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17"/>
  </p:notesMasterIdLst>
  <p:handoutMasterIdLst>
    <p:handoutMasterId r:id="rId18"/>
  </p:handoutMasterIdLst>
  <p:sldIdLst>
    <p:sldId id="575" r:id="rId2"/>
    <p:sldId id="637" r:id="rId3"/>
    <p:sldId id="664" r:id="rId4"/>
    <p:sldId id="665" r:id="rId5"/>
    <p:sldId id="667" r:id="rId6"/>
    <p:sldId id="666" r:id="rId7"/>
    <p:sldId id="668" r:id="rId8"/>
    <p:sldId id="639" r:id="rId9"/>
    <p:sldId id="646" r:id="rId10"/>
    <p:sldId id="647" r:id="rId11"/>
    <p:sldId id="648" r:id="rId12"/>
    <p:sldId id="649" r:id="rId13"/>
    <p:sldId id="658" r:id="rId14"/>
    <p:sldId id="650" r:id="rId15"/>
    <p:sldId id="657" r:id="rId16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4F81BD"/>
    <a:srgbClr val="426997"/>
    <a:srgbClr val="008000"/>
    <a:srgbClr val="B9E1FD"/>
    <a:srgbClr val="FFFF99"/>
    <a:srgbClr val="CC6600"/>
    <a:srgbClr val="FF9900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2" autoAdjust="0"/>
    <p:restoredTop sz="99485" autoAdjust="0"/>
  </p:normalViewPr>
  <p:slideViewPr>
    <p:cSldViewPr snapToObjects="1">
      <p:cViewPr varScale="1">
        <p:scale>
          <a:sx n="49" d="100"/>
          <a:sy n="49" d="100"/>
        </p:scale>
        <p:origin x="-1098" y="-102"/>
      </p:cViewPr>
      <p:guideLst>
        <p:guide orient="horz" pos="2568"/>
        <p:guide pos="2880"/>
      </p:guideLst>
    </p:cSldViewPr>
  </p:slideViewPr>
  <p:outlineViewPr>
    <p:cViewPr>
      <p:scale>
        <a:sx n="33" d="100"/>
        <a:sy n="33" d="100"/>
      </p:scale>
      <p:origin x="0" y="1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03.12.2020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№№1-Дети(здрав), 16-ВН, 1-РБ 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Т.А. Семенова</a:t>
            </a:r>
          </a:p>
          <a:p>
            <a:pPr algn="l" eaLnBrk="1" hangingPunct="1">
              <a:defRPr/>
            </a:pPr>
            <a:r>
              <a:rPr lang="ru-RU" sz="1800" b="1" dirty="0" smtClean="0">
                <a:solidFill>
                  <a:schemeClr val="bg1"/>
                </a:solidFill>
              </a:rPr>
              <a:t>Главный специалист отделения статистики населения и здравоохранения ФГБУ «ЦНИИОИЗ» Минздрава России</a:t>
            </a:r>
          </a:p>
          <a:p>
            <a:pPr algn="l" eaLnBrk="1" hangingPunct="1">
              <a:defRPr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Ф№16-ВН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строка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 рожавшие в возрасте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то обязательно должны быть предоставлены документы, подтверждающие факт родов (№ больничного листа, выписка из родильного дома).    В этой строке не должны указываться отпуска по уходу за малолетними детьми.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по строкам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« из них: туберкулез »               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В этих строках средняя длительность  листка нетрудоспособности не должна быть менее 90 дней. Если меньше, то 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должна  быть пояснительная записка.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91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Ф.№16-ВН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,табл.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,стр.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 </a:t>
            </a:r>
            <a:r>
              <a:rPr lang="ru-RU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«итого по всем причинам».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эти строки также включают случаи, связанные с протезированием, выполнением донорских функций, обследованием, в результате которого пациенту был поставлен диагноз «здоров» (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хх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ı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класс МКБ-Х «факторы, влияющие на состояние здоровья населения и обращения в медицинские организации ( с профилактическими и иными целями).                   На разницу между стр.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50-51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представить  расшифровку данных.</a:t>
            </a:r>
            <a:r>
              <a:rPr lang="ru-RU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ф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№16-ВН 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должны заполняться все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Если в ф.№16-ВН есть пустые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строки,то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на них необходимо представить пояснительные записки.  </a:t>
            </a:r>
          </a:p>
        </p:txBody>
      </p:sp>
    </p:spTree>
    <p:extLst>
      <p:ext uri="{BB962C8B-B14F-4D97-AF65-F5344CB8AC3E}">
        <p14:creationId xmlns="" xmlns:p14="http://schemas.microsoft.com/office/powerpoint/2010/main" val="317803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72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147248" cy="48866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сравнить данные формы №1-РБ с формами федерального проекта «Развитие экспорта медицинских </a:t>
            </a:r>
            <a:r>
              <a:rPr lang="ru-RU" sz="2400" smtClean="0">
                <a:latin typeface="Arial" panose="020B0604020202020204" pitchFamily="34" charset="0"/>
                <a:cs typeface="Arial" panose="020B0604020202020204" pitchFamily="34" charset="0"/>
              </a:rPr>
              <a:t>услуг», мониторирующие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сведения об оказании медицинской помощи гражданам других государств, в том числе Республике Беларусь.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5011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552" y="908720"/>
            <a:ext cx="8064896" cy="460851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граждане Республики Беларусь за медицинской помощью в 2020 году не обращались, то необходимо распечатать, подписать и сдать нам пустую форму №1-РБ.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886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0894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8766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 (здрав</a:t>
            </a:r>
            <a:r>
              <a:rPr lang="ru-RU" sz="4000" dirty="0" smtClean="0"/>
              <a:t>)  </a:t>
            </a:r>
            <a:r>
              <a:rPr lang="ru-RU" sz="3200" b="1" dirty="0" smtClean="0"/>
              <a:t>Таблица 1000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131,1000,1 ,03:05= 131,1000,2,1:19,03:05* </a:t>
            </a:r>
          </a:p>
          <a:p>
            <a:r>
              <a:rPr lang="ru-RU" sz="2000" dirty="0" smtClean="0"/>
              <a:t>131,1000,1:19,03=131,1000,04+131,1000,131,1000,1:19,05*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В таблице 1000 строгое равенство по строкам и графам.</a:t>
            </a:r>
          </a:p>
          <a:p>
            <a:r>
              <a:rPr lang="ru-RU" sz="2400" b="1" dirty="0" smtClean="0">
                <a:solidFill>
                  <a:srgbClr val="008000"/>
                </a:solidFill>
              </a:rPr>
              <a:t>В форме 1-Дети (здрав) таблица 1000: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1,графа 03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2000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29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1,графа 03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b="1" dirty="0" smtClean="0">
                <a:solidFill>
                  <a:schemeClr val="accent1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03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B0F0"/>
                </a:solidFill>
              </a:rPr>
              <a:t>2,графа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8000"/>
                </a:solidFill>
              </a:rPr>
              <a:t>,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04</a:t>
            </a:r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3+4+5,графа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b="1" dirty="0" smtClean="0">
                <a:solidFill>
                  <a:srgbClr val="0070C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строка</a:t>
            </a:r>
            <a:r>
              <a:rPr lang="ru-RU" sz="2400" b="1" dirty="0" smtClean="0">
                <a:solidFill>
                  <a:srgbClr val="00B0F0"/>
                </a:solidFill>
              </a:rPr>
              <a:t>39,</a:t>
            </a:r>
            <a:r>
              <a:rPr lang="ru-RU" sz="2400" dirty="0" smtClean="0">
                <a:solidFill>
                  <a:srgbClr val="008000"/>
                </a:solidFill>
              </a:rPr>
              <a:t>графа </a:t>
            </a:r>
            <a:r>
              <a:rPr lang="ru-RU" sz="2400" b="1" dirty="0" smtClean="0">
                <a:solidFill>
                  <a:srgbClr val="00B0F0"/>
                </a:solidFill>
              </a:rPr>
              <a:t>05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6+7+8,графа 03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b="1" dirty="0" smtClean="0">
                <a:solidFill>
                  <a:srgbClr val="0070C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06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Строки </a:t>
            </a:r>
            <a:r>
              <a:rPr lang="ru-RU" sz="2400" b="1" dirty="0" smtClean="0">
                <a:solidFill>
                  <a:srgbClr val="00B0F0"/>
                </a:solidFill>
              </a:rPr>
              <a:t>9+10+11+12+13+14+15+16+17+18+19,графа03</a:t>
            </a:r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8000"/>
                </a:solidFill>
              </a:rPr>
              <a:t>= таблица </a:t>
            </a:r>
            <a:r>
              <a:rPr lang="ru-RU" sz="24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строка </a:t>
            </a:r>
            <a:r>
              <a:rPr lang="ru-RU" sz="2400" b="1" dirty="0" smtClean="0">
                <a:solidFill>
                  <a:srgbClr val="00B0F0"/>
                </a:solidFill>
              </a:rPr>
              <a:t>39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ru-RU" sz="2400" dirty="0" smtClean="0">
                <a:solidFill>
                  <a:srgbClr val="008000"/>
                </a:solidFill>
              </a:rPr>
              <a:t> графа </a:t>
            </a:r>
            <a:r>
              <a:rPr lang="ru-RU" sz="2400" b="1" dirty="0" smtClean="0">
                <a:solidFill>
                  <a:srgbClr val="00B0F0"/>
                </a:solidFill>
              </a:rPr>
              <a:t>07</a:t>
            </a:r>
            <a:r>
              <a:rPr lang="ru-RU" sz="2400" dirty="0" smtClean="0">
                <a:solidFill>
                  <a:srgbClr val="00B0F0"/>
                </a:solidFill>
              </a:rPr>
              <a:t>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№1-Дети (здрав)  </a:t>
            </a:r>
            <a:r>
              <a:rPr lang="ru-RU" sz="3200" b="1" dirty="0" smtClean="0"/>
              <a:t>Таблица</a:t>
            </a:r>
            <a:r>
              <a:rPr lang="ru-RU" sz="3200" dirty="0" smtClean="0"/>
              <a:t> </a:t>
            </a:r>
            <a:r>
              <a:rPr lang="ru-RU" sz="3200" b="1" dirty="0" smtClean="0"/>
              <a:t>2000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</p:spPr>
        <p:txBody>
          <a:bodyPr/>
          <a:lstStyle/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20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21+22+23,03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Если разница между строкой 20 и суммой строк 21-23, то пояснить по какой причине: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органы соцзащиты;  органы попечительства; учреждения 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МЗ РФ и т.д.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 20</a:t>
            </a:r>
            <a:r>
              <a:rPr lang="ru-RU" sz="2000" b="1" dirty="0" smtClean="0">
                <a:solidFill>
                  <a:srgbClr val="0070C0"/>
                </a:solidFill>
              </a:rPr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en-US" sz="2000" dirty="0" smtClean="0"/>
              <a:t> &lt; 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24+25+26+27+28,03</a:t>
            </a:r>
            <a:r>
              <a:rPr lang="ru-RU" sz="2000" dirty="0" smtClean="0"/>
              <a:t>*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 </a:t>
            </a:r>
            <a:r>
              <a:rPr lang="ru-RU" sz="2000" dirty="0" smtClean="0"/>
              <a:t>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 случае если все безнадзорные госпитализированы.</a:t>
            </a: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29+30 </a:t>
            </a:r>
            <a:r>
              <a:rPr lang="ru-RU" sz="2000" dirty="0" smtClean="0"/>
              <a:t>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</a:t>
            </a:r>
            <a:r>
              <a:rPr lang="ru-RU" sz="2400" b="1" dirty="0" smtClean="0">
                <a:solidFill>
                  <a:srgbClr val="0070C0"/>
                </a:solidFill>
              </a:rPr>
              <a:t>2000,20,03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 случае если имеются отказы в госпитализации.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1-ДЕТИ(здрав)   </a:t>
            </a:r>
            <a:r>
              <a:rPr lang="ru-RU" sz="3200" b="1" dirty="0" smtClean="0"/>
              <a:t>Таблица 2000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24 ,03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29+30,03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Все беспризорные и </a:t>
            </a:r>
            <a:r>
              <a:rPr lang="ru-RU" sz="2400" b="1" dirty="0" smtClean="0">
                <a:solidFill>
                  <a:srgbClr val="008000"/>
                </a:solidFill>
              </a:rPr>
              <a:t>б</a:t>
            </a:r>
            <a:r>
              <a:rPr lang="ru-RU" sz="2400" dirty="0" smtClean="0">
                <a:solidFill>
                  <a:srgbClr val="008000"/>
                </a:solidFill>
              </a:rPr>
              <a:t>езнадзорные несовершеннолетние,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доставленные (обратившиеся ) в медицинскую </a:t>
            </a:r>
            <a:r>
              <a:rPr lang="ru-RU" sz="2000" dirty="0" smtClean="0">
                <a:solidFill>
                  <a:srgbClr val="008000"/>
                </a:solidFill>
              </a:rPr>
              <a:t>организацию </a:t>
            </a:r>
            <a:r>
              <a:rPr lang="ru-RU" sz="2400" dirty="0" smtClean="0">
                <a:solidFill>
                  <a:srgbClr val="008000"/>
                </a:solidFill>
              </a:rPr>
              <a:t>должны быть осмотрены врачами - педиатрами</a:t>
            </a:r>
            <a:r>
              <a:rPr lang="ru-RU" sz="2000" dirty="0" smtClean="0">
                <a:solidFill>
                  <a:srgbClr val="008000"/>
                </a:solidFill>
              </a:rPr>
              <a:t>.</a:t>
            </a:r>
          </a:p>
          <a:p>
            <a:endParaRPr lang="ru-RU" sz="2000" dirty="0" smtClean="0">
              <a:solidFill>
                <a:srgbClr val="008000"/>
              </a:solidFill>
            </a:endParaRPr>
          </a:p>
          <a:p>
            <a:r>
              <a:rPr lang="ru-RU" sz="2000" dirty="0" smtClean="0"/>
              <a:t>131,2000,</a:t>
            </a:r>
            <a:r>
              <a:rPr lang="ru-RU" sz="2400" b="1" dirty="0" smtClean="0">
                <a:solidFill>
                  <a:srgbClr val="0070C0"/>
                </a:solidFill>
              </a:rPr>
              <a:t>29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</a:t>
            </a:r>
            <a:r>
              <a:rPr lang="ru-RU" sz="2000" dirty="0" smtClean="0"/>
              <a:t>=131,2000,</a:t>
            </a:r>
            <a:r>
              <a:rPr lang="ru-RU" sz="2400" b="1" dirty="0" smtClean="0">
                <a:solidFill>
                  <a:srgbClr val="0070C0"/>
                </a:solidFill>
              </a:rPr>
              <a:t>31+32+33+34+35+36+37+38,0</a:t>
            </a:r>
            <a:r>
              <a:rPr lang="ru-RU" sz="2000" dirty="0" smtClean="0"/>
              <a:t>*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По строке 37  « умерло »  должны быть представлены документы, подтверждающие факт  смерти.</a:t>
            </a:r>
          </a:p>
          <a:p>
            <a:r>
              <a:rPr lang="ru-RU" sz="2400" dirty="0" smtClean="0">
                <a:solidFill>
                  <a:srgbClr val="008000"/>
                </a:solidFill>
              </a:rPr>
              <a:t>По строке 38  «прочие» должна быть представлена расшифровка данных. 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1-Дети(здрав) </a:t>
            </a:r>
            <a:r>
              <a:rPr lang="ru-RU" sz="3600" dirty="0" smtClean="0"/>
              <a:t>  </a:t>
            </a:r>
            <a:r>
              <a:rPr lang="ru-RU" sz="3200" b="1" dirty="0" smtClean="0"/>
              <a:t>Таблица 3000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/>
              <a:t>131,3000,</a:t>
            </a:r>
            <a:r>
              <a:rPr lang="ru-RU" sz="2400" b="1" dirty="0" smtClean="0">
                <a:solidFill>
                  <a:srgbClr val="0070C0"/>
                </a:solidFill>
              </a:rPr>
              <a:t>39</a:t>
            </a:r>
            <a:r>
              <a:rPr lang="ru-RU" sz="2000" dirty="0" smtClean="0"/>
              <a:t> ,</a:t>
            </a:r>
            <a:r>
              <a:rPr lang="ru-RU" sz="2400" b="1" dirty="0" smtClean="0">
                <a:solidFill>
                  <a:srgbClr val="0070C0"/>
                </a:solidFill>
              </a:rPr>
              <a:t>03:07</a:t>
            </a:r>
            <a:r>
              <a:rPr lang="ru-RU" sz="2000" dirty="0" smtClean="0"/>
              <a:t>=131,3000,</a:t>
            </a:r>
            <a:r>
              <a:rPr lang="ru-RU" sz="2400" b="1" dirty="0" smtClean="0">
                <a:solidFill>
                  <a:srgbClr val="0070C0"/>
                </a:solidFill>
              </a:rPr>
              <a:t>40+41+42,03:07</a:t>
            </a:r>
            <a:r>
              <a:rPr lang="ru-RU" sz="2000" dirty="0" smtClean="0"/>
              <a:t>*</a:t>
            </a:r>
          </a:p>
          <a:p>
            <a:r>
              <a:rPr lang="ru-RU" sz="2000" dirty="0" smtClean="0"/>
              <a:t>131,3000,</a:t>
            </a:r>
            <a:r>
              <a:rPr lang="ru-RU" sz="2400" b="1" dirty="0" smtClean="0">
                <a:solidFill>
                  <a:srgbClr val="0070C0"/>
                </a:solidFill>
              </a:rPr>
              <a:t>39 +40+41+42 ,03:07</a:t>
            </a:r>
            <a:r>
              <a:rPr lang="ru-RU" sz="2000" dirty="0" smtClean="0"/>
              <a:t>=131,3000,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39+40+41+42,04</a:t>
            </a: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                        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39+40+41+42,05</a:t>
            </a:r>
            <a:r>
              <a:rPr lang="ru-RU" sz="2000" dirty="0" smtClean="0"/>
              <a:t>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39+40+41+42,06</a:t>
            </a:r>
          </a:p>
          <a:p>
            <a:pPr>
              <a:buNone/>
            </a:pPr>
            <a:r>
              <a:rPr lang="ru-RU" sz="2000" dirty="0" smtClean="0"/>
              <a:t>                         +131,3000,</a:t>
            </a:r>
            <a:r>
              <a:rPr lang="ru-RU" sz="2400" b="1" dirty="0" smtClean="0">
                <a:solidFill>
                  <a:srgbClr val="0070C0"/>
                </a:solidFill>
              </a:rPr>
              <a:t>39+40+41+42,07</a:t>
            </a:r>
            <a:r>
              <a:rPr lang="ru-RU" sz="2000" dirty="0" smtClean="0"/>
              <a:t>*</a:t>
            </a:r>
          </a:p>
          <a:p>
            <a:r>
              <a:rPr lang="ru-RU" sz="2400" b="1" dirty="0" smtClean="0"/>
              <a:t>В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  <a:r>
              <a:rPr lang="ru-RU" sz="2800" b="1" dirty="0" smtClean="0">
                <a:solidFill>
                  <a:srgbClr val="00B0F0"/>
                </a:solidFill>
              </a:rPr>
              <a:t>3000</a:t>
            </a:r>
            <a:r>
              <a:rPr lang="ru-RU" sz="2400" dirty="0" smtClean="0">
                <a:solidFill>
                  <a:srgbClr val="008000"/>
                </a:solidFill>
              </a:rPr>
              <a:t>  </a:t>
            </a:r>
            <a:r>
              <a:rPr lang="ru-RU" sz="2400" b="1" dirty="0" smtClean="0"/>
              <a:t>таблице  строгое равенство по строкам и графам.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Форма 1-ДЕТИ (здрав)   </a:t>
            </a:r>
            <a:r>
              <a:rPr lang="ru-RU" sz="3200" b="1" dirty="0" smtClean="0"/>
              <a:t>Таблица 4000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 smtClean="0">
                <a:solidFill>
                  <a:srgbClr val="0070C0"/>
                </a:solidFill>
              </a:rPr>
              <a:t>43</a:t>
            </a:r>
            <a:r>
              <a:rPr lang="ru-RU" sz="2400" dirty="0" smtClean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 smtClean="0">
                <a:solidFill>
                  <a:srgbClr val="0070C0"/>
                </a:solidFill>
              </a:rPr>
              <a:t>44 – 62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Данные по стр. </a:t>
            </a:r>
            <a:r>
              <a:rPr lang="ru-RU" sz="2400" b="1" dirty="0" smtClean="0">
                <a:solidFill>
                  <a:srgbClr val="0070C0"/>
                </a:solidFill>
              </a:rPr>
              <a:t>44</a:t>
            </a:r>
            <a:r>
              <a:rPr lang="ru-RU" sz="2400" dirty="0" smtClean="0">
                <a:solidFill>
                  <a:srgbClr val="008000"/>
                </a:solidFill>
              </a:rPr>
              <a:t> должны быть равны сумме стр. </a:t>
            </a:r>
            <a:r>
              <a:rPr lang="ru-RU" sz="2400" b="1" dirty="0" smtClean="0">
                <a:solidFill>
                  <a:srgbClr val="0070C0"/>
                </a:solidFill>
              </a:rPr>
              <a:t>441– 447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47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471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48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 суммы строк </a:t>
            </a:r>
            <a:r>
              <a:rPr lang="ru-RU" sz="2400" b="1" dirty="0" smtClean="0">
                <a:solidFill>
                  <a:srgbClr val="0070C0"/>
                </a:solidFill>
              </a:rPr>
              <a:t>481 – 483</a:t>
            </a:r>
            <a:r>
              <a:rPr lang="ru-RU" sz="2400" dirty="0" smtClean="0">
                <a:solidFill>
                  <a:srgbClr val="008000"/>
                </a:solidFill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63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меньше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43 </a:t>
            </a:r>
          </a:p>
          <a:p>
            <a:pPr>
              <a:buNone/>
            </a:pPr>
            <a:r>
              <a:rPr lang="ru-RU" sz="2400" dirty="0" smtClean="0">
                <a:solidFill>
                  <a:srgbClr val="008000"/>
                </a:solidFill>
              </a:rPr>
              <a:t>Строка </a:t>
            </a:r>
            <a:r>
              <a:rPr lang="ru-RU" sz="2400" b="1" dirty="0" smtClean="0">
                <a:solidFill>
                  <a:srgbClr val="0070C0"/>
                </a:solidFill>
              </a:rPr>
              <a:t>63</a:t>
            </a:r>
            <a:r>
              <a:rPr lang="ru-RU" sz="2400" dirty="0" smtClean="0">
                <a:solidFill>
                  <a:srgbClr val="008000"/>
                </a:solidFill>
              </a:rPr>
              <a:t> должна быть  больше строки </a:t>
            </a:r>
            <a:r>
              <a:rPr lang="ru-RU" sz="2400" b="1" dirty="0" smtClean="0">
                <a:solidFill>
                  <a:srgbClr val="0070C0"/>
                </a:solidFill>
              </a:rPr>
              <a:t>631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b="1" u="sng" dirty="0" err="1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400" b="1" u="sng" dirty="0">
                <a:latin typeface="Times New Roman" panose="02020603050405020304" pitchFamily="18" charset="0"/>
              </a:rPr>
              <a:t> </a:t>
            </a:r>
            <a:r>
              <a:rPr lang="ru-RU" altLang="ru-RU" sz="2400" b="1" u="sng" dirty="0" smtClean="0">
                <a:latin typeface="Times New Roman" panose="02020603050405020304" pitchFamily="18" charset="0"/>
              </a:rPr>
              <a:t>контроль</a:t>
            </a:r>
            <a:br>
              <a:rPr lang="ru-RU" altLang="ru-RU" sz="2400" b="1" u="sng" dirty="0" smtClean="0">
                <a:latin typeface="Times New Roman" panose="02020603050405020304" pitchFamily="18" charset="0"/>
              </a:rPr>
            </a:br>
            <a:r>
              <a:rPr lang="ru-RU" altLang="ru-RU" sz="2000" b="1" u="sng" dirty="0" smtClean="0">
                <a:latin typeface="Times New Roman" panose="02020603050405020304" pitchFamily="18" charset="0"/>
              </a:rPr>
              <a:t/>
            </a:r>
            <a:br>
              <a:rPr lang="ru-RU" altLang="ru-RU" sz="2000" b="1" u="sng" dirty="0" smtClean="0">
                <a:latin typeface="Times New Roman" panose="02020603050405020304" pitchFamily="18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ф.№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131</a:t>
            </a:r>
            <a:r>
              <a:rPr lang="ru-RU" sz="2000" b="1" dirty="0" smtClean="0">
                <a:latin typeface="Arial" charset="0"/>
              </a:rPr>
              <a:t>,таб</a:t>
            </a:r>
            <a:r>
              <a:rPr lang="ru-RU" sz="2000" b="1" dirty="0" smtClean="0">
                <a:solidFill>
                  <a:srgbClr val="0070C0"/>
                </a:solidFill>
                <a:latin typeface="Arial" charset="0"/>
              </a:rPr>
              <a:t>.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2000</a:t>
            </a:r>
            <a:r>
              <a:rPr lang="ru-RU" sz="2000" dirty="0" smtClean="0">
                <a:latin typeface="Arial" charset="0"/>
              </a:rPr>
              <a:t>,</a:t>
            </a:r>
            <a:r>
              <a:rPr lang="ru-RU" sz="2000" b="1" dirty="0" smtClean="0">
                <a:latin typeface="Arial" charset="0"/>
              </a:rPr>
              <a:t>стр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.21</a:t>
            </a:r>
            <a:r>
              <a:rPr lang="ru-RU" sz="2000" b="1" dirty="0" smtClean="0">
                <a:latin typeface="Arial" charset="0"/>
              </a:rPr>
              <a:t>гр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.03</a:t>
            </a:r>
            <a:r>
              <a:rPr lang="ru-RU" sz="2000" dirty="0" smtClean="0">
                <a:latin typeface="Arial" charset="0"/>
              </a:rPr>
              <a:t>=ф.№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14</a:t>
            </a:r>
            <a:r>
              <a:rPr lang="ru-RU" sz="2400" b="1" dirty="0" smtClean="0">
                <a:latin typeface="Arial" charset="0"/>
              </a:rPr>
              <a:t>,</a:t>
            </a:r>
            <a:r>
              <a:rPr lang="ru-RU" sz="2000" b="1" dirty="0" smtClean="0">
                <a:latin typeface="Arial" charset="0"/>
              </a:rPr>
              <a:t>таб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.2600,</a:t>
            </a:r>
            <a:r>
              <a:rPr lang="ru-RU" sz="2000" b="1" dirty="0" smtClean="0">
                <a:latin typeface="Arial" charset="0"/>
              </a:rPr>
              <a:t>стр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1.</a:t>
            </a:r>
            <a:r>
              <a:rPr lang="ru-RU" sz="2000" b="1" dirty="0" smtClean="0">
                <a:latin typeface="Arial" charset="0"/>
              </a:rPr>
              <a:t>гр</a:t>
            </a:r>
            <a:r>
              <a:rPr lang="ru-RU" sz="2400" b="1" dirty="0" smtClean="0">
                <a:solidFill>
                  <a:srgbClr val="0070C0"/>
                </a:solidFill>
                <a:latin typeface="Arial" charset="0"/>
              </a:rPr>
              <a:t>.04</a:t>
            </a:r>
            <a: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rgbClr val="0070C0"/>
                </a:solidFill>
                <a:latin typeface="Times New Roman" panose="02020603050405020304" pitchFamily="18" charset="0"/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Численность беспризорных </a:t>
            </a:r>
            <a:r>
              <a:rPr lang="ru-RU" sz="2000" dirty="0" smtClean="0">
                <a:latin typeface="Arial" charset="0"/>
                <a:cs typeface="Arial" charset="0"/>
              </a:rPr>
              <a:t>и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безнадзорных несовершеннолетних,          </a:t>
            </a:r>
            <a:r>
              <a:rPr lang="ru-RU" sz="2000" dirty="0" smtClean="0">
                <a:latin typeface="Arial" charset="0"/>
                <a:cs typeface="Arial" charset="0"/>
              </a:rPr>
              <a:t>     =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>
                <a:latin typeface="Arial" charset="0"/>
                <a:cs typeface="Arial" charset="0"/>
              </a:rPr>
              <a:t>доставленных в медицинскую </a:t>
            </a:r>
            <a:r>
              <a:rPr lang="ru-RU" sz="2000" dirty="0" smtClean="0">
                <a:latin typeface="Arial" charset="0"/>
                <a:cs typeface="Arial" charset="0"/>
              </a:rPr>
              <a:t>организацию</a:t>
            </a:r>
            <a:r>
              <a:rPr lang="ru-RU" sz="2000" dirty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сотрудниками органов внутренних дел</a:t>
            </a:r>
            <a:endParaRPr lang="ru-RU" sz="2000" dirty="0">
              <a:latin typeface="Arial" charset="0"/>
              <a:cs typeface="Arial" charset="0"/>
            </a:endParaRP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ru-RU" sz="2000" dirty="0" smtClean="0">
                <a:latin typeface="Arial" charset="0"/>
                <a:cs typeface="Arial" charset="0"/>
              </a:rPr>
              <a:t>         </a:t>
            </a:r>
          </a:p>
          <a:p>
            <a:pPr marL="0" lvl="0" indent="0" fontAlgn="b">
              <a:lnSpc>
                <a:spcPct val="150000"/>
              </a:lnSpc>
              <a:spcBef>
                <a:spcPct val="0"/>
              </a:spcBef>
              <a:buNone/>
            </a:pPr>
            <a:r>
              <a:rPr lang="en-US" sz="2000" dirty="0" smtClean="0">
                <a:latin typeface="Arial" charset="0"/>
                <a:cs typeface="Arial" charset="0"/>
              </a:rPr>
              <a:t> </a:t>
            </a:r>
            <a:r>
              <a:rPr lang="ru-RU" sz="2000" dirty="0" smtClean="0">
                <a:latin typeface="Arial" charset="0"/>
                <a:cs typeface="Arial" charset="0"/>
              </a:rPr>
              <a:t>(на разницу между формами      должна быть представлена   пояснительная записка)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2000" dirty="0">
                <a:latin typeface="Arial" charset="0"/>
                <a:cs typeface="Arial" charset="0"/>
              </a:rPr>
              <a:t>Из общего числа выписанных детей было направлено полицией на лечение в стационарных условиях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909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16-ВН 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причинах временной нетрудоспособности», </a:t>
            </a:r>
            <a:r>
              <a:rPr lang="ru-RU" altLang="ru-RU" b="1" dirty="0">
                <a:latin typeface="Times New Roman" panose="02020603050405020304" pitchFamily="18" charset="0"/>
              </a:rPr>
              <a:t>утв. приказом Росстата от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4766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23744</TotalTime>
  <Words>742</Words>
  <Application>Microsoft Office PowerPoint</Application>
  <PresentationFormat>Экран (4:3)</PresentationFormat>
  <Paragraphs>69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1_Шаблон презентации ЦНИИОИЗ 97-2003</vt:lpstr>
      <vt:lpstr>Формы №№1-Дети(здрав), 16-ВН, 1-РБ  </vt:lpstr>
      <vt:lpstr>Слайд 2</vt:lpstr>
      <vt:lpstr>Форма 1-ДЕТИ (здрав)  Таблица 1000</vt:lpstr>
      <vt:lpstr>Форма №1-Дети (здрав)  Таблица 2000</vt:lpstr>
      <vt:lpstr>Форма 1-ДЕТИ(здрав)   Таблица 2000</vt:lpstr>
      <vt:lpstr>Форма 1-Дети(здрав)   Таблица 3000</vt:lpstr>
      <vt:lpstr>Форма 1-ДЕТИ (здрав)   Таблица 4000</vt:lpstr>
      <vt:lpstr>Межформенный контроль  ф.№131,таб.2000,стр.21гр.03=ф.№14,таб.2600,стр1.гр.04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FRIHCOI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Семёнова Т.А.</cp:lastModifiedBy>
  <cp:revision>684</cp:revision>
  <cp:lastPrinted>2019-12-03T08:37:51Z</cp:lastPrinted>
  <dcterms:created xsi:type="dcterms:W3CDTF">2015-03-17T12:19:09Z</dcterms:created>
  <dcterms:modified xsi:type="dcterms:W3CDTF">2020-12-03T06:49:23Z</dcterms:modified>
</cp:coreProperties>
</file>