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bookmarkIdSeed="2">
  <p:sldMasterIdLst>
    <p:sldMasterId id="2147483685" r:id="rId1"/>
  </p:sldMasterIdLst>
  <p:notesMasterIdLst>
    <p:notesMasterId r:id="rId17"/>
  </p:notesMasterIdLst>
  <p:handoutMasterIdLst>
    <p:handoutMasterId r:id="rId18"/>
  </p:handoutMasterIdLst>
  <p:sldIdLst>
    <p:sldId id="575" r:id="rId2"/>
    <p:sldId id="637" r:id="rId3"/>
    <p:sldId id="664" r:id="rId4"/>
    <p:sldId id="665" r:id="rId5"/>
    <p:sldId id="667" r:id="rId6"/>
    <p:sldId id="666" r:id="rId7"/>
    <p:sldId id="668" r:id="rId8"/>
    <p:sldId id="639" r:id="rId9"/>
    <p:sldId id="646" r:id="rId10"/>
    <p:sldId id="647" r:id="rId11"/>
    <p:sldId id="648" r:id="rId12"/>
    <p:sldId id="649" r:id="rId13"/>
    <p:sldId id="658" r:id="rId14"/>
    <p:sldId id="650" r:id="rId15"/>
    <p:sldId id="657" r:id="rId16"/>
  </p:sldIdLst>
  <p:sldSz cx="9144000" cy="6858000" type="screen4x3"/>
  <p:notesSz cx="6797675" cy="9874250"/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568" userDrawn="1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Екатерина А. Шелепова" initials="ЕАШ" lastIdx="0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0"/>
      </p:ext>
    </p:extLst>
  </p:showPr>
  <p:clrMru>
    <a:srgbClr val="4F81BD"/>
    <a:srgbClr val="426997"/>
    <a:srgbClr val="008000"/>
    <a:srgbClr val="B9E1FD"/>
    <a:srgbClr val="FFFF99"/>
    <a:srgbClr val="CC6600"/>
    <a:srgbClr val="FF9900"/>
    <a:srgbClr val="FF0000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062" autoAdjust="0"/>
    <p:restoredTop sz="99485" autoAdjust="0"/>
  </p:normalViewPr>
  <p:slideViewPr>
    <p:cSldViewPr snapToObjects="1">
      <p:cViewPr varScale="1">
        <p:scale>
          <a:sx n="49" d="100"/>
          <a:sy n="49" d="100"/>
        </p:scale>
        <p:origin x="-1098" y="-102"/>
      </p:cViewPr>
      <p:guideLst>
        <p:guide orient="horz" pos="2568"/>
        <p:guide pos="2880"/>
      </p:guideLst>
    </p:cSldViewPr>
  </p:slideViewPr>
  <p:outlineViewPr>
    <p:cViewPr>
      <p:scale>
        <a:sx n="33" d="100"/>
        <a:sy n="33" d="100"/>
      </p:scale>
      <p:origin x="0" y="187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4147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151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fld id="{5B2427E5-7F4F-4233-9E86-2527C35996D5}" type="datetimeFigureOut">
              <a:rPr lang="ru-RU" altLang="ru-RU"/>
              <a:pPr>
                <a:defRPr/>
              </a:pPr>
              <a:t>03.12.2020</a:t>
            </a:fld>
            <a:endParaRPr lang="ru-RU" altLang="ru-RU"/>
          </a:p>
        </p:txBody>
      </p:sp>
      <p:sp>
        <p:nvSpPr>
          <p:cNvPr id="151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77282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151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377282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E15163BE-9A36-4D27-8870-6831D79FA08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291738895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5380"/>
          </a:xfrm>
          <a:prstGeom prst="rect">
            <a:avLst/>
          </a:prstGeom>
        </p:spPr>
        <p:txBody>
          <a:bodyPr vert="horz" wrap="square" lIns="91126" tIns="45563" rIns="91126" bIns="45563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anose="020F050202020403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5380"/>
          </a:xfrm>
          <a:prstGeom prst="rect">
            <a:avLst/>
          </a:prstGeom>
        </p:spPr>
        <p:txBody>
          <a:bodyPr vert="horz" lIns="91126" tIns="45563" rIns="91126" bIns="45563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049F6B1-9090-4137-9CF5-F9DC7F4821B0}" type="datetimeFigureOut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31863" y="741363"/>
            <a:ext cx="4933950" cy="37004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126" tIns="45563" rIns="91126" bIns="45563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450" y="4691818"/>
            <a:ext cx="5438775" cy="4442539"/>
          </a:xfrm>
          <a:prstGeom prst="rect">
            <a:avLst/>
          </a:prstGeom>
        </p:spPr>
        <p:txBody>
          <a:bodyPr vert="horz" lIns="91126" tIns="45563" rIns="91126" bIns="45563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77282"/>
            <a:ext cx="2946400" cy="495380"/>
          </a:xfrm>
          <a:prstGeom prst="rect">
            <a:avLst/>
          </a:prstGeom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anose="020F050202020403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688" y="9377282"/>
            <a:ext cx="2946400" cy="495380"/>
          </a:xfrm>
          <a:prstGeom prst="rect">
            <a:avLst/>
          </a:prstGeom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BA5C2445-E14B-4FEE-BF6A-E5BAD03746DF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336733883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Номер слайда 6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36600" indent="-28257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33475" indent="-2254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585913" indent="-2254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39938" indent="-2254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4971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543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115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687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</a:pPr>
            <a:fld id="{07B1DEF2-3DB8-45C6-87F5-5ECD18BE41E9}" type="slidenum">
              <a:rPr lang="ru-RU" altLang="ru-RU" smtClean="0">
                <a:solidFill>
                  <a:srgbClr val="000000"/>
                </a:solidFill>
              </a:rPr>
              <a:pPr>
                <a:spcBef>
                  <a:spcPct val="0"/>
                </a:spcBef>
              </a:pPr>
              <a:t>1</a:t>
            </a:fld>
            <a:endParaRPr lang="ru-RU" altLang="ru-RU" smtClean="0">
              <a:solidFill>
                <a:srgbClr val="000000"/>
              </a:solidFill>
            </a:endParaRPr>
          </a:p>
        </p:txBody>
      </p:sp>
      <p:sp>
        <p:nvSpPr>
          <p:cNvPr id="3379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3796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altLang="ru-RU" smtClean="0"/>
          </a:p>
        </p:txBody>
      </p:sp>
      <p:sp>
        <p:nvSpPr>
          <p:cNvPr id="33797" name="Номер слайда 3"/>
          <p:cNvSpPr txBox="1">
            <a:spLocks noGrp="1"/>
          </p:cNvSpPr>
          <p:nvPr/>
        </p:nvSpPr>
        <p:spPr bwMode="auto">
          <a:xfrm>
            <a:off x="3849688" y="9377282"/>
            <a:ext cx="2946400" cy="49538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126" tIns="45563" rIns="91126" bIns="45563"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A7373E52-7565-457B-A7EA-8D3746C5995B}" type="slidenum">
              <a:rPr lang="ru-RU" altLang="ru-RU">
                <a:solidFill>
                  <a:srgbClr val="000000"/>
                </a:solidFill>
              </a:rPr>
              <a:pPr algn="r" eaLnBrk="1" hangingPunct="1">
                <a:spcBef>
                  <a:spcPct val="0"/>
                </a:spcBef>
              </a:pPr>
              <a:t>1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36801750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C804425B-5534-42EF-AA28-C821A71A2BAF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361F86B8-9EDB-4E97-8C43-8253D853539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7475490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6F68373-58CF-497D-9E9E-E6A40CD67BD7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7A061FC-B8CE-4C7A-A30A-56CA9087E6F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14702383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EB6EC08-7445-4209-A925-ADFB3362F425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4C77C2BA-FB8B-4685-8608-F70630376C4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28660490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ru-RU" noProof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F9C042D4-8C3B-407B-8FCB-718821AF03DD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FC7FFE8-1FC9-4CBB-B873-D4AE23C07CE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259675545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>
          <a:xfrm>
            <a:off x="457200" y="457200"/>
            <a:ext cx="8229600" cy="5410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6DADE3-3EEF-4D40-A18E-0C98D2E90961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34687782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C9D7EB08-6F85-44E9-B5A0-3862B5A51C87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32084EFC-BB70-4CBF-B9EA-5B1964E241B6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20485018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D7ADA5C2-88C4-48CB-839F-C98081875B80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FA9FFAA-0A0A-4E25-9FC7-4C28F4642F98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22148122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672DDD4-7B9F-43DB-AF36-51C2C7AB50E8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21159EC-5277-46E0-907B-10BB001049A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793302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7657237-0AA3-49B5-9205-89BB6A13CEDB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0418B84E-6545-4C58-B090-BC4C74866D9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40836091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16BD1D0-5881-4095-A9DD-4BA98D516AEE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106CF34B-BC21-4BE7-8D61-B83EB59191A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39031878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AC098282-DB10-4905-9B8D-5029D4E6B926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E58B1D2C-4F19-456F-99D5-2C2264F2A18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18585051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A852EA27-1FBF-43DD-B505-306A13B68638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A1693372-B4EC-45F6-A198-08265E21096D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1893347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D1896992-CE98-47BD-9991-95B2D874A3EC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D21E4338-C834-4E77-A2DF-1ADA816FBD2F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1284948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5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2051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F4C3ED91-4089-43E8-9136-8CA538EB13E0}" type="datetime1">
              <a:rPr lang="ru-RU"/>
              <a:pPr>
                <a:defRPr/>
              </a:pPr>
              <a:t>03.12.2020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solidFill>
                  <a:srgbClr val="898989"/>
                </a:solidFill>
                <a:latin typeface="Calibri" pitchFamily="34" charset="0"/>
                <a:cs typeface="Arial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813B4837-6CE5-427B-98C3-4AC7D8764E99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90" r:id="rId1"/>
    <p:sldLayoutId id="2147483891" r:id="rId2"/>
    <p:sldLayoutId id="2147483892" r:id="rId3"/>
    <p:sldLayoutId id="2147483893" r:id="rId4"/>
    <p:sldLayoutId id="2147483894" r:id="rId5"/>
    <p:sldLayoutId id="2147483895" r:id="rId6"/>
    <p:sldLayoutId id="2147483896" r:id="rId7"/>
    <p:sldLayoutId id="2147483897" r:id="rId8"/>
    <p:sldLayoutId id="2147483898" r:id="rId9"/>
    <p:sldLayoutId id="2147483899" r:id="rId10"/>
    <p:sldLayoutId id="2147483900" r:id="rId11"/>
    <p:sldLayoutId id="2147483901" r:id="rId12"/>
    <p:sldLayoutId id="2147483902" r:id="rId13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Заголовок 1"/>
          <p:cNvSpPr>
            <a:spLocks noGrp="1"/>
          </p:cNvSpPr>
          <p:nvPr>
            <p:ph type="ctrTitle"/>
          </p:nvPr>
        </p:nvSpPr>
        <p:spPr>
          <a:xfrm>
            <a:off x="-180528" y="3140967"/>
            <a:ext cx="9324528" cy="1800201"/>
          </a:xfrm>
        </p:spPr>
        <p:txBody>
          <a:bodyPr/>
          <a:lstStyle/>
          <a:p>
            <a:pPr eaLnBrk="1" hangingPunct="1">
              <a:lnSpc>
                <a:spcPct val="120000"/>
              </a:lnSpc>
              <a:spcBef>
                <a:spcPct val="100000"/>
              </a:spcBef>
              <a:defRPr/>
            </a:pPr>
            <a:r>
              <a:rPr lang="ru-RU" altLang="ru-RU" sz="3600" b="1" dirty="0" smtClean="0">
                <a:solidFill>
                  <a:schemeClr val="bg1"/>
                </a:solidFill>
                <a:latin typeface="Times New Roman" panose="02020603050405020304" pitchFamily="18" charset="0"/>
              </a:rPr>
              <a:t>Формы №№1-Дети(здрав), 16-ВН, 1-РБ </a:t>
            </a:r>
            <a:r>
              <a:rPr lang="ru-RU" altLang="ru-RU" sz="3600" b="1" dirty="0">
                <a:solidFill>
                  <a:schemeClr val="bg1"/>
                </a:solidFill>
                <a:latin typeface="Times New Roman" panose="02020603050405020304" pitchFamily="18" charset="0"/>
              </a:rPr>
              <a:t/>
            </a:r>
            <a:br>
              <a:rPr lang="ru-RU" altLang="ru-RU" sz="3600" b="1" dirty="0">
                <a:solidFill>
                  <a:schemeClr val="bg1"/>
                </a:solidFill>
                <a:latin typeface="Times New Roman" panose="02020603050405020304" pitchFamily="18" charset="0"/>
              </a:rPr>
            </a:br>
            <a:endParaRPr lang="ru-RU" altLang="ru-RU" sz="3600" b="1" dirty="0" smtClean="0">
              <a:solidFill>
                <a:schemeClr val="bg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panose="020B0604020202020204" pitchFamily="34" charset="0"/>
            </a:endParaRPr>
          </a:p>
        </p:txBody>
      </p:sp>
      <p:sp>
        <p:nvSpPr>
          <p:cNvPr id="2051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099818" y="4221088"/>
            <a:ext cx="3672408" cy="2088209"/>
          </a:xfrm>
        </p:spPr>
        <p:txBody>
          <a:bodyPr/>
          <a:lstStyle/>
          <a:p>
            <a:pPr algn="l" eaLnBrk="1" hangingPunct="1">
              <a:defRPr/>
            </a:pPr>
            <a:r>
              <a:rPr lang="ru-RU" sz="2800" b="1" dirty="0" smtClean="0">
                <a:solidFill>
                  <a:schemeClr val="bg1"/>
                </a:solidFill>
              </a:rPr>
              <a:t>Т.А. Семенова</a:t>
            </a:r>
          </a:p>
          <a:p>
            <a:pPr algn="l" eaLnBrk="1" hangingPunct="1">
              <a:defRPr/>
            </a:pPr>
            <a:r>
              <a:rPr lang="ru-RU" sz="1800" b="1" dirty="0" smtClean="0">
                <a:solidFill>
                  <a:schemeClr val="bg1"/>
                </a:solidFill>
              </a:rPr>
              <a:t>Главный специалист отделения статистики населения и здравоохранения ФГБУ «ЦНИИОИЗ» Минздрава России</a:t>
            </a:r>
          </a:p>
          <a:p>
            <a:pPr algn="l" eaLnBrk="1" hangingPunct="1">
              <a:defRPr/>
            </a:pPr>
            <a:endParaRPr lang="ru-RU" sz="1400" b="1" dirty="0" smtClean="0">
              <a:solidFill>
                <a:schemeClr val="bg1"/>
              </a:solidFill>
            </a:endParaRPr>
          </a:p>
          <a:p>
            <a:pPr algn="l" eaLnBrk="1" hangingPunct="1">
              <a:defRPr/>
            </a:pPr>
            <a:endParaRPr lang="ru-RU" sz="1400" b="1" dirty="0">
              <a:solidFill>
                <a:schemeClr val="bg1"/>
              </a:solidFill>
            </a:endParaRPr>
          </a:p>
        </p:txBody>
      </p:sp>
      <p:sp>
        <p:nvSpPr>
          <p:cNvPr id="15364" name="Прямоугольник 3"/>
          <p:cNvSpPr>
            <a:spLocks noChangeArrowheads="1"/>
          </p:cNvSpPr>
          <p:nvPr/>
        </p:nvSpPr>
        <p:spPr bwMode="auto">
          <a:xfrm>
            <a:off x="3643313" y="6448425"/>
            <a:ext cx="2224087" cy="336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600" dirty="0">
                <a:solidFill>
                  <a:srgbClr val="FFFFFF"/>
                </a:solidFill>
                <a:latin typeface="Arial" charset="0"/>
              </a:rPr>
              <a:t>Москва, </a:t>
            </a:r>
            <a:r>
              <a:rPr lang="ru-RU" altLang="ru-RU" sz="1600" dirty="0" smtClean="0">
                <a:solidFill>
                  <a:srgbClr val="FFFFFF"/>
                </a:solidFill>
                <a:latin typeface="Arial" charset="0"/>
              </a:rPr>
              <a:t>2020</a:t>
            </a:r>
            <a:endParaRPr lang="ru-RU" altLang="ru-RU" sz="1600" dirty="0">
              <a:solidFill>
                <a:srgbClr val="FFFFFF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011358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/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ru-RU" sz="2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Ф№16-ВН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, строка 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61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– «Отпуск по беременности и родам».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Если есть женщины рожавшие в возрасте 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50-59 лет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, то обязательно должны быть предоставлены документы, подтверждающие факт родов (№ больничного листа, выписка из родильного дома).    В этой строке не должны указываться отпуска по уходу за малолетними детьми.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                 по строкам 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03 - 04 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– « из них: туберкулез »                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В этих строках средняя длительность  листка нетрудоспособности не должна быть менее 90 дней. Если меньше, то  </a:t>
            </a:r>
            <a:r>
              <a:rPr lang="ru-RU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обязательно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должна  быть пояснительная записка.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889181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/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ru-RU" sz="2800" b="1" dirty="0" smtClean="0">
                <a:latin typeface="Arial" panose="020B0604020202020204" pitchFamily="34" charset="0"/>
                <a:cs typeface="Arial" panose="020B0604020202020204" pitchFamily="34" charset="0"/>
              </a:rPr>
              <a:t>Ф.№16-ВН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,табл.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1000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,стр.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59 </a:t>
            </a:r>
            <a:r>
              <a:rPr lang="ru-RU" sz="1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– 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60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«итого по всем причинам».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В эти строки также включают случаи, связанные с протезированием, выполнением донорских функций, обследованием, в результате которого пациенту был поставлен диагноз «здоров» (</a:t>
            </a:r>
            <a:r>
              <a:rPr lang="ru-RU" sz="2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хх</a:t>
            </a:r>
            <a:r>
              <a:rPr lang="en-US" sz="2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ı</a:t>
            </a:r>
            <a:r>
              <a:rPr lang="en-US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класс МКБ-Х «факторы, влияющие на состояние здоровья населения и обращения в медицинские организации ( с профилактическими и иными целями).                   На разницу между стр.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50-51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59-60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представить  расшифровку данных.</a:t>
            </a:r>
            <a:r>
              <a:rPr lang="ru-RU" sz="2000" dirty="0" smtClean="0">
                <a:solidFill>
                  <a:srgbClr val="008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В </a:t>
            </a:r>
            <a:r>
              <a:rPr lang="ru-RU" sz="2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ф</a:t>
            </a:r>
            <a:r>
              <a:rPr lang="ru-RU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r>
              <a:rPr lang="ru-RU" sz="2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№16-ВН 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должны заполняться все 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строки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. Если в ф.№16-ВН есть пустые </a:t>
            </a:r>
            <a:r>
              <a:rPr lang="ru-RU" sz="2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строки,то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на них необходимо представить пояснительные записки.  </a:t>
            </a:r>
          </a:p>
        </p:txBody>
      </p:sp>
    </p:spTree>
    <p:extLst>
      <p:ext uri="{BB962C8B-B14F-4D97-AF65-F5344CB8AC3E}">
        <p14:creationId xmlns="" xmlns:p14="http://schemas.microsoft.com/office/powerpoint/2010/main" val="31780376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/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ru-RU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Годовая отчетная форма №1-РБ</a:t>
            </a:r>
            <a:endParaRPr lang="ru-RU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ru-RU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«Сведения об оказании медицинской помощи гражданам Республики Беларусь в государственных и муниципальных учреждениях здравоохранения Российской Федерации», утв. приказом Росстата от 19.11.2018 №679</a:t>
            </a:r>
            <a:endParaRPr lang="ru-RU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957245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457200" y="980728"/>
            <a:ext cx="8147248" cy="4886672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ru-RU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Необходимо сравнить данные формы №1-РБ с формами федерального проекта «Развитие экспорта медицинских </a:t>
            </a:r>
            <a:r>
              <a:rPr lang="ru-RU" sz="2400" smtClean="0">
                <a:latin typeface="Arial" panose="020B0604020202020204" pitchFamily="34" charset="0"/>
                <a:cs typeface="Arial" panose="020B0604020202020204" pitchFamily="34" charset="0"/>
              </a:rPr>
              <a:t>услуг», мониторирующие</a:t>
            </a:r>
            <a:r>
              <a:rPr lang="ru-RU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 сведения об оказании медицинской помощи гражданам других государств, в том числе Республике Беларусь.</a:t>
            </a: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22501101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539552" y="908720"/>
            <a:ext cx="8064896" cy="4608512"/>
          </a:xfrm>
        </p:spPr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ru-RU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Если граждане Республики Беларусь за медицинской помощью в 2020 году не обращались, то необходимо распечатать, подписать и сдать нам пустую форму №1-РБ.</a:t>
            </a:r>
            <a:endParaRPr lang="ru-RU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0288649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899592" y="2420888"/>
            <a:ext cx="7787208" cy="3446512"/>
          </a:xfrm>
        </p:spPr>
        <p:txBody>
          <a:bodyPr/>
          <a:lstStyle/>
          <a:p>
            <a:r>
              <a:rPr lang="ru-RU" sz="4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Благодарю за внимание</a:t>
            </a:r>
            <a:endParaRPr lang="ru-RU" sz="40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1708942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/>
        <p:txBody>
          <a:bodyPr/>
          <a:lstStyle/>
          <a:p>
            <a:r>
              <a:rPr lang="ru-RU" altLang="ru-RU" b="1" dirty="0">
                <a:latin typeface="Times New Roman" panose="02020603050405020304" pitchFamily="18" charset="0"/>
              </a:rPr>
              <a:t>Годовой отчет федерального статистического наблюдения ф№1-Дети(здрав) «Сведения о численности беспризорных и безнадзорных несовершеннолетних, помещенных в медицинские организации», утв. приказом Росстата от 19.11.2018 №679</a:t>
            </a: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487666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 b="1" dirty="0" smtClean="0"/>
              <a:t>Форма 1-ДЕТИ (здрав</a:t>
            </a:r>
            <a:r>
              <a:rPr lang="ru-RU" sz="4000" dirty="0" smtClean="0"/>
              <a:t>)  </a:t>
            </a:r>
            <a:r>
              <a:rPr lang="ru-RU" sz="3200" b="1" dirty="0" smtClean="0"/>
              <a:t>Таблица 1000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000" dirty="0" smtClean="0"/>
              <a:t>131,1000,1 ,03:05= 131,1000,2,1:19,03:05* </a:t>
            </a:r>
          </a:p>
          <a:p>
            <a:r>
              <a:rPr lang="ru-RU" sz="2000" dirty="0" smtClean="0"/>
              <a:t>131,1000,1:19,03=131,1000,04+131,1000,131,1000,1:19,05*</a:t>
            </a:r>
          </a:p>
          <a:p>
            <a:r>
              <a:rPr lang="ru-RU" sz="2400" b="1" dirty="0" smtClean="0">
                <a:solidFill>
                  <a:srgbClr val="008000"/>
                </a:solidFill>
              </a:rPr>
              <a:t>В таблице 1000 строгое равенство по строкам и графам.</a:t>
            </a:r>
          </a:p>
          <a:p>
            <a:r>
              <a:rPr lang="ru-RU" sz="2400" b="1" dirty="0" smtClean="0">
                <a:solidFill>
                  <a:srgbClr val="008000"/>
                </a:solidFill>
              </a:rPr>
              <a:t>В форме 1-Дети (здрав) таблица 1000: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B0F0"/>
                </a:solidFill>
              </a:rPr>
              <a:t>1,графа 03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2000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строка </a:t>
            </a:r>
            <a:r>
              <a:rPr lang="ru-RU" sz="2400" b="1" dirty="0" smtClean="0">
                <a:solidFill>
                  <a:srgbClr val="00B0F0"/>
                </a:solidFill>
              </a:rPr>
              <a:t>29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графа </a:t>
            </a:r>
            <a:r>
              <a:rPr lang="ru-RU" sz="2400" b="1" dirty="0" smtClean="0">
                <a:solidFill>
                  <a:srgbClr val="00B0F0"/>
                </a:solidFill>
              </a:rPr>
              <a:t>03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B0F0"/>
                </a:solidFill>
              </a:rPr>
              <a:t>1,графа 03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3000</a:t>
            </a:r>
            <a:r>
              <a:rPr lang="ru-RU" sz="2400" b="1" dirty="0" smtClean="0">
                <a:solidFill>
                  <a:schemeClr val="accent1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строка </a:t>
            </a:r>
            <a:r>
              <a:rPr lang="ru-RU" sz="2400" b="1" dirty="0" smtClean="0">
                <a:solidFill>
                  <a:srgbClr val="00B0F0"/>
                </a:solidFill>
              </a:rPr>
              <a:t>39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графа </a:t>
            </a:r>
            <a:r>
              <a:rPr lang="ru-RU" sz="2400" b="1" dirty="0" smtClean="0">
                <a:solidFill>
                  <a:srgbClr val="00B0F0"/>
                </a:solidFill>
              </a:rPr>
              <a:t>03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B0F0"/>
                </a:solidFill>
              </a:rPr>
              <a:t>2,графа 03</a:t>
            </a:r>
            <a:r>
              <a:rPr lang="ru-RU" sz="2400" dirty="0" smtClean="0">
                <a:solidFill>
                  <a:srgbClr val="00B0F0"/>
                </a:solidFill>
              </a:rPr>
              <a:t>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3000</a:t>
            </a:r>
            <a:r>
              <a:rPr lang="ru-RU" sz="2400" dirty="0" smtClean="0">
                <a:solidFill>
                  <a:srgbClr val="008000"/>
                </a:solidFill>
              </a:rPr>
              <a:t>, строка </a:t>
            </a:r>
            <a:r>
              <a:rPr lang="ru-RU" sz="2400" b="1" dirty="0" smtClean="0">
                <a:solidFill>
                  <a:srgbClr val="00B0F0"/>
                </a:solidFill>
              </a:rPr>
              <a:t>39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графа </a:t>
            </a:r>
            <a:r>
              <a:rPr lang="ru-RU" sz="2400" b="1" dirty="0" smtClean="0">
                <a:solidFill>
                  <a:srgbClr val="00B0F0"/>
                </a:solidFill>
              </a:rPr>
              <a:t>04</a:t>
            </a:r>
            <a:endParaRPr lang="ru-RU" sz="2400" dirty="0" smtClean="0">
              <a:solidFill>
                <a:srgbClr val="00B0F0"/>
              </a:solidFill>
            </a:endParaRP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Строки </a:t>
            </a:r>
            <a:r>
              <a:rPr lang="ru-RU" sz="2400" b="1" dirty="0" smtClean="0">
                <a:solidFill>
                  <a:srgbClr val="00B0F0"/>
                </a:solidFill>
              </a:rPr>
              <a:t>3+4+5,графа 03</a:t>
            </a:r>
            <a:r>
              <a:rPr lang="ru-RU" sz="2400" dirty="0" smtClean="0">
                <a:solidFill>
                  <a:srgbClr val="00B0F0"/>
                </a:solidFill>
              </a:rPr>
              <a:t>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3000</a:t>
            </a:r>
            <a:r>
              <a:rPr lang="ru-RU" sz="2400" b="1" dirty="0" smtClean="0">
                <a:solidFill>
                  <a:srgbClr val="0070C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строка</a:t>
            </a:r>
            <a:r>
              <a:rPr lang="ru-RU" sz="2400" b="1" dirty="0" smtClean="0">
                <a:solidFill>
                  <a:srgbClr val="00B0F0"/>
                </a:solidFill>
              </a:rPr>
              <a:t>39,</a:t>
            </a:r>
            <a:r>
              <a:rPr lang="ru-RU" sz="2400" dirty="0" smtClean="0">
                <a:solidFill>
                  <a:srgbClr val="008000"/>
                </a:solidFill>
              </a:rPr>
              <a:t>графа </a:t>
            </a:r>
            <a:r>
              <a:rPr lang="ru-RU" sz="2400" b="1" dirty="0" smtClean="0">
                <a:solidFill>
                  <a:srgbClr val="00B0F0"/>
                </a:solidFill>
              </a:rPr>
              <a:t>05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Строки </a:t>
            </a:r>
            <a:r>
              <a:rPr lang="ru-RU" sz="2400" b="1" dirty="0" smtClean="0">
                <a:solidFill>
                  <a:srgbClr val="00B0F0"/>
                </a:solidFill>
              </a:rPr>
              <a:t>6+7+8,графа 03</a:t>
            </a:r>
            <a:r>
              <a:rPr lang="ru-RU" sz="2400" dirty="0" smtClean="0">
                <a:solidFill>
                  <a:srgbClr val="00B0F0"/>
                </a:solidFill>
              </a:rPr>
              <a:t>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3000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строка </a:t>
            </a:r>
            <a:r>
              <a:rPr lang="ru-RU" sz="2400" b="1" dirty="0" smtClean="0">
                <a:solidFill>
                  <a:srgbClr val="00B0F0"/>
                </a:solidFill>
              </a:rPr>
              <a:t>39</a:t>
            </a:r>
            <a:r>
              <a:rPr lang="ru-RU" sz="2400" b="1" dirty="0" smtClean="0">
                <a:solidFill>
                  <a:srgbClr val="0070C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графа </a:t>
            </a:r>
            <a:r>
              <a:rPr lang="ru-RU" sz="2400" b="1" dirty="0" smtClean="0">
                <a:solidFill>
                  <a:srgbClr val="00B0F0"/>
                </a:solidFill>
              </a:rPr>
              <a:t>06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Строки </a:t>
            </a:r>
            <a:r>
              <a:rPr lang="ru-RU" sz="2400" b="1" dirty="0" smtClean="0">
                <a:solidFill>
                  <a:srgbClr val="00B0F0"/>
                </a:solidFill>
              </a:rPr>
              <a:t>9+10+11+12+13+14+15+16+17+18+19,графа03</a:t>
            </a:r>
            <a:r>
              <a:rPr lang="ru-RU" sz="2400" b="1" dirty="0" smtClean="0">
                <a:solidFill>
                  <a:srgbClr val="0070C0"/>
                </a:solidFill>
              </a:rPr>
              <a:t>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3000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строка </a:t>
            </a:r>
            <a:r>
              <a:rPr lang="ru-RU" sz="2400" b="1" dirty="0" smtClean="0">
                <a:solidFill>
                  <a:srgbClr val="00B0F0"/>
                </a:solidFill>
              </a:rPr>
              <a:t>39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графа </a:t>
            </a:r>
            <a:r>
              <a:rPr lang="ru-RU" sz="2400" b="1" dirty="0" smtClean="0">
                <a:solidFill>
                  <a:srgbClr val="00B0F0"/>
                </a:solidFill>
              </a:rPr>
              <a:t>07</a:t>
            </a:r>
            <a:r>
              <a:rPr lang="ru-RU" sz="2400" dirty="0" smtClean="0">
                <a:solidFill>
                  <a:srgbClr val="00B0F0"/>
                </a:solidFill>
              </a:rPr>
              <a:t>.</a:t>
            </a:r>
          </a:p>
          <a:p>
            <a:endParaRPr lang="ru-RU" sz="2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 b="1" dirty="0" smtClean="0"/>
              <a:t>Форма №1-Дети (здрав)  </a:t>
            </a:r>
            <a:r>
              <a:rPr lang="ru-RU" sz="3200" b="1" dirty="0" smtClean="0"/>
              <a:t>Таблица</a:t>
            </a:r>
            <a:r>
              <a:rPr lang="ru-RU" sz="3200" dirty="0" smtClean="0"/>
              <a:t> </a:t>
            </a:r>
            <a:r>
              <a:rPr lang="ru-RU" sz="3200" b="1" dirty="0" smtClean="0"/>
              <a:t>2000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914400" y="1600200"/>
            <a:ext cx="8229600" cy="4525963"/>
          </a:xfrm>
        </p:spPr>
        <p:txBody>
          <a:bodyPr/>
          <a:lstStyle/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20</a:t>
            </a:r>
            <a:r>
              <a:rPr lang="ru-RU" sz="2000" dirty="0" smtClean="0"/>
              <a:t> ,</a:t>
            </a:r>
            <a:r>
              <a:rPr lang="ru-RU" sz="2400" b="1" dirty="0" smtClean="0">
                <a:solidFill>
                  <a:srgbClr val="0070C0"/>
                </a:solidFill>
              </a:rPr>
              <a:t>03</a:t>
            </a:r>
            <a:r>
              <a:rPr lang="ru-RU" sz="2000" dirty="0" smtClean="0"/>
              <a:t>=131,2000,</a:t>
            </a:r>
            <a:r>
              <a:rPr lang="ru-RU" sz="2400" b="1" dirty="0" smtClean="0">
                <a:solidFill>
                  <a:srgbClr val="0070C0"/>
                </a:solidFill>
              </a:rPr>
              <a:t>21+22+23,03</a:t>
            </a:r>
            <a:r>
              <a:rPr lang="ru-RU" sz="2000" dirty="0" smtClean="0"/>
              <a:t>*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Если разница между строкой 20 и суммой строк 21-23, то пояснить по какой причине: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органы соцзащиты;  органы попечительства; учреждения 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МЗ РФ и т.д.</a:t>
            </a:r>
          </a:p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 20</a:t>
            </a:r>
            <a:r>
              <a:rPr lang="ru-RU" sz="2000" b="1" dirty="0" smtClean="0">
                <a:solidFill>
                  <a:srgbClr val="0070C0"/>
                </a:solidFill>
              </a:rPr>
              <a:t> ,</a:t>
            </a:r>
            <a:r>
              <a:rPr lang="ru-RU" sz="2400" b="1" dirty="0" smtClean="0">
                <a:solidFill>
                  <a:srgbClr val="0070C0"/>
                </a:solidFill>
              </a:rPr>
              <a:t>03</a:t>
            </a:r>
            <a:r>
              <a:rPr lang="en-US" sz="2000" dirty="0" smtClean="0"/>
              <a:t> &lt; </a:t>
            </a:r>
            <a:r>
              <a:rPr lang="ru-RU" sz="2000" dirty="0" smtClean="0"/>
              <a:t>=131,2000,</a:t>
            </a:r>
            <a:r>
              <a:rPr lang="ru-RU" sz="2400" b="1" dirty="0" smtClean="0">
                <a:solidFill>
                  <a:srgbClr val="0070C0"/>
                </a:solidFill>
              </a:rPr>
              <a:t>24+25+26+27+28,03</a:t>
            </a:r>
            <a:r>
              <a:rPr lang="ru-RU" sz="2000" dirty="0" smtClean="0"/>
              <a:t>*</a:t>
            </a:r>
          </a:p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29 </a:t>
            </a:r>
            <a:r>
              <a:rPr lang="ru-RU" sz="2000" dirty="0" smtClean="0"/>
              <a:t>,</a:t>
            </a:r>
            <a:r>
              <a:rPr lang="ru-RU" sz="2400" b="1" dirty="0" smtClean="0">
                <a:solidFill>
                  <a:srgbClr val="0070C0"/>
                </a:solidFill>
              </a:rPr>
              <a:t>03</a:t>
            </a:r>
            <a:r>
              <a:rPr lang="ru-RU" sz="2000" dirty="0" smtClean="0"/>
              <a:t>=131,2000,</a:t>
            </a:r>
            <a:r>
              <a:rPr lang="ru-RU" sz="2400" b="1" dirty="0" smtClean="0">
                <a:solidFill>
                  <a:srgbClr val="0070C0"/>
                </a:solidFill>
              </a:rPr>
              <a:t>20,03</a:t>
            </a:r>
            <a:r>
              <a:rPr lang="ru-RU" sz="2000" dirty="0" smtClean="0"/>
              <a:t>*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В случае если все безнадзорные госпитализированы.</a:t>
            </a:r>
          </a:p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29+30 </a:t>
            </a:r>
            <a:r>
              <a:rPr lang="ru-RU" sz="2000" dirty="0" smtClean="0"/>
              <a:t>,</a:t>
            </a:r>
            <a:r>
              <a:rPr lang="ru-RU" sz="2400" b="1" dirty="0" smtClean="0">
                <a:solidFill>
                  <a:srgbClr val="0070C0"/>
                </a:solidFill>
              </a:rPr>
              <a:t>03</a:t>
            </a:r>
            <a:r>
              <a:rPr lang="ru-RU" sz="2000" dirty="0" smtClean="0"/>
              <a:t>=131,</a:t>
            </a:r>
            <a:r>
              <a:rPr lang="ru-RU" sz="2400" b="1" dirty="0" smtClean="0">
                <a:solidFill>
                  <a:srgbClr val="0070C0"/>
                </a:solidFill>
              </a:rPr>
              <a:t>2000,20,03</a:t>
            </a:r>
            <a:r>
              <a:rPr lang="ru-RU" sz="2000" dirty="0" smtClean="0"/>
              <a:t>*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В случае если имеются отказы в госпитализации.</a:t>
            </a:r>
          </a:p>
          <a:p>
            <a:endParaRPr lang="ru-RU" sz="2400" dirty="0" smtClean="0"/>
          </a:p>
          <a:p>
            <a:endParaRPr lang="ru-RU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 b="1" dirty="0" smtClean="0"/>
              <a:t>Форма 1-ДЕТИ(здрав)   </a:t>
            </a:r>
            <a:r>
              <a:rPr lang="ru-RU" sz="3200" b="1" dirty="0" smtClean="0"/>
              <a:t>Таблица 2000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24 ,03</a:t>
            </a:r>
            <a:r>
              <a:rPr lang="ru-RU" sz="2000" dirty="0" smtClean="0"/>
              <a:t>=131,2000,</a:t>
            </a:r>
            <a:r>
              <a:rPr lang="ru-RU" sz="2400" b="1" dirty="0" smtClean="0">
                <a:solidFill>
                  <a:srgbClr val="0070C0"/>
                </a:solidFill>
              </a:rPr>
              <a:t>29+30,03</a:t>
            </a:r>
            <a:r>
              <a:rPr lang="ru-RU" sz="2000" dirty="0" smtClean="0"/>
              <a:t>*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Все беспризорные и </a:t>
            </a:r>
            <a:r>
              <a:rPr lang="ru-RU" sz="2400" b="1" dirty="0" smtClean="0">
                <a:solidFill>
                  <a:srgbClr val="008000"/>
                </a:solidFill>
              </a:rPr>
              <a:t>б</a:t>
            </a:r>
            <a:r>
              <a:rPr lang="ru-RU" sz="2400" dirty="0" smtClean="0">
                <a:solidFill>
                  <a:srgbClr val="008000"/>
                </a:solidFill>
              </a:rPr>
              <a:t>езнадзорные несовершеннолетние,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доставленные (обратившиеся ) в медицинскую </a:t>
            </a:r>
            <a:r>
              <a:rPr lang="ru-RU" sz="2000" dirty="0" smtClean="0">
                <a:solidFill>
                  <a:srgbClr val="008000"/>
                </a:solidFill>
              </a:rPr>
              <a:t>организацию </a:t>
            </a:r>
            <a:r>
              <a:rPr lang="ru-RU" sz="2400" dirty="0" smtClean="0">
                <a:solidFill>
                  <a:srgbClr val="008000"/>
                </a:solidFill>
              </a:rPr>
              <a:t>должны быть осмотрены врачами - педиатрами</a:t>
            </a:r>
            <a:r>
              <a:rPr lang="ru-RU" sz="2000" dirty="0" smtClean="0">
                <a:solidFill>
                  <a:srgbClr val="008000"/>
                </a:solidFill>
              </a:rPr>
              <a:t>.</a:t>
            </a:r>
          </a:p>
          <a:p>
            <a:endParaRPr lang="ru-RU" sz="2000" dirty="0" smtClean="0">
              <a:solidFill>
                <a:srgbClr val="008000"/>
              </a:solidFill>
            </a:endParaRPr>
          </a:p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29</a:t>
            </a:r>
            <a:r>
              <a:rPr lang="ru-RU" sz="2000" dirty="0" smtClean="0"/>
              <a:t> ,</a:t>
            </a:r>
            <a:r>
              <a:rPr lang="ru-RU" sz="2400" b="1" dirty="0" smtClean="0">
                <a:solidFill>
                  <a:srgbClr val="0070C0"/>
                </a:solidFill>
              </a:rPr>
              <a:t>03</a:t>
            </a:r>
            <a:r>
              <a:rPr lang="ru-RU" sz="2000" dirty="0" smtClean="0"/>
              <a:t>=131,2000,</a:t>
            </a:r>
            <a:r>
              <a:rPr lang="ru-RU" sz="2400" b="1" dirty="0" smtClean="0">
                <a:solidFill>
                  <a:srgbClr val="0070C0"/>
                </a:solidFill>
              </a:rPr>
              <a:t>31+32+33+34+35+36+37+38,0</a:t>
            </a:r>
            <a:r>
              <a:rPr lang="ru-RU" sz="2000" dirty="0" smtClean="0"/>
              <a:t>*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По строке 37  « умерло »  должны быть представлены документы, подтверждающие факт  смерти.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По строке 38  «прочие» должна быть представлена расшифровка данных. </a:t>
            </a:r>
          </a:p>
          <a:p>
            <a:endParaRPr lang="ru-RU" sz="2400" dirty="0" smtClean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 b="1" dirty="0" smtClean="0"/>
              <a:t>Форма 1-Дети(здрав) </a:t>
            </a:r>
            <a:r>
              <a:rPr lang="ru-RU" sz="3600" dirty="0" smtClean="0"/>
              <a:t>  </a:t>
            </a:r>
            <a:r>
              <a:rPr lang="ru-RU" sz="3200" b="1" dirty="0" smtClean="0"/>
              <a:t>Таблица 3000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000" dirty="0" smtClean="0"/>
              <a:t>131,3000,</a:t>
            </a:r>
            <a:r>
              <a:rPr lang="ru-RU" sz="2400" b="1" dirty="0" smtClean="0">
                <a:solidFill>
                  <a:srgbClr val="0070C0"/>
                </a:solidFill>
              </a:rPr>
              <a:t>39</a:t>
            </a:r>
            <a:r>
              <a:rPr lang="ru-RU" sz="2000" dirty="0" smtClean="0"/>
              <a:t> ,</a:t>
            </a:r>
            <a:r>
              <a:rPr lang="ru-RU" sz="2400" b="1" dirty="0" smtClean="0">
                <a:solidFill>
                  <a:srgbClr val="0070C0"/>
                </a:solidFill>
              </a:rPr>
              <a:t>03:07</a:t>
            </a:r>
            <a:r>
              <a:rPr lang="ru-RU" sz="2000" dirty="0" smtClean="0"/>
              <a:t>=131,3000,</a:t>
            </a:r>
            <a:r>
              <a:rPr lang="ru-RU" sz="2400" b="1" dirty="0" smtClean="0">
                <a:solidFill>
                  <a:srgbClr val="0070C0"/>
                </a:solidFill>
              </a:rPr>
              <a:t>40+41+42,03:07</a:t>
            </a:r>
            <a:r>
              <a:rPr lang="ru-RU" sz="2000" dirty="0" smtClean="0"/>
              <a:t>*</a:t>
            </a:r>
          </a:p>
          <a:p>
            <a:r>
              <a:rPr lang="ru-RU" sz="2000" dirty="0" smtClean="0"/>
              <a:t>131,3000,</a:t>
            </a:r>
            <a:r>
              <a:rPr lang="ru-RU" sz="2400" b="1" dirty="0" smtClean="0">
                <a:solidFill>
                  <a:srgbClr val="0070C0"/>
                </a:solidFill>
              </a:rPr>
              <a:t>39 +40+41+42 ,03:07</a:t>
            </a:r>
            <a:r>
              <a:rPr lang="ru-RU" sz="2000" dirty="0" smtClean="0"/>
              <a:t>=131,3000,</a:t>
            </a:r>
            <a:r>
              <a:rPr lang="ru-RU" sz="2400" b="1" dirty="0" smtClean="0">
                <a:solidFill>
                  <a:srgbClr val="0070C0"/>
                </a:solidFill>
              </a:rPr>
              <a:t>39+40+41+42,04</a:t>
            </a:r>
            <a:endParaRPr lang="ru-RU" sz="2400" dirty="0" smtClean="0"/>
          </a:p>
          <a:p>
            <a:pPr>
              <a:buNone/>
            </a:pPr>
            <a:r>
              <a:rPr lang="ru-RU" sz="2000" dirty="0" smtClean="0"/>
              <a:t>                         +131,3000,</a:t>
            </a:r>
            <a:r>
              <a:rPr lang="ru-RU" sz="2400" b="1" dirty="0" smtClean="0">
                <a:solidFill>
                  <a:srgbClr val="0070C0"/>
                </a:solidFill>
              </a:rPr>
              <a:t>39+40+41+42,05</a:t>
            </a:r>
            <a:r>
              <a:rPr lang="ru-RU" sz="2000" dirty="0" smtClean="0"/>
              <a:t> +131,3000,</a:t>
            </a:r>
            <a:r>
              <a:rPr lang="ru-RU" sz="2400" b="1" dirty="0" smtClean="0">
                <a:solidFill>
                  <a:srgbClr val="0070C0"/>
                </a:solidFill>
              </a:rPr>
              <a:t>39+40+41+42,06</a:t>
            </a:r>
          </a:p>
          <a:p>
            <a:pPr>
              <a:buNone/>
            </a:pPr>
            <a:r>
              <a:rPr lang="ru-RU" sz="2000" dirty="0" smtClean="0"/>
              <a:t>                         +131,3000,</a:t>
            </a:r>
            <a:r>
              <a:rPr lang="ru-RU" sz="2400" b="1" dirty="0" smtClean="0">
                <a:solidFill>
                  <a:srgbClr val="0070C0"/>
                </a:solidFill>
              </a:rPr>
              <a:t>39+40+41+42,07</a:t>
            </a:r>
            <a:r>
              <a:rPr lang="ru-RU" sz="2000" dirty="0" smtClean="0"/>
              <a:t>*</a:t>
            </a:r>
          </a:p>
          <a:p>
            <a:r>
              <a:rPr lang="ru-RU" sz="2400" b="1" dirty="0" smtClean="0"/>
              <a:t>В</a:t>
            </a:r>
            <a:r>
              <a:rPr lang="ru-RU" sz="2400" dirty="0" smtClean="0">
                <a:solidFill>
                  <a:srgbClr val="008000"/>
                </a:solidFill>
              </a:rPr>
              <a:t> </a:t>
            </a:r>
            <a:r>
              <a:rPr lang="ru-RU" sz="2800" b="1" dirty="0" smtClean="0">
                <a:solidFill>
                  <a:srgbClr val="00B0F0"/>
                </a:solidFill>
              </a:rPr>
              <a:t>3000</a:t>
            </a:r>
            <a:r>
              <a:rPr lang="ru-RU" sz="2400" dirty="0" smtClean="0">
                <a:solidFill>
                  <a:srgbClr val="008000"/>
                </a:solidFill>
              </a:rPr>
              <a:t>  </a:t>
            </a:r>
            <a:r>
              <a:rPr lang="ru-RU" sz="2400" b="1" dirty="0" smtClean="0"/>
              <a:t>таблице  строгое равенство по строкам и графам.</a:t>
            </a:r>
          </a:p>
          <a:p>
            <a:endParaRPr lang="ru-RU" sz="2400" dirty="0" smtClean="0"/>
          </a:p>
          <a:p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 b="1" dirty="0" smtClean="0"/>
              <a:t>Форма 1-ДЕТИ (здрав)   </a:t>
            </a:r>
            <a:r>
              <a:rPr lang="ru-RU" sz="3200" b="1" dirty="0" smtClean="0"/>
              <a:t>Таблица 4000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Данные по стр. </a:t>
            </a:r>
            <a:r>
              <a:rPr lang="ru-RU" sz="2400" b="1" dirty="0" smtClean="0">
                <a:solidFill>
                  <a:srgbClr val="0070C0"/>
                </a:solidFill>
              </a:rPr>
              <a:t>43</a:t>
            </a:r>
            <a:r>
              <a:rPr lang="ru-RU" sz="2400" dirty="0" smtClean="0">
                <a:solidFill>
                  <a:srgbClr val="008000"/>
                </a:solidFill>
              </a:rPr>
              <a:t> должны быть равны сумме стр. </a:t>
            </a:r>
            <a:r>
              <a:rPr lang="ru-RU" sz="2400" b="1" dirty="0" smtClean="0">
                <a:solidFill>
                  <a:srgbClr val="0070C0"/>
                </a:solidFill>
              </a:rPr>
              <a:t>44 – 62</a:t>
            </a:r>
          </a:p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Данные по стр. </a:t>
            </a:r>
            <a:r>
              <a:rPr lang="ru-RU" sz="2400" b="1" dirty="0" smtClean="0">
                <a:solidFill>
                  <a:srgbClr val="0070C0"/>
                </a:solidFill>
              </a:rPr>
              <a:t>44</a:t>
            </a:r>
            <a:r>
              <a:rPr lang="ru-RU" sz="2400" dirty="0" smtClean="0">
                <a:solidFill>
                  <a:srgbClr val="008000"/>
                </a:solidFill>
              </a:rPr>
              <a:t> должны быть равны сумме стр. </a:t>
            </a:r>
            <a:r>
              <a:rPr lang="ru-RU" sz="2400" b="1" dirty="0" smtClean="0">
                <a:solidFill>
                  <a:srgbClr val="0070C0"/>
                </a:solidFill>
              </a:rPr>
              <a:t>441– 447</a:t>
            </a:r>
          </a:p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70C0"/>
                </a:solidFill>
              </a:rPr>
              <a:t>47</a:t>
            </a:r>
            <a:r>
              <a:rPr lang="ru-RU" sz="2400" dirty="0" smtClean="0">
                <a:solidFill>
                  <a:srgbClr val="008000"/>
                </a:solidFill>
              </a:rPr>
              <a:t> должна быть  больше строки </a:t>
            </a:r>
            <a:r>
              <a:rPr lang="ru-RU" sz="2400" b="1" dirty="0" smtClean="0">
                <a:solidFill>
                  <a:srgbClr val="0070C0"/>
                </a:solidFill>
              </a:rPr>
              <a:t>471</a:t>
            </a:r>
            <a:r>
              <a:rPr lang="ru-RU" sz="2400" dirty="0" smtClean="0">
                <a:solidFill>
                  <a:srgbClr val="008000"/>
                </a:solidFill>
              </a:rPr>
              <a:t> </a:t>
            </a:r>
          </a:p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70C0"/>
                </a:solidFill>
              </a:rPr>
              <a:t>48</a:t>
            </a:r>
            <a:r>
              <a:rPr lang="ru-RU" sz="2400" dirty="0" smtClean="0">
                <a:solidFill>
                  <a:srgbClr val="008000"/>
                </a:solidFill>
              </a:rPr>
              <a:t> должна быть  больше  суммы строк </a:t>
            </a:r>
            <a:r>
              <a:rPr lang="ru-RU" sz="2400" b="1" dirty="0" smtClean="0">
                <a:solidFill>
                  <a:srgbClr val="0070C0"/>
                </a:solidFill>
              </a:rPr>
              <a:t>481 – 483</a:t>
            </a:r>
            <a:r>
              <a:rPr lang="ru-RU" sz="2400" dirty="0" smtClean="0">
                <a:solidFill>
                  <a:srgbClr val="008000"/>
                </a:solidFill>
              </a:rPr>
              <a:t> </a:t>
            </a:r>
          </a:p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70C0"/>
                </a:solidFill>
              </a:rPr>
              <a:t>63</a:t>
            </a:r>
            <a:r>
              <a:rPr lang="ru-RU" sz="2400" dirty="0" smtClean="0">
                <a:solidFill>
                  <a:srgbClr val="008000"/>
                </a:solidFill>
              </a:rPr>
              <a:t> должна быть  меньше строки </a:t>
            </a:r>
            <a:r>
              <a:rPr lang="ru-RU" sz="2400" b="1" dirty="0" smtClean="0">
                <a:solidFill>
                  <a:srgbClr val="0070C0"/>
                </a:solidFill>
              </a:rPr>
              <a:t>43 </a:t>
            </a:r>
          </a:p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70C0"/>
                </a:solidFill>
              </a:rPr>
              <a:t>63</a:t>
            </a:r>
            <a:r>
              <a:rPr lang="ru-RU" sz="2400" dirty="0" smtClean="0">
                <a:solidFill>
                  <a:srgbClr val="008000"/>
                </a:solidFill>
              </a:rPr>
              <a:t> должна быть  больше строки </a:t>
            </a:r>
            <a:r>
              <a:rPr lang="ru-RU" sz="2400" b="1" dirty="0" smtClean="0">
                <a:solidFill>
                  <a:srgbClr val="0070C0"/>
                </a:solidFill>
              </a:rPr>
              <a:t>631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2400" b="1" u="sng" dirty="0" err="1">
                <a:latin typeface="Times New Roman" panose="02020603050405020304" pitchFamily="18" charset="0"/>
              </a:rPr>
              <a:t>Межформенный</a:t>
            </a:r>
            <a:r>
              <a:rPr lang="ru-RU" altLang="ru-RU" sz="2400" b="1" u="sng" dirty="0">
                <a:latin typeface="Times New Roman" panose="02020603050405020304" pitchFamily="18" charset="0"/>
              </a:rPr>
              <a:t> </a:t>
            </a:r>
            <a:r>
              <a:rPr lang="ru-RU" altLang="ru-RU" sz="2400" b="1" u="sng" dirty="0" smtClean="0">
                <a:latin typeface="Times New Roman" panose="02020603050405020304" pitchFamily="18" charset="0"/>
              </a:rPr>
              <a:t>контроль</a:t>
            </a:r>
            <a:br>
              <a:rPr lang="ru-RU" altLang="ru-RU" sz="2400" b="1" u="sng" dirty="0" smtClean="0">
                <a:latin typeface="Times New Roman" panose="02020603050405020304" pitchFamily="18" charset="0"/>
              </a:rPr>
            </a:br>
            <a:r>
              <a:rPr lang="ru-RU" altLang="ru-RU" sz="2000" b="1" u="sng" dirty="0" smtClean="0">
                <a:latin typeface="Times New Roman" panose="02020603050405020304" pitchFamily="18" charset="0"/>
              </a:rPr>
              <a:t/>
            </a:r>
            <a:br>
              <a:rPr lang="ru-RU" altLang="ru-RU" sz="2000" b="1" u="sng" dirty="0" smtClean="0">
                <a:latin typeface="Times New Roman" panose="02020603050405020304" pitchFamily="18" charset="0"/>
              </a:rPr>
            </a:b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ф.№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131</a:t>
            </a:r>
            <a:r>
              <a:rPr lang="ru-RU" sz="2000" b="1" dirty="0" smtClean="0">
                <a:latin typeface="Arial" charset="0"/>
              </a:rPr>
              <a:t>,таб</a:t>
            </a:r>
            <a:r>
              <a:rPr lang="ru-RU" sz="2000" b="1" dirty="0" smtClean="0">
                <a:solidFill>
                  <a:srgbClr val="0070C0"/>
                </a:solidFill>
                <a:latin typeface="Arial" charset="0"/>
              </a:rPr>
              <a:t>.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2000</a:t>
            </a:r>
            <a:r>
              <a:rPr lang="ru-RU" sz="2000" dirty="0" smtClean="0">
                <a:latin typeface="Arial" charset="0"/>
              </a:rPr>
              <a:t>,</a:t>
            </a:r>
            <a:r>
              <a:rPr lang="ru-RU" sz="2000" b="1" dirty="0" smtClean="0">
                <a:latin typeface="Arial" charset="0"/>
              </a:rPr>
              <a:t>стр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.21</a:t>
            </a:r>
            <a:r>
              <a:rPr lang="ru-RU" sz="2000" b="1" dirty="0" smtClean="0">
                <a:latin typeface="Arial" charset="0"/>
              </a:rPr>
              <a:t>гр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.03</a:t>
            </a:r>
            <a:r>
              <a:rPr lang="ru-RU" sz="2000" dirty="0" smtClean="0">
                <a:latin typeface="Arial" charset="0"/>
              </a:rPr>
              <a:t>=ф.№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14</a:t>
            </a:r>
            <a:r>
              <a:rPr lang="ru-RU" sz="2400" b="1" dirty="0" smtClean="0">
                <a:latin typeface="Arial" charset="0"/>
              </a:rPr>
              <a:t>,</a:t>
            </a:r>
            <a:r>
              <a:rPr lang="ru-RU" sz="2000" b="1" dirty="0" smtClean="0">
                <a:latin typeface="Arial" charset="0"/>
              </a:rPr>
              <a:t>таб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.2600,</a:t>
            </a:r>
            <a:r>
              <a:rPr lang="ru-RU" sz="2000" b="1" dirty="0" smtClean="0">
                <a:latin typeface="Arial" charset="0"/>
              </a:rPr>
              <a:t>стр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1.</a:t>
            </a:r>
            <a:r>
              <a:rPr lang="ru-RU" sz="2000" b="1" dirty="0" smtClean="0">
                <a:latin typeface="Arial" charset="0"/>
              </a:rPr>
              <a:t>гр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.04</a:t>
            </a:r>
            <a:r>
              <a:rPr lang="ru-RU" altLang="ru-RU" sz="2400" b="1" dirty="0">
                <a:solidFill>
                  <a:srgbClr val="0070C0"/>
                </a:solidFill>
                <a:latin typeface="Times New Roman" panose="02020603050405020304" pitchFamily="18" charset="0"/>
              </a:rPr>
              <a:t/>
            </a:r>
            <a:br>
              <a:rPr lang="ru-RU" altLang="ru-RU" sz="2400" b="1" dirty="0">
                <a:solidFill>
                  <a:srgbClr val="0070C0"/>
                </a:solidFill>
                <a:latin typeface="Times New Roman" panose="02020603050405020304" pitchFamily="18" charset="0"/>
              </a:rPr>
            </a:br>
            <a:endParaRPr lang="ru-RU" sz="2400" b="1" dirty="0">
              <a:solidFill>
                <a:srgbClr val="0070C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191000" cy="4525963"/>
          </a:xfrm>
        </p:spPr>
        <p:txBody>
          <a:bodyPr/>
          <a:lstStyle/>
          <a:p>
            <a:pPr marL="0" lvl="0" indent="0" fontAlgn="b">
              <a:lnSpc>
                <a:spcPct val="150000"/>
              </a:lnSpc>
              <a:spcBef>
                <a:spcPct val="0"/>
              </a:spcBef>
              <a:buNone/>
            </a:pPr>
            <a:r>
              <a:rPr lang="ru-RU" sz="2000" dirty="0">
                <a:latin typeface="Arial" charset="0"/>
                <a:cs typeface="Arial" charset="0"/>
              </a:rPr>
              <a:t>Численность беспризорных </a:t>
            </a:r>
            <a:r>
              <a:rPr lang="ru-RU" sz="2000" dirty="0" smtClean="0">
                <a:latin typeface="Arial" charset="0"/>
                <a:cs typeface="Arial" charset="0"/>
              </a:rPr>
              <a:t>и</a:t>
            </a:r>
            <a:endParaRPr lang="ru-RU" sz="2000" dirty="0">
              <a:latin typeface="Arial" charset="0"/>
              <a:cs typeface="Arial" charset="0"/>
            </a:endParaRPr>
          </a:p>
          <a:p>
            <a:pPr marL="0" lvl="0" indent="0" fontAlgn="b">
              <a:lnSpc>
                <a:spcPct val="150000"/>
              </a:lnSpc>
              <a:spcBef>
                <a:spcPct val="0"/>
              </a:spcBef>
              <a:buNone/>
            </a:pPr>
            <a:r>
              <a:rPr lang="ru-RU" sz="2000" dirty="0">
                <a:latin typeface="Arial" charset="0"/>
                <a:cs typeface="Arial" charset="0"/>
              </a:rPr>
              <a:t>безнадзорных несовершеннолетних,          </a:t>
            </a:r>
            <a:r>
              <a:rPr lang="ru-RU" sz="2000" dirty="0" smtClean="0">
                <a:latin typeface="Arial" charset="0"/>
                <a:cs typeface="Arial" charset="0"/>
              </a:rPr>
              <a:t>     =</a:t>
            </a:r>
            <a:endParaRPr lang="ru-RU" sz="2000" dirty="0">
              <a:latin typeface="Arial" charset="0"/>
              <a:cs typeface="Arial" charset="0"/>
            </a:endParaRPr>
          </a:p>
          <a:p>
            <a:pPr marL="0" lvl="0" indent="0" fontAlgn="b">
              <a:lnSpc>
                <a:spcPct val="150000"/>
              </a:lnSpc>
              <a:spcBef>
                <a:spcPct val="0"/>
              </a:spcBef>
              <a:buNone/>
            </a:pPr>
            <a:r>
              <a:rPr lang="ru-RU" sz="2000" dirty="0">
                <a:latin typeface="Arial" charset="0"/>
                <a:cs typeface="Arial" charset="0"/>
              </a:rPr>
              <a:t>доставленных в медицинскую </a:t>
            </a:r>
            <a:r>
              <a:rPr lang="ru-RU" sz="2000" dirty="0" smtClean="0">
                <a:latin typeface="Arial" charset="0"/>
                <a:cs typeface="Arial" charset="0"/>
              </a:rPr>
              <a:t>организацию</a:t>
            </a:r>
            <a:r>
              <a:rPr lang="ru-RU" sz="2000" dirty="0">
                <a:latin typeface="Arial" charset="0"/>
                <a:cs typeface="Arial" charset="0"/>
              </a:rPr>
              <a:t> </a:t>
            </a:r>
            <a:r>
              <a:rPr lang="ru-RU" sz="2000" dirty="0" smtClean="0">
                <a:latin typeface="Arial" charset="0"/>
                <a:cs typeface="Arial" charset="0"/>
              </a:rPr>
              <a:t>сотрудниками органов внутренних дел</a:t>
            </a:r>
            <a:endParaRPr lang="ru-RU" sz="2000" dirty="0">
              <a:latin typeface="Arial" charset="0"/>
              <a:cs typeface="Arial" charset="0"/>
            </a:endParaRPr>
          </a:p>
          <a:p>
            <a:pPr marL="0" lvl="0" indent="0" fontAlgn="b">
              <a:lnSpc>
                <a:spcPct val="150000"/>
              </a:lnSpc>
              <a:spcBef>
                <a:spcPct val="0"/>
              </a:spcBef>
              <a:buNone/>
            </a:pPr>
            <a:r>
              <a:rPr lang="ru-RU" sz="2000" dirty="0" smtClean="0">
                <a:latin typeface="Arial" charset="0"/>
                <a:cs typeface="Arial" charset="0"/>
              </a:rPr>
              <a:t>         </a:t>
            </a:r>
          </a:p>
          <a:p>
            <a:pPr marL="0" lvl="0" indent="0" fontAlgn="b">
              <a:lnSpc>
                <a:spcPct val="150000"/>
              </a:lnSpc>
              <a:spcBef>
                <a:spcPct val="0"/>
              </a:spcBef>
              <a:buNone/>
            </a:pPr>
            <a:r>
              <a:rPr lang="en-US" sz="2000" dirty="0" smtClean="0">
                <a:latin typeface="Arial" charset="0"/>
                <a:cs typeface="Arial" charset="0"/>
              </a:rPr>
              <a:t> </a:t>
            </a:r>
            <a:r>
              <a:rPr lang="ru-RU" sz="2000" dirty="0" smtClean="0">
                <a:latin typeface="Arial" charset="0"/>
                <a:cs typeface="Arial" charset="0"/>
              </a:rPr>
              <a:t>(на разницу между формами      должна быть представлена   пояснительная записка)</a:t>
            </a:r>
          </a:p>
          <a:p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marL="0" lvl="0" indent="0">
              <a:lnSpc>
                <a:spcPct val="150000"/>
              </a:lnSpc>
              <a:buNone/>
            </a:pPr>
            <a:r>
              <a:rPr lang="ru-RU" sz="2000" dirty="0">
                <a:latin typeface="Arial" charset="0"/>
                <a:cs typeface="Arial" charset="0"/>
              </a:rPr>
              <a:t>Из общего числа выписанных детей было направлено полицией на лечение в стационарных условиях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019092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457200" y="980728"/>
            <a:ext cx="8075240" cy="4886672"/>
          </a:xfrm>
        </p:spPr>
        <p:txBody>
          <a:bodyPr/>
          <a:lstStyle/>
          <a:p>
            <a:r>
              <a:rPr lang="ru-RU" altLang="ru-RU" b="1" dirty="0">
                <a:latin typeface="Times New Roman" panose="02020603050405020304" pitchFamily="18" charset="0"/>
              </a:rPr>
              <a:t>Годовой отчет федерального статистического наблюдения ф№</a:t>
            </a:r>
            <a:r>
              <a:rPr lang="ru-RU" altLang="ru-RU" b="1" dirty="0" smtClean="0">
                <a:latin typeface="Times New Roman" panose="02020603050405020304" pitchFamily="18" charset="0"/>
              </a:rPr>
              <a:t>16-ВН «</a:t>
            </a:r>
            <a:r>
              <a:rPr lang="ru-RU" altLang="ru-RU" b="1" dirty="0">
                <a:latin typeface="Times New Roman" panose="02020603050405020304" pitchFamily="18" charset="0"/>
              </a:rPr>
              <a:t>Сведения о </a:t>
            </a:r>
            <a:r>
              <a:rPr lang="ru-RU" altLang="ru-RU" b="1" dirty="0" smtClean="0">
                <a:latin typeface="Times New Roman" panose="02020603050405020304" pitchFamily="18" charset="0"/>
              </a:rPr>
              <a:t>причинах временной нетрудоспособности», </a:t>
            </a:r>
            <a:r>
              <a:rPr lang="ru-RU" altLang="ru-RU" b="1" dirty="0">
                <a:latin typeface="Times New Roman" panose="02020603050405020304" pitchFamily="18" charset="0"/>
              </a:rPr>
              <a:t>утв. приказом Росстата от </a:t>
            </a:r>
            <a:r>
              <a:rPr lang="ru-RU" altLang="ru-RU" b="1" dirty="0" smtClean="0">
                <a:latin typeface="Times New Roman" panose="02020603050405020304" pitchFamily="18" charset="0"/>
              </a:rPr>
              <a:t>25.12.2014 №723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11476607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Шаблон презентации ЦНИИОИЗ 97-2003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23744</TotalTime>
  <Words>742</Words>
  <Application>Microsoft Office PowerPoint</Application>
  <PresentationFormat>Экран (4:3)</PresentationFormat>
  <Paragraphs>69</Paragraphs>
  <Slides>15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16" baseType="lpstr">
      <vt:lpstr>1_Шаблон презентации ЦНИИОИЗ 97-2003</vt:lpstr>
      <vt:lpstr>Формы №№1-Дети(здрав), 16-ВН, 1-РБ  </vt:lpstr>
      <vt:lpstr>Слайд 2</vt:lpstr>
      <vt:lpstr>Форма 1-ДЕТИ (здрав)  Таблица 1000</vt:lpstr>
      <vt:lpstr>Форма №1-Дети (здрав)  Таблица 2000</vt:lpstr>
      <vt:lpstr>Форма 1-ДЕТИ(здрав)   Таблица 2000</vt:lpstr>
      <vt:lpstr>Форма 1-Дети(здрав)   Таблица 3000</vt:lpstr>
      <vt:lpstr>Форма 1-ДЕТИ (здрав)   Таблица 4000</vt:lpstr>
      <vt:lpstr>Межформенный контроль  ф.№131,таб.2000,стр.21гр.03=ф.№14,таб.2600,стр1.гр.04 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</vt:vector>
  </TitlesOfParts>
  <Company>FRIHCOI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i.son</dc:creator>
  <cp:lastModifiedBy>Семёнова Т.А.</cp:lastModifiedBy>
  <cp:revision>684</cp:revision>
  <cp:lastPrinted>2019-12-03T08:37:51Z</cp:lastPrinted>
  <dcterms:created xsi:type="dcterms:W3CDTF">2015-03-17T12:19:09Z</dcterms:created>
  <dcterms:modified xsi:type="dcterms:W3CDTF">2020-12-03T06:49:23Z</dcterms:modified>
</cp:coreProperties>
</file>

<file path=docProps/thumbnail.jpeg>
</file>