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257" r:id="rId3"/>
    <p:sldId id="290" r:id="rId4"/>
    <p:sldId id="295" r:id="rId5"/>
    <p:sldId id="272" r:id="rId6"/>
    <p:sldId id="274" r:id="rId7"/>
    <p:sldId id="273" r:id="rId8"/>
    <p:sldId id="302" r:id="rId9"/>
    <p:sldId id="270" r:id="rId10"/>
    <p:sldId id="261" r:id="rId11"/>
    <p:sldId id="279" r:id="rId12"/>
    <p:sldId id="281" r:id="rId13"/>
    <p:sldId id="315" r:id="rId14"/>
    <p:sldId id="304" r:id="rId15"/>
    <p:sldId id="309" r:id="rId16"/>
    <p:sldId id="258" r:id="rId17"/>
    <p:sldId id="316" r:id="rId18"/>
    <p:sldId id="317" r:id="rId19"/>
    <p:sldId id="311" r:id="rId20"/>
    <p:sldId id="313" r:id="rId21"/>
    <p:sldId id="286" r:id="rId22"/>
    <p:sldId id="294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BA7F5"/>
    <a:srgbClr val="B5038F"/>
    <a:srgbClr val="E6F2FB"/>
    <a:srgbClr val="5C5B5B"/>
    <a:srgbClr val="3A3A3A"/>
    <a:srgbClr val="0033CC"/>
    <a:srgbClr val="F6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009" autoAdjust="0"/>
  </p:normalViewPr>
  <p:slideViewPr>
    <p:cSldViewPr>
      <p:cViewPr varScale="1">
        <p:scale>
          <a:sx n="106" d="100"/>
          <a:sy n="106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80E5-C3A3-4AFB-B478-AAE876CC0661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9E7C-C382-4319-AAD2-628E9FA0C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3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0B7C-5352-45FA-90B1-46D94B8F6C83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E761-7C44-41F7-8403-8234E5919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348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8971-355C-4018-AA2E-19A1333C1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0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1B86-D8DE-4DAD-8F9E-19BAE7EAE1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5ED-97BC-4AFA-821D-AEA93DE0D3F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3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35B02-6105-4FCF-BF04-389249EDC6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340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6802-B002-49B2-9B1A-C17EF0E8EF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3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F82-914F-4ECB-9CC6-97C925140D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09CD-1D06-447D-B7FC-7DB6163771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8CCE-C78D-4574-96B4-A0B306086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3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23E1-0C02-49FC-8106-6C93FAD70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3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FCBC-1A4E-4004-A982-8D963176F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9B61-5471-42EC-90F5-5FE0378DC6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C03F-6EA7-4965-BA18-72BF885E7C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2C86-7523-442D-8172-40C0A3B11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8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806D-8B7B-4907-BE23-A8976FC1E8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CE37-C839-4DB4-A4C0-3D7DF1D02C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593F-183E-4C17-BF9F-6F076D45A5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8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F824-17A8-4E57-9F7C-8BFBAC5367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7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83D4-977B-4760-9098-C131298F5A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C81C7-0FD3-4D6F-A9E5-F221D5B8E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E55D-DB35-4D62-8034-25730D6878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11F9-5E99-442B-ACFF-169CD3F61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777F-8C29-42BB-87D3-35F03DE737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4B17-0957-4C7F-81BB-7239F9CF2B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2035-A3D4-42F4-94F1-DE4879AF36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CA18-D4AE-423E-8A82-8FA9DCF3E5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A28A52-CF0A-4E04-8B9B-FCD3DFCA54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3276599" y="6338610"/>
            <a:ext cx="2728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4 декабря 2020 г.</a:t>
            </a:r>
            <a:r>
              <a:rPr lang="ru-RU" altLang="ru-RU" sz="1400" dirty="0">
                <a:solidFill>
                  <a:prstClr val="black"/>
                </a:solidFill>
                <a:latin typeface="Calibri" pitchFamily="34" charset="0"/>
              </a:rPr>
              <a:t> </a:t>
            </a:r>
            <a:endParaRPr lang="ru-RU" altLang="ru-RU" sz="14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0728" y="22048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ФОРМА №61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СВЕДЕНИЯ О БОЛЕЗНИ, ВЫЗВАННОЙ ВИРУСОМ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ИММУНОДЕФИЦИТА ЧЕЛОВЕКА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за 2020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055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Приказ Росстата: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 утверждении формы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от   30.12.2015 №672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700282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F08C7E-74ED-45F8-A633-69C89208EFE7}"/>
              </a:ext>
            </a:extLst>
          </p:cNvPr>
          <p:cNvSpPr txBox="1"/>
          <p:nvPr/>
        </p:nvSpPr>
        <p:spPr>
          <a:xfrm>
            <a:off x="457199" y="1522688"/>
            <a:ext cx="49224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2000 увеличено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контингентов</a:t>
            </a: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15431"/>
              </p:ext>
            </p:extLst>
          </p:nvPr>
        </p:nvGraphicFramePr>
        <p:xfrm>
          <a:off x="445769" y="1892020"/>
          <a:ext cx="8229602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292042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259855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408122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440668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485614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485614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437052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8F1C1AF2-F4F3-43B1-B050-5EC55A1AAD50}"/>
              </a:ext>
            </a:extLst>
          </p:cNvPr>
          <p:cNvSpPr/>
          <p:nvPr/>
        </p:nvSpPr>
        <p:spPr>
          <a:xfrm rot="10800000">
            <a:off x="2627784" y="27736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81FD61FE-6D01-44DC-AB70-18D40669BA5A}"/>
              </a:ext>
            </a:extLst>
          </p:cNvPr>
          <p:cNvSpPr/>
          <p:nvPr/>
        </p:nvSpPr>
        <p:spPr>
          <a:xfrm rot="10800000">
            <a:off x="4383435" y="278321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3A290249-0372-4D40-8FF3-2CE4209C5DDB}"/>
              </a:ext>
            </a:extLst>
          </p:cNvPr>
          <p:cNvSpPr/>
          <p:nvPr/>
        </p:nvSpPr>
        <p:spPr>
          <a:xfrm rot="10800000">
            <a:off x="6660232" y="27733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ACB4DE98-8BD7-4C2D-A93A-D452962273C1}"/>
              </a:ext>
            </a:extLst>
          </p:cNvPr>
          <p:cNvSpPr/>
          <p:nvPr/>
        </p:nvSpPr>
        <p:spPr>
          <a:xfrm rot="10800000">
            <a:off x="8028384" y="27733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36B726-3919-4457-A86E-A0182300677A}"/>
              </a:ext>
            </a:extLst>
          </p:cNvPr>
          <p:cNvSpPr txBox="1"/>
          <p:nvPr/>
        </p:nvSpPr>
        <p:spPr>
          <a:xfrm>
            <a:off x="399645" y="4993005"/>
            <a:ext cx="8363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Графа ф.61, таб.2000,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4, стр.01:30 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графы из ф.61,таб.2000,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6, стр.01:30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EEB351DD-8337-4D7E-9F35-C5C8E955AA57}"/>
              </a:ext>
            </a:extLst>
          </p:cNvPr>
          <p:cNvSpPr/>
          <p:nvPr/>
        </p:nvSpPr>
        <p:spPr>
          <a:xfrm>
            <a:off x="381081" y="4596649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</p:spTree>
    <p:extLst>
      <p:ext uri="{BB962C8B-B14F-4D97-AF65-F5344CB8AC3E}">
        <p14:creationId xmlns:p14="http://schemas.microsoft.com/office/powerpoint/2010/main" val="3039874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CF7FFB-9C71-4663-8FB2-B35FB49DDE04}"/>
              </a:ext>
            </a:extLst>
          </p:cNvPr>
          <p:cNvSpPr/>
          <p:nvPr/>
        </p:nvSpPr>
        <p:spPr>
          <a:xfrm>
            <a:off x="611560" y="1726867"/>
            <a:ext cx="8329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75586" y="6419081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6CEE3D-6937-497D-8CE4-749F95AECD6E}"/>
              </a:ext>
            </a:extLst>
          </p:cNvPr>
          <p:cNvSpPr txBox="1"/>
          <p:nvPr/>
        </p:nvSpPr>
        <p:spPr>
          <a:xfrm>
            <a:off x="82516" y="2065421"/>
            <a:ext cx="894983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инфекционных и паразитарных болезней (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В20)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стр.2, гр.04:18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стр.3:7,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 8, гр.04:18 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стр.9:11,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других уточненных заболеваний (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В22)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стр.12, гр. 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,стр.13:15, гр.04:18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в виде других состояний (В23):</a:t>
            </a:r>
          </a:p>
          <a:p>
            <a:pPr marL="0" marR="0" lvl="0" indent="268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ф.61,таб.2000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,стр.16,гр.04:18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</a:t>
            </a:r>
          </a:p>
          <a:p>
            <a:pPr marL="0" marR="0" lvl="0" indent="268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ф.61,таб.2000,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стр.17:20,гр.04:18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0662E0-14D6-4323-81FE-173792466291}"/>
              </a:ext>
            </a:extLst>
          </p:cNvPr>
          <p:cNvSpPr txBox="1"/>
          <p:nvPr/>
        </p:nvSpPr>
        <p:spPr>
          <a:xfrm>
            <a:off x="86659" y="711204"/>
            <a:ext cx="89498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таблице 2000 перечень форм ВИЧ-инфекции приведен в соответствие с перечнем форм ВИЧ-инфекции таблицы 1000, как в части движения пациентов, так и в части клинических стадий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840758"/>
            <a:ext cx="8558369" cy="4968552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4006" y="1630506"/>
            <a:ext cx="834234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</a:t>
            </a:r>
            <a:r>
              <a:rPr lang="ru-RU" sz="2000" u="sng" dirty="0"/>
              <a:t> (В20-В24):</a:t>
            </a:r>
          </a:p>
          <a:p>
            <a:pPr algn="just"/>
            <a:r>
              <a:rPr lang="ru-RU" sz="2000" dirty="0"/>
              <a:t>Строка ф.61, таб.2000, </a:t>
            </a:r>
            <a:r>
              <a:rPr lang="ru-RU" sz="2000" dirty="0">
                <a:solidFill>
                  <a:srgbClr val="C00000"/>
                </a:solidFill>
              </a:rPr>
              <a:t>стр.1, </a:t>
            </a:r>
            <a:r>
              <a:rPr lang="ru-RU" sz="2000" dirty="0"/>
              <a:t>гр.04:18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  из ф.61,таб.2000,</a:t>
            </a:r>
            <a:r>
              <a:rPr lang="ru-RU" sz="2000" dirty="0">
                <a:solidFill>
                  <a:srgbClr val="C00000"/>
                </a:solidFill>
              </a:rPr>
              <a:t>стр.25</a:t>
            </a:r>
            <a:r>
              <a:rPr lang="ru-RU" sz="2000" dirty="0"/>
              <a:t>, гр.04:18</a:t>
            </a:r>
          </a:p>
          <a:p>
            <a:pPr algn="just"/>
            <a:endParaRPr lang="ru-RU" sz="20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ru-RU" sz="2000" u="sng" dirty="0"/>
              <a:t>(В20-В24):</a:t>
            </a:r>
          </a:p>
          <a:p>
            <a:pPr algn="just"/>
            <a:r>
              <a:rPr lang="ru-RU" sz="2000" dirty="0"/>
              <a:t>Строка ф.61, таб.2000, </a:t>
            </a:r>
            <a:r>
              <a:rPr lang="ru-RU" sz="2000" dirty="0">
                <a:solidFill>
                  <a:srgbClr val="C00000"/>
                </a:solidFill>
              </a:rPr>
              <a:t>стр.25, </a:t>
            </a:r>
            <a:r>
              <a:rPr lang="ru-RU" sz="2000" dirty="0"/>
              <a:t>гр.05:18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 таб.2000, </a:t>
            </a:r>
            <a:r>
              <a:rPr lang="ru-RU" sz="2000" dirty="0">
                <a:solidFill>
                  <a:srgbClr val="C00000"/>
                </a:solidFill>
              </a:rPr>
              <a:t>стр.26</a:t>
            </a:r>
            <a:r>
              <a:rPr lang="ru-RU" sz="2000" dirty="0"/>
              <a:t>, гр.04:18</a:t>
            </a:r>
          </a:p>
          <a:p>
            <a:pPr algn="just"/>
            <a:endParaRPr lang="ru-RU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231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F13B4C-47AB-4E15-8FA7-7BB8D716D203}"/>
              </a:ext>
            </a:extLst>
          </p:cNvPr>
          <p:cNvSpPr txBox="1"/>
          <p:nvPr/>
        </p:nvSpPr>
        <p:spPr>
          <a:xfrm>
            <a:off x="305780" y="1610365"/>
            <a:ext cx="853244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DF92086-6869-4615-AFD4-91D5943F5499}"/>
              </a:ext>
            </a:extLst>
          </p:cNvPr>
          <p:cNvSpPr/>
          <p:nvPr/>
        </p:nvSpPr>
        <p:spPr>
          <a:xfrm>
            <a:off x="395536" y="3345966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МЕЖТАБЛИЧНОГО КОНТРОЛЯ ДЛЯ ТАБЛИЦЫ 2100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DFD1CC-938B-41C8-BD80-F3EAE553EA2D}"/>
              </a:ext>
            </a:extLst>
          </p:cNvPr>
          <p:cNvSpPr txBox="1"/>
          <p:nvPr/>
        </p:nvSpPr>
        <p:spPr>
          <a:xfrm>
            <a:off x="932662" y="3880842"/>
            <a:ext cx="806489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Строка ф.61, таб.2000,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стр.1, гр.06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 </a:t>
            </a:r>
            <a:r>
              <a:rPr kumimoji="0" lang="ru-RU" sz="1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из ф.61,таб.2100,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</a:t>
            </a:r>
            <a:r>
              <a:rPr lang="ru-RU" dirty="0">
                <a:solidFill>
                  <a:srgbClr val="C00000"/>
                </a:solidFill>
                <a:latin typeface="Calibri"/>
              </a:rPr>
              <a:t>1+3+5+7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Строка ф.61, таб.2000,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стр.1, гр.07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сумме строк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из ф.61,таб.2100,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стр.2+4+6+8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7C81CB-2088-460E-9286-9972141DBB64}"/>
              </a:ext>
            </a:extLst>
          </p:cNvPr>
          <p:cNvSpPr txBox="1"/>
          <p:nvPr/>
        </p:nvSpPr>
        <p:spPr>
          <a:xfrm>
            <a:off x="922368" y="845937"/>
            <a:ext cx="76913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Calibri"/>
              </a:rPr>
              <a:t>Добавлена таблица 2100 пути передачи ВИЧ-инфекции</a:t>
            </a:r>
          </a:p>
        </p:txBody>
      </p:sp>
    </p:spTree>
    <p:extLst>
      <p:ext uri="{BB962C8B-B14F-4D97-AF65-F5344CB8AC3E}">
        <p14:creationId xmlns:p14="http://schemas.microsoft.com/office/powerpoint/2010/main" val="2847770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07971"/>
            <a:ext cx="8401354" cy="46989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indent="1550176" algn="l" defTabSz="777789"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пациентов с ВИЧ-инфекцией</a:t>
            </a:r>
            <a:br>
              <a:rPr lang="ru-RU" altLang="ru-RU" sz="100" dirty="0">
                <a:latin typeface="Arial" panose="020B0604020202020204" pitchFamily="34" charset="0"/>
              </a:rPr>
            </a:br>
            <a:r>
              <a:rPr lang="ru-RU" altLang="ru-RU" sz="1191" b="1" dirty="0">
                <a:latin typeface="Arial" panose="020B0604020202020204" pitchFamily="34" charset="0"/>
                <a:cs typeface="Times New Roman" panose="02020603050405020304" pitchFamily="18" charset="0"/>
              </a:rPr>
              <a:t> (3000)</a:t>
            </a:r>
            <a:endParaRPr lang="ru-RU" altLang="ru-RU" sz="119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Прямоугольник 13">
            <a:extLst>
              <a:ext uri="{FF2B5EF4-FFF2-40B4-BE49-F238E27FC236}">
                <a16:creationId xmlns:a16="http://schemas.microsoft.com/office/drawing/2014/main" id="{7CBA80BD-24AC-4825-A364-9276A4C48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47607071-1548-4FDC-975F-30BF1286B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71788"/>
              </p:ext>
            </p:extLst>
          </p:nvPr>
        </p:nvGraphicFramePr>
        <p:xfrm>
          <a:off x="467544" y="1240101"/>
          <a:ext cx="8496943" cy="4885942"/>
        </p:xfrm>
        <a:graphic>
          <a:graphicData uri="http://schemas.openxmlformats.org/drawingml/2006/table">
            <a:tbl>
              <a:tblPr firstRow="1" firstCol="1" bandRow="1"/>
              <a:tblGrid>
                <a:gridCol w="3203615">
                  <a:extLst>
                    <a:ext uri="{9D8B030D-6E8A-4147-A177-3AD203B41FA5}">
                      <a16:colId xmlns:a16="http://schemas.microsoft.com/office/drawing/2014/main" val="2898345357"/>
                    </a:ext>
                  </a:extLst>
                </a:gridCol>
                <a:gridCol w="328514">
                  <a:extLst>
                    <a:ext uri="{9D8B030D-6E8A-4147-A177-3AD203B41FA5}">
                      <a16:colId xmlns:a16="http://schemas.microsoft.com/office/drawing/2014/main" val="4043024647"/>
                    </a:ext>
                  </a:extLst>
                </a:gridCol>
                <a:gridCol w="547522">
                  <a:extLst>
                    <a:ext uri="{9D8B030D-6E8A-4147-A177-3AD203B41FA5}">
                      <a16:colId xmlns:a16="http://schemas.microsoft.com/office/drawing/2014/main" val="177930914"/>
                    </a:ext>
                  </a:extLst>
                </a:gridCol>
                <a:gridCol w="547522">
                  <a:extLst>
                    <a:ext uri="{9D8B030D-6E8A-4147-A177-3AD203B41FA5}">
                      <a16:colId xmlns:a16="http://schemas.microsoft.com/office/drawing/2014/main" val="4027682900"/>
                    </a:ext>
                  </a:extLst>
                </a:gridCol>
                <a:gridCol w="571857">
                  <a:extLst>
                    <a:ext uri="{9D8B030D-6E8A-4147-A177-3AD203B41FA5}">
                      <a16:colId xmlns:a16="http://schemas.microsoft.com/office/drawing/2014/main" val="73663783"/>
                    </a:ext>
                  </a:extLst>
                </a:gridCol>
                <a:gridCol w="626001">
                  <a:extLst>
                    <a:ext uri="{9D8B030D-6E8A-4147-A177-3AD203B41FA5}">
                      <a16:colId xmlns:a16="http://schemas.microsoft.com/office/drawing/2014/main" val="1727290837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val="633130027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val="245926801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val="1489226920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val="1610238697"/>
                    </a:ext>
                  </a:extLst>
                </a:gridCol>
              </a:tblGrid>
              <a:tr h="182358">
                <a:tc rowSpan="4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815613"/>
                  </a:ext>
                </a:extLst>
              </a:tr>
              <a:tr h="35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09683"/>
                  </a:ext>
                </a:extLst>
              </a:tr>
              <a:tr h="364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893181"/>
                  </a:ext>
                </a:extLst>
              </a:tr>
              <a:tr h="746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297726"/>
                  </a:ext>
                </a:extLst>
              </a:tr>
              <a:tr h="159952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861342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313536"/>
                  </a:ext>
                </a:extLst>
              </a:tr>
              <a:tr h="273848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979665"/>
                  </a:ext>
                </a:extLst>
              </a:tr>
              <a:tr h="248953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072838"/>
                  </a:ext>
                </a:extLst>
              </a:tr>
              <a:tr h="24895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50375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219458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351030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056098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107898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356392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437453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555131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723817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273236"/>
                  </a:ext>
                </a:extLst>
              </a:tr>
            </a:tbl>
          </a:graphicData>
        </a:graphic>
      </p:graphicFrame>
      <p:sp>
        <p:nvSpPr>
          <p:cNvPr id="12" name="Овал 11">
            <a:extLst>
              <a:ext uri="{FF2B5EF4-FFF2-40B4-BE49-F238E27FC236}">
                <a16:creationId xmlns:a16="http://schemas.microsoft.com/office/drawing/2014/main" id="{D9D4453A-0482-4711-A6D0-8FF4E8192A38}"/>
              </a:ext>
            </a:extLst>
          </p:cNvPr>
          <p:cNvSpPr/>
          <p:nvPr/>
        </p:nvSpPr>
        <p:spPr>
          <a:xfrm>
            <a:off x="170807" y="3896714"/>
            <a:ext cx="3969146" cy="239461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58512834-4339-43E5-A0DE-5204B48464AD}"/>
              </a:ext>
            </a:extLst>
          </p:cNvPr>
          <p:cNvSpPr/>
          <p:nvPr/>
        </p:nvSpPr>
        <p:spPr>
          <a:xfrm>
            <a:off x="3675412" y="1074813"/>
            <a:ext cx="5361084" cy="2532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0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(3100)                                     </a:t>
            </a:r>
            <a:r>
              <a:rPr lang="ru-RU" b="1" dirty="0"/>
              <a:t>Результаты лабораторного обследования на ВИЧ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61DF914-FAC2-4271-B319-71CC8565E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65804"/>
              </p:ext>
            </p:extLst>
          </p:nvPr>
        </p:nvGraphicFramePr>
        <p:xfrm>
          <a:off x="252968" y="1052877"/>
          <a:ext cx="8639514" cy="34137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75000">
                  <a:extLst>
                    <a:ext uri="{9D8B030D-6E8A-4147-A177-3AD203B41FA5}">
                      <a16:colId xmlns:a16="http://schemas.microsoft.com/office/drawing/2014/main" val="2525194654"/>
                    </a:ext>
                  </a:extLst>
                </a:gridCol>
                <a:gridCol w="361645">
                  <a:extLst>
                    <a:ext uri="{9D8B030D-6E8A-4147-A177-3AD203B41FA5}">
                      <a16:colId xmlns:a16="http://schemas.microsoft.com/office/drawing/2014/main" val="676431847"/>
                    </a:ext>
                  </a:extLst>
                </a:gridCol>
                <a:gridCol w="683995">
                  <a:extLst>
                    <a:ext uri="{9D8B030D-6E8A-4147-A177-3AD203B41FA5}">
                      <a16:colId xmlns:a16="http://schemas.microsoft.com/office/drawing/2014/main" val="1352498194"/>
                    </a:ext>
                  </a:extLst>
                </a:gridCol>
                <a:gridCol w="1320703">
                  <a:extLst>
                    <a:ext uri="{9D8B030D-6E8A-4147-A177-3AD203B41FA5}">
                      <a16:colId xmlns:a16="http://schemas.microsoft.com/office/drawing/2014/main" val="1820682412"/>
                    </a:ext>
                  </a:extLst>
                </a:gridCol>
                <a:gridCol w="1320703">
                  <a:extLst>
                    <a:ext uri="{9D8B030D-6E8A-4147-A177-3AD203B41FA5}">
                      <a16:colId xmlns:a16="http://schemas.microsoft.com/office/drawing/2014/main" val="2220952390"/>
                    </a:ext>
                  </a:extLst>
                </a:gridCol>
                <a:gridCol w="1288734">
                  <a:extLst>
                    <a:ext uri="{9D8B030D-6E8A-4147-A177-3AD203B41FA5}">
                      <a16:colId xmlns:a16="http://schemas.microsoft.com/office/drawing/2014/main" val="1157154077"/>
                    </a:ext>
                  </a:extLst>
                </a:gridCol>
                <a:gridCol w="1288734">
                  <a:extLst>
                    <a:ext uri="{9D8B030D-6E8A-4147-A177-3AD203B41FA5}">
                      <a16:colId xmlns:a16="http://schemas.microsoft.com/office/drawing/2014/main" val="682811600"/>
                    </a:ext>
                  </a:extLst>
                </a:gridCol>
              </a:tblGrid>
              <a:tr h="149665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3574"/>
                  </a:ext>
                </a:extLst>
              </a:tr>
              <a:tr h="4567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502577"/>
                  </a:ext>
                </a:extLst>
              </a:tr>
              <a:tr h="1522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490186"/>
                  </a:ext>
                </a:extLst>
              </a:tr>
              <a:tr h="304518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560311"/>
                  </a:ext>
                </a:extLst>
              </a:tr>
              <a:tr h="456777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блотинга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выявлены антитела к ВИЧ 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28246"/>
                  </a:ext>
                </a:extLst>
              </a:tr>
              <a:tr h="586381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65336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250BD65-7F9C-4769-B906-1931A194C637}"/>
              </a:ext>
            </a:extLst>
          </p:cNvPr>
          <p:cNvSpPr txBox="1"/>
          <p:nvPr/>
        </p:nvSpPr>
        <p:spPr>
          <a:xfrm>
            <a:off x="378095" y="4818835"/>
            <a:ext cx="8424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3100 включают результаты лабораторного обследования на ВИЧ, при этом включают каждого пациента только один раз, независимо от числа проведенных исследований</a:t>
            </a:r>
          </a:p>
        </p:txBody>
      </p:sp>
    </p:spTree>
    <p:extLst>
      <p:ext uri="{BB962C8B-B14F-4D97-AF65-F5344CB8AC3E}">
        <p14:creationId xmlns:p14="http://schemas.microsoft.com/office/powerpoint/2010/main" val="2355119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(3600)                                     </a:t>
            </a:r>
            <a:r>
              <a:rPr lang="ru-RU" b="1" dirty="0"/>
              <a:t>Выявление и лечение сопутствующих заболеваний у пациентов с болезнью, вызванной ВИЧ (В20 - В24)  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B2BF9BEA-C48D-4101-AF81-5914541B9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41753"/>
              </p:ext>
            </p:extLst>
          </p:nvPr>
        </p:nvGraphicFramePr>
        <p:xfrm>
          <a:off x="251520" y="1628799"/>
          <a:ext cx="8640958" cy="2464437"/>
        </p:xfrm>
        <a:graphic>
          <a:graphicData uri="http://schemas.openxmlformats.org/drawingml/2006/table">
            <a:tbl>
              <a:tblPr firstRow="1" firstCol="1" bandRow="1"/>
              <a:tblGrid>
                <a:gridCol w="1475424">
                  <a:extLst>
                    <a:ext uri="{9D8B030D-6E8A-4147-A177-3AD203B41FA5}">
                      <a16:colId xmlns:a16="http://schemas.microsoft.com/office/drawing/2014/main" val="3020733216"/>
                    </a:ext>
                  </a:extLst>
                </a:gridCol>
                <a:gridCol w="1189533">
                  <a:extLst>
                    <a:ext uri="{9D8B030D-6E8A-4147-A177-3AD203B41FA5}">
                      <a16:colId xmlns:a16="http://schemas.microsoft.com/office/drawing/2014/main" val="3260010011"/>
                    </a:ext>
                  </a:extLst>
                </a:gridCol>
                <a:gridCol w="362087">
                  <a:extLst>
                    <a:ext uri="{9D8B030D-6E8A-4147-A177-3AD203B41FA5}">
                      <a16:colId xmlns:a16="http://schemas.microsoft.com/office/drawing/2014/main" val="213799126"/>
                    </a:ext>
                  </a:extLst>
                </a:gridCol>
                <a:gridCol w="1077412">
                  <a:extLst>
                    <a:ext uri="{9D8B030D-6E8A-4147-A177-3AD203B41FA5}">
                      <a16:colId xmlns:a16="http://schemas.microsoft.com/office/drawing/2014/main" val="2136680360"/>
                    </a:ext>
                  </a:extLst>
                </a:gridCol>
                <a:gridCol w="896116">
                  <a:extLst>
                    <a:ext uri="{9D8B030D-6E8A-4147-A177-3AD203B41FA5}">
                      <a16:colId xmlns:a16="http://schemas.microsoft.com/office/drawing/2014/main" val="3354329655"/>
                    </a:ext>
                  </a:extLst>
                </a:gridCol>
                <a:gridCol w="857673">
                  <a:extLst>
                    <a:ext uri="{9D8B030D-6E8A-4147-A177-3AD203B41FA5}">
                      <a16:colId xmlns:a16="http://schemas.microsoft.com/office/drawing/2014/main" val="936402187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val="2446835585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val="1611364838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val="529203698"/>
                    </a:ext>
                  </a:extLst>
                </a:gridCol>
              </a:tblGrid>
              <a:tr h="396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0037"/>
                  </a:ext>
                </a:extLst>
              </a:tr>
              <a:tr h="66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788363"/>
                  </a:ext>
                </a:extLst>
              </a:tr>
              <a:tr h="151223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094484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301758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24568"/>
                  </a:ext>
                </a:extLst>
              </a:tr>
              <a:tr h="189029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838857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860548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1B004C62-4F5E-4503-BB3A-3AE0EB95C6A1}"/>
              </a:ext>
            </a:extLst>
          </p:cNvPr>
          <p:cNvSpPr txBox="1"/>
          <p:nvPr/>
        </p:nvSpPr>
        <p:spPr>
          <a:xfrm>
            <a:off x="738135" y="4653136"/>
            <a:ext cx="77048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3600 включают результаты обследования, выявления и лечение сопутствующих заболеваний у пациентов с болезнью, вызванной ВИЧ (В20 - В24). </a:t>
            </a:r>
          </a:p>
        </p:txBody>
      </p:sp>
    </p:spTree>
    <p:extLst>
      <p:ext uri="{BB962C8B-B14F-4D97-AF65-F5344CB8AC3E}">
        <p14:creationId xmlns:p14="http://schemas.microsoft.com/office/powerpoint/2010/main" val="3494946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(4000)                                     </a:t>
            </a:r>
            <a:r>
              <a:rPr lang="ru-RU" b="1" dirty="0"/>
              <a:t>Обследование пациентов с болезнью, вызванной ВИЧ (В20 - В24)  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522065B0-B55A-4228-B038-C870F3EDD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19553"/>
              </p:ext>
            </p:extLst>
          </p:nvPr>
        </p:nvGraphicFramePr>
        <p:xfrm>
          <a:off x="234080" y="1050142"/>
          <a:ext cx="8712966" cy="5106420"/>
        </p:xfrm>
        <a:graphic>
          <a:graphicData uri="http://schemas.openxmlformats.org/drawingml/2006/table">
            <a:tbl>
              <a:tblPr firstRow="1" firstCol="1" bandRow="1"/>
              <a:tblGrid>
                <a:gridCol w="3961643">
                  <a:extLst>
                    <a:ext uri="{9D8B030D-6E8A-4147-A177-3AD203B41FA5}">
                      <a16:colId xmlns:a16="http://schemas.microsoft.com/office/drawing/2014/main" val="807372545"/>
                    </a:ext>
                  </a:extLst>
                </a:gridCol>
                <a:gridCol w="387652">
                  <a:extLst>
                    <a:ext uri="{9D8B030D-6E8A-4147-A177-3AD203B41FA5}">
                      <a16:colId xmlns:a16="http://schemas.microsoft.com/office/drawing/2014/main" val="1052962909"/>
                    </a:ext>
                  </a:extLst>
                </a:gridCol>
                <a:gridCol w="1028370">
                  <a:extLst>
                    <a:ext uri="{9D8B030D-6E8A-4147-A177-3AD203B41FA5}">
                      <a16:colId xmlns:a16="http://schemas.microsoft.com/office/drawing/2014/main" val="774748845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val="4173316530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val="3151627740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val="2183514355"/>
                    </a:ext>
                  </a:extLst>
                </a:gridCol>
              </a:tblGrid>
              <a:tr h="3058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№№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812395"/>
                  </a:ext>
                </a:extLst>
              </a:tr>
              <a:tr h="6091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5)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7932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24356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Осмотрено пациентов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4),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55007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вирусной нагрузки ВИЧ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82978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с неопределенной вирусной нагрузкой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6568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CD4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99481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имели уровень CD4: 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более 500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18548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351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80352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200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5124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100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68758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50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47306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менее 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2476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обследовано для выявления резистентности, чел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04495"/>
                  </a:ext>
                </a:extLst>
              </a:tr>
              <a:tr h="304594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из них (из стр. 11):  </a:t>
                      </a:r>
                    </a:p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выявлена резистентность   к 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44774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52115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5867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ИИ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2373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ННИОТ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90514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37360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030532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29023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0157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9338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ННИОТ, ИП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292763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другие варианты резистентности ВИЧ к АРВП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765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154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FF50148-116B-410F-B7C0-F96B6E12B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4178"/>
              </p:ext>
            </p:extLst>
          </p:nvPr>
        </p:nvGraphicFramePr>
        <p:xfrm>
          <a:off x="0" y="1472105"/>
          <a:ext cx="9144001" cy="4639539"/>
        </p:xfrm>
        <a:graphic>
          <a:graphicData uri="http://schemas.openxmlformats.org/drawingml/2006/table">
            <a:tbl>
              <a:tblPr firstRow="1" firstCol="1" bandRow="1"/>
              <a:tblGrid>
                <a:gridCol w="5254206">
                  <a:extLst>
                    <a:ext uri="{9D8B030D-6E8A-4147-A177-3AD203B41FA5}">
                      <a16:colId xmlns:a16="http://schemas.microsoft.com/office/drawing/2014/main" val="2311916567"/>
                    </a:ext>
                  </a:extLst>
                </a:gridCol>
                <a:gridCol w="477113">
                  <a:extLst>
                    <a:ext uri="{9D8B030D-6E8A-4147-A177-3AD203B41FA5}">
                      <a16:colId xmlns:a16="http://schemas.microsoft.com/office/drawing/2014/main" val="2334435392"/>
                    </a:ext>
                  </a:extLst>
                </a:gridCol>
                <a:gridCol w="1706341">
                  <a:extLst>
                    <a:ext uri="{9D8B030D-6E8A-4147-A177-3AD203B41FA5}">
                      <a16:colId xmlns:a16="http://schemas.microsoft.com/office/drawing/2014/main" val="3984097684"/>
                    </a:ext>
                  </a:extLst>
                </a:gridCol>
                <a:gridCol w="1706341">
                  <a:extLst>
                    <a:ext uri="{9D8B030D-6E8A-4147-A177-3AD203B41FA5}">
                      <a16:colId xmlns:a16="http://schemas.microsoft.com/office/drawing/2014/main" val="4191296250"/>
                    </a:ext>
                  </a:extLst>
                </a:gridCol>
              </a:tblGrid>
              <a:tr h="2779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678888"/>
                  </a:ext>
                </a:extLst>
              </a:tr>
              <a:tr h="495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 статусом, вызванным ВИЧ (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311884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3891160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962767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женщин, завершивших беременность родами в отчетном году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042555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женщин с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350/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47141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3) женщин с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200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413784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CD4 не определялись </a:t>
                      </a: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424384"/>
                  </a:ext>
                </a:extLst>
              </a:tr>
              <a:tr h="366410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 и новорожденных, получивших химиопрофилактику передачи ВИЧ-инфекции от матери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ребенку </a:t>
                      </a: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0418774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381635" algn="just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364460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1191895" algn="just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родах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111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11918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новорожденному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713694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получивших антиретровирусную терапию до беременности (из стр. 2)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756270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869636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беременных, которым проведено исследование вирусной нагрузки перед родами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стр. 2)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867952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pPr indent="38163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стр.12) число беременных с вирусной нагрузкой перед родами выше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38163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порога чувствительности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609417"/>
                  </a:ext>
                </a:extLst>
              </a:tr>
              <a:tr h="244273">
                <a:tc>
                  <a:txBody>
                    <a:bodyPr/>
                    <a:lstStyle/>
                    <a:p>
                      <a:pPr marL="2159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577327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2159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Родилось живых детей от матерей (из стр. 2)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286556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75438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 детей, у которых подтверждено наличие ВИЧ-инфекции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188116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12045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 установлен в первые два месяца после рождения (из стр. 16)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54682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12045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 на грудном вскармливании (из стр.15)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633527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наличие ВИЧ (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75)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856399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2007" y="164733"/>
            <a:ext cx="8892481" cy="7207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21" dirty="0"/>
              <a:t>В </a:t>
            </a:r>
            <a:r>
              <a:rPr lang="ru-RU" altLang="ru-RU" sz="1021" b="1" dirty="0"/>
              <a:t>таблицу 5000 </a:t>
            </a:r>
            <a:r>
              <a:rPr lang="ru-RU" altLang="ru-RU" sz="1021" dirty="0"/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r>
              <a:rPr lang="ru-RU" altLang="ru-RU" sz="1021" dirty="0"/>
              <a:t>В строке 1 показывается общее число беременных женщин с болезнью, вызванной ВИЧ</a:t>
            </a:r>
          </a:p>
          <a:p>
            <a:r>
              <a:rPr lang="ru-RU" altLang="ru-RU" sz="1021" dirty="0"/>
              <a:t>В строке 2 показываются сведения о тех из них, кто завершил беременность родами в отчетном году.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16142" y="2426235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21</a:t>
            </a:r>
            <a:r>
              <a:rPr lang="ru-RU" sz="893" dirty="0">
                <a:solidFill>
                  <a:srgbClr val="FF0000"/>
                </a:solidFill>
              </a:rPr>
              <a:t>0,стр. 1, гр.</a:t>
            </a:r>
            <a:r>
              <a:rPr lang="en-US" sz="893" dirty="0">
                <a:solidFill>
                  <a:srgbClr val="FF0000"/>
                </a:solidFill>
              </a:rPr>
              <a:t>04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6142" y="5013176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248</a:t>
            </a:r>
            <a:r>
              <a:rPr lang="ru-RU" sz="893" dirty="0">
                <a:solidFill>
                  <a:srgbClr val="FF0000"/>
                </a:solidFill>
              </a:rPr>
              <a:t>,стр. 1, гр.</a:t>
            </a:r>
            <a:r>
              <a:rPr lang="en-US" sz="893" dirty="0">
                <a:solidFill>
                  <a:srgbClr val="FF0000"/>
                </a:solidFill>
              </a:rPr>
              <a:t>02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77F101-F3C7-42B7-96C1-02F9CF2DC283}"/>
              </a:ext>
            </a:extLst>
          </p:cNvPr>
          <p:cNvSpPr txBox="1"/>
          <p:nvPr/>
        </p:nvSpPr>
        <p:spPr>
          <a:xfrm>
            <a:off x="167705" y="825774"/>
            <a:ext cx="8892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1100" b="1" dirty="0">
                <a:cs typeface="Times New Roman" panose="02020603050405020304" pitchFamily="18" charset="0"/>
              </a:rPr>
              <a:t> (5000)              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за беременными, роженицами и родильницами с ВИЧ-инфекцией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9D858A0-E1E3-49F4-94A7-AC1E30383EF5}"/>
              </a:ext>
            </a:extLst>
          </p:cNvPr>
          <p:cNvSpPr/>
          <p:nvPr/>
        </p:nvSpPr>
        <p:spPr>
          <a:xfrm>
            <a:off x="167705" y="2426235"/>
            <a:ext cx="2820119" cy="858749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6157105-1BB2-4B5A-BA32-5F153B308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07028"/>
              </p:ext>
            </p:extLst>
          </p:nvPr>
        </p:nvGraphicFramePr>
        <p:xfrm>
          <a:off x="137642" y="823307"/>
          <a:ext cx="8898854" cy="5211386"/>
        </p:xfrm>
        <a:graphic>
          <a:graphicData uri="http://schemas.openxmlformats.org/drawingml/2006/table">
            <a:tbl>
              <a:tblPr firstRow="1" firstCol="1" bandRow="1"/>
              <a:tblGrid>
                <a:gridCol w="5561140">
                  <a:extLst>
                    <a:ext uri="{9D8B030D-6E8A-4147-A177-3AD203B41FA5}">
                      <a16:colId xmlns:a16="http://schemas.microsoft.com/office/drawing/2014/main" val="3570228247"/>
                    </a:ext>
                  </a:extLst>
                </a:gridCol>
                <a:gridCol w="594977">
                  <a:extLst>
                    <a:ext uri="{9D8B030D-6E8A-4147-A177-3AD203B41FA5}">
                      <a16:colId xmlns:a16="http://schemas.microsoft.com/office/drawing/2014/main" val="2343845454"/>
                    </a:ext>
                  </a:extLst>
                </a:gridCol>
                <a:gridCol w="903928">
                  <a:extLst>
                    <a:ext uri="{9D8B030D-6E8A-4147-A177-3AD203B41FA5}">
                      <a16:colId xmlns:a16="http://schemas.microsoft.com/office/drawing/2014/main" val="3569764334"/>
                    </a:ext>
                  </a:extLst>
                </a:gridCol>
                <a:gridCol w="1838809">
                  <a:extLst>
                    <a:ext uri="{9D8B030D-6E8A-4147-A177-3AD203B41FA5}">
                      <a16:colId xmlns:a16="http://schemas.microsoft.com/office/drawing/2014/main" val="3063455805"/>
                    </a:ext>
                  </a:extLst>
                </a:gridCol>
              </a:tblGrid>
              <a:tr h="5844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545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242256"/>
                  </a:ext>
                </a:extLst>
              </a:tr>
              <a:tr h="37881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болезнью, вызванной ВИЧ (В20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В24), получавших антиретровирусную терапию (АРВТ)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90111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4:  более 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187818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351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33458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200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51484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1529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50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70655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менее 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7991"/>
                  </a:ext>
                </a:extLst>
              </a:tr>
              <a:tr h="757627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291465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49950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получали АРВТ не менее 12 месяцев, всего (из стр.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03247"/>
                  </a:ext>
                </a:extLst>
              </a:tr>
              <a:tr h="56822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обследованных пациентов с болезнью, вызванной ВИЧ (В20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 (табл. 3000, стр. 1), получили курс химиопрофилактики в отчетном году от: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туберкулеза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5275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токсоплазмоза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18662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пневмоцистной пневмонии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9266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атипичного микобактериоза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70955"/>
                  </a:ext>
                </a:extLst>
              </a:tr>
              <a:tr h="58445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 (В20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В24), состоящих под наблюдением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(табл. 2000, стр. 1, гр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), получили лечение в стационарных условиях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1784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38100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(стр. 14): два и более раза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0777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72211" y="3814921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</a:t>
            </a:r>
            <a:endParaRPr lang="ru-RU" altLang="ru-RU" sz="153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60464" y="1628800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>
                <a:solidFill>
                  <a:schemeClr val="tx2"/>
                </a:solidFill>
              </a:rPr>
              <a:t>Значение по строке 1 = значения по стр.2+ стр. 3+стр.4+ стр.5 + стр. 6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2F1E0-A12F-45A4-BBEE-8569E73BDFCC}"/>
              </a:ext>
            </a:extLst>
          </p:cNvPr>
          <p:cNvSpPr txBox="1"/>
          <p:nvPr/>
        </p:nvSpPr>
        <p:spPr>
          <a:xfrm>
            <a:off x="107504" y="191668"/>
            <a:ext cx="849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1800" b="1" dirty="0">
                <a:cs typeface="Times New Roman" panose="02020603050405020304" pitchFamily="18" charset="0"/>
              </a:rPr>
              <a:t>(6000) Результаты лечения пациентов с болезнью, вызванной ВИЧ (В20 - В24),</a:t>
            </a:r>
          </a:p>
          <a:p>
            <a:pPr algn="ctr"/>
            <a:r>
              <a:rPr lang="ru-RU" altLang="ru-RU" sz="1800" b="1" dirty="0">
                <a:cs typeface="Times New Roman" panose="02020603050405020304" pitchFamily="18" charset="0"/>
              </a:rPr>
              <a:t>состоящих под наблюдением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163953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sz="1600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492896"/>
            <a:ext cx="4572000" cy="156966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ИНСТРУКЦИЯ по составлению формы федерального статистического наблюдения № 61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090172"/>
            <a:ext cx="4427984" cy="304698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по порядку статистического учета и кодирования болезни, вызванной вирусом иммунодефицита человека [ВИЧ] в статистике заболеваемости и смертности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07504" y="996697"/>
            <a:ext cx="2376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база:</a:t>
            </a:r>
            <a:endParaRPr lang="ru-RU" sz="2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814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016C3F7-07C4-4554-B552-666B0AC022E6}"/>
              </a:ext>
            </a:extLst>
          </p:cNvPr>
          <p:cNvSpPr/>
          <p:nvPr/>
        </p:nvSpPr>
        <p:spPr>
          <a:xfrm>
            <a:off x="249071" y="750591"/>
            <a:ext cx="8715417" cy="476664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6000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7490512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равно</a:t>
            </a:r>
            <a:r>
              <a:rPr lang="ru-RU" sz="1600" dirty="0"/>
              <a:t> ф. 61, таб. 6000, </a:t>
            </a:r>
            <a:r>
              <a:rPr lang="ru-RU" sz="1600" dirty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</a:t>
            </a:r>
            <a:r>
              <a:rPr lang="ru-RU" sz="1600" dirty="0"/>
              <a:t> ф.61,таб. 6000, </a:t>
            </a:r>
            <a:r>
              <a:rPr lang="ru-RU" sz="1600" dirty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стр.3,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стр.4,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стр.5,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стр.6,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стр.7,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стр.8,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стр.10, гр.03.04 </a:t>
            </a:r>
            <a:r>
              <a:rPr lang="ru-RU" sz="1600" u="sng" dirty="0"/>
              <a:t>больше  или равно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стр.11, гр.03.04</a:t>
            </a:r>
            <a:r>
              <a:rPr lang="ru-RU" sz="1600" dirty="0"/>
              <a:t>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стр.17, гр.03.04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стр.18,03.04*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стр.1:16, гр.03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стр.1:16,гр.04*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2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182505" y="3924972"/>
            <a:ext cx="8585103" cy="2016224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AA78E51-8DE1-421A-A420-563A043075C3}"/>
              </a:ext>
            </a:extLst>
          </p:cNvPr>
          <p:cNvSpPr/>
          <p:nvPr/>
        </p:nvSpPr>
        <p:spPr>
          <a:xfrm>
            <a:off x="262590" y="1412776"/>
            <a:ext cx="8424936" cy="223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523" y="1471687"/>
            <a:ext cx="8424936" cy="386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</a:rPr>
              <a:t>Таблица (6100)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62590" y="3963588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МЕЖТАБЛИЧНОГО КОНТРОЛЯ ДЛЯ ТАБЛИЦЫ 6100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9182" y="4609919"/>
            <a:ext cx="7725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Ф.61, </a:t>
            </a:r>
            <a:r>
              <a:rPr lang="ru-RU" dirty="0">
                <a:solidFill>
                  <a:srgbClr val="C00000"/>
                </a:solidFill>
              </a:rPr>
              <a:t>таб.6100,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стр.1 </a:t>
            </a:r>
            <a:r>
              <a:rPr lang="ru-RU" dirty="0"/>
              <a:t>меньше ф.61, </a:t>
            </a:r>
            <a:r>
              <a:rPr lang="ru-RU" dirty="0">
                <a:solidFill>
                  <a:srgbClr val="C00000"/>
                </a:solidFill>
              </a:rPr>
              <a:t>таб.2000, стр. 29, гр. 6</a:t>
            </a:r>
          </a:p>
          <a:p>
            <a:r>
              <a:rPr lang="ru-RU" dirty="0"/>
              <a:t>Ф.61, </a:t>
            </a:r>
            <a:r>
              <a:rPr lang="ru-RU" dirty="0">
                <a:solidFill>
                  <a:srgbClr val="C00000"/>
                </a:solidFill>
              </a:rPr>
              <a:t>таб.6100, стр.2 </a:t>
            </a:r>
            <a:r>
              <a:rPr lang="ru-RU" dirty="0"/>
              <a:t>меньше ф.61, </a:t>
            </a:r>
            <a:r>
              <a:rPr lang="ru-RU" dirty="0">
                <a:solidFill>
                  <a:srgbClr val="C00000"/>
                </a:solidFill>
              </a:rPr>
              <a:t>таб.2000, стр.29, гр.7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548" y="781106"/>
            <a:ext cx="8505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a typeface="Times New Roman" panose="02020603050405020304" pitchFamily="18" charset="0"/>
              </a:rPr>
              <a:t> Лечение пациентов с бессимптомным инфекционным статусом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2BC6EC-F5F8-414A-B706-671F0B33BA28}"/>
              </a:ext>
            </a:extLst>
          </p:cNvPr>
          <p:cNvSpPr txBox="1"/>
          <p:nvPr/>
        </p:nvSpPr>
        <p:spPr>
          <a:xfrm>
            <a:off x="423979" y="1932299"/>
            <a:ext cx="809431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числа пациентов с бессимптомным инфекционным статусом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(из табл. 2000, стр. 29, гр.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получили антиретровирусную терапию 1 _____,</a:t>
            </a:r>
          </a:p>
          <a:p>
            <a:pPr>
              <a:tabLst>
                <a:tab pos="70485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них (из табл. 2000, стр. 29, гр.7) получили антиретровирусную терапию 2 _____.</a:t>
            </a:r>
          </a:p>
        </p:txBody>
      </p:sp>
    </p:spTree>
    <p:extLst>
      <p:ext uri="{BB962C8B-B14F-4D97-AF65-F5344CB8AC3E}">
        <p14:creationId xmlns:p14="http://schemas.microsoft.com/office/powerpoint/2010/main" val="167909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1"/>
            <a:ext cx="9162562" cy="7647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07504" y="836712"/>
            <a:ext cx="878497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Источником информации для заполнения формы являются:</a:t>
            </a:r>
          </a:p>
          <a:p>
            <a:pPr algn="just"/>
            <a:endParaRPr lang="ru-RU" sz="2400" b="1" i="1" dirty="0">
              <a:solidFill>
                <a:prstClr val="black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У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четная форма № 025-1/у, </a:t>
            </a:r>
            <a:r>
              <a:rPr lang="ru-RU" sz="2000" b="1" dirty="0">
                <a:effectLst/>
                <a:ea typeface="Times New Roman" panose="02020603050405020304" pitchFamily="18" charset="0"/>
              </a:rPr>
              <a:t>«Талон пациента, получающего медицинскую помощь в амбулаторных условиях»,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утвержденная  приказом Минздрава России от 15.12.14 г.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(зарегистрирован Минюстом России 20.02.15, регистрационный номер 36160)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20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/>
              <a:t>Учетная форма № 025-4/у «Карта персонального учета пациента с ВИЧ-инфекцией», утвержденная приказом Минздрава России от 26.03.20 № 240н «Об утверждении учетной формы медицинской документации «Карта персонального учета пациента с ВИЧ-инфекцией» и порядка ее ведения (зарегистрирован Минюстом Российской Федерации 08.05.20, регистрационный номер 58303)</a:t>
            </a:r>
          </a:p>
          <a:p>
            <a:pPr algn="just"/>
            <a:endParaRPr lang="ru-RU" sz="16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0" y="9386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7626" y="739389"/>
            <a:ext cx="8424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ВИЧ, число контактных лиц и лиц с бессимптомным инфекционным статусом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50" y="9522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33546" y="2564904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33546" y="4653136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3AB1648D-B7A5-4FB7-BBD0-7384E609D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790937"/>
              </p:ext>
            </p:extLst>
          </p:nvPr>
        </p:nvGraphicFramePr>
        <p:xfrm>
          <a:off x="611560" y="1223503"/>
          <a:ext cx="7920880" cy="4695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752">
                  <a:extLst>
                    <a:ext uri="{9D8B030D-6E8A-4147-A177-3AD203B41FA5}">
                      <a16:colId xmlns:a16="http://schemas.microsoft.com/office/drawing/2014/main" val="2608623701"/>
                    </a:ext>
                  </a:extLst>
                </a:gridCol>
                <a:gridCol w="221464">
                  <a:extLst>
                    <a:ext uri="{9D8B030D-6E8A-4147-A177-3AD203B41FA5}">
                      <a16:colId xmlns:a16="http://schemas.microsoft.com/office/drawing/2014/main" val="3242545301"/>
                    </a:ext>
                  </a:extLst>
                </a:gridCol>
                <a:gridCol w="269177">
                  <a:extLst>
                    <a:ext uri="{9D8B030D-6E8A-4147-A177-3AD203B41FA5}">
                      <a16:colId xmlns:a16="http://schemas.microsoft.com/office/drawing/2014/main" val="357137840"/>
                    </a:ext>
                  </a:extLst>
                </a:gridCol>
                <a:gridCol w="433848">
                  <a:extLst>
                    <a:ext uri="{9D8B030D-6E8A-4147-A177-3AD203B41FA5}">
                      <a16:colId xmlns:a16="http://schemas.microsoft.com/office/drawing/2014/main" val="1773258729"/>
                    </a:ext>
                  </a:extLst>
                </a:gridCol>
                <a:gridCol w="351220">
                  <a:extLst>
                    <a:ext uri="{9D8B030D-6E8A-4147-A177-3AD203B41FA5}">
                      <a16:colId xmlns:a16="http://schemas.microsoft.com/office/drawing/2014/main" val="930734392"/>
                    </a:ext>
                  </a:extLst>
                </a:gridCol>
                <a:gridCol w="386647">
                  <a:extLst>
                    <a:ext uri="{9D8B030D-6E8A-4147-A177-3AD203B41FA5}">
                      <a16:colId xmlns:a16="http://schemas.microsoft.com/office/drawing/2014/main" val="1386615856"/>
                    </a:ext>
                  </a:extLst>
                </a:gridCol>
                <a:gridCol w="448573">
                  <a:extLst>
                    <a:ext uri="{9D8B030D-6E8A-4147-A177-3AD203B41FA5}">
                      <a16:colId xmlns:a16="http://schemas.microsoft.com/office/drawing/2014/main" val="1761145955"/>
                    </a:ext>
                  </a:extLst>
                </a:gridCol>
                <a:gridCol w="324418">
                  <a:extLst>
                    <a:ext uri="{9D8B030D-6E8A-4147-A177-3AD203B41FA5}">
                      <a16:colId xmlns:a16="http://schemas.microsoft.com/office/drawing/2014/main" val="1987561963"/>
                    </a:ext>
                  </a:extLst>
                </a:gridCol>
                <a:gridCol w="306387">
                  <a:extLst>
                    <a:ext uri="{9D8B030D-6E8A-4147-A177-3AD203B41FA5}">
                      <a16:colId xmlns:a16="http://schemas.microsoft.com/office/drawing/2014/main" val="1156821326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4157795867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3616704908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1558812945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278332361"/>
                    </a:ext>
                  </a:extLst>
                </a:gridCol>
                <a:gridCol w="420578">
                  <a:extLst>
                    <a:ext uri="{9D8B030D-6E8A-4147-A177-3AD203B41FA5}">
                      <a16:colId xmlns:a16="http://schemas.microsoft.com/office/drawing/2014/main" val="3528647956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1824531817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val="7563603"/>
                    </a:ext>
                  </a:extLst>
                </a:gridCol>
                <a:gridCol w="479994">
                  <a:extLst>
                    <a:ext uri="{9D8B030D-6E8A-4147-A177-3AD203B41FA5}">
                      <a16:colId xmlns:a16="http://schemas.microsoft.com/office/drawing/2014/main" val="3862840210"/>
                    </a:ext>
                  </a:extLst>
                </a:gridCol>
                <a:gridCol w="80778">
                  <a:extLst>
                    <a:ext uri="{9D8B030D-6E8A-4147-A177-3AD203B41FA5}">
                      <a16:colId xmlns:a16="http://schemas.microsoft.com/office/drawing/2014/main" val="201149056"/>
                    </a:ext>
                  </a:extLst>
                </a:gridCol>
              </a:tblGrid>
              <a:tr h="249204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Формы ВИЧ-инфекции,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контингенты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№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 err="1">
                          <a:effectLst/>
                        </a:rPr>
                        <a:t>стро-ки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Код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по МКБ-10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Число пациентов с впервые в жизни установленным диагнозом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30787"/>
                  </a:ext>
                </a:extLst>
              </a:tr>
              <a:tr h="94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400" dirty="0">
                          <a:effectLst/>
                        </a:rPr>
                        <a:t>в  том  числе  в  возрасте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995764"/>
                  </a:ext>
                </a:extLst>
              </a:tr>
              <a:tr h="15018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до 1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1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2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3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5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10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14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15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17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18–24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25–34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 35–44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 45–49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50–59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60 лет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и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старше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5213491"/>
                  </a:ext>
                </a:extLst>
              </a:tr>
              <a:tr h="16392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4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5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>
                          <a:effectLst/>
                        </a:rPr>
                        <a:t> 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9822961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Зарегистрировано пациентов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с болезнью, вызванной ВИЧ, 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В20-В24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>
                          <a:effectLst/>
                        </a:rPr>
                        <a:t> 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739526"/>
                  </a:ext>
                </a:extLst>
              </a:tr>
              <a:tr h="655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Ж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0410462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проявляющейся в виде</a:t>
                      </a:r>
                    </a:p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злокачественных</a:t>
                      </a:r>
                    </a:p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новообразований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В21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0950174"/>
                  </a:ext>
                </a:extLst>
              </a:tr>
              <a:tr h="4917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Ж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357350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     с проявлениями лимфомы</a:t>
                      </a:r>
                    </a:p>
                    <a:p>
                      <a:r>
                        <a:rPr lang="ru-RU" sz="1100">
                          <a:effectLst/>
                        </a:rPr>
                        <a:t>     Беркитта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    В21.1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94334611"/>
                  </a:ext>
                </a:extLst>
              </a:tr>
              <a:tr h="327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Ж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597173"/>
                  </a:ext>
                </a:extLst>
              </a:tr>
              <a:tr h="655686"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    с проявлениями других</a:t>
                      </a:r>
                    </a:p>
                    <a:p>
                      <a:r>
                        <a:rPr lang="ru-RU" sz="1100" dirty="0">
                          <a:effectLst/>
                        </a:rPr>
                        <a:t>     </a:t>
                      </a:r>
                      <a:r>
                        <a:rPr lang="ru-RU" sz="1100" dirty="0" err="1">
                          <a:effectLst/>
                        </a:rPr>
                        <a:t>неходжкинских</a:t>
                      </a:r>
                      <a:r>
                        <a:rPr lang="ru-RU" sz="1100" dirty="0">
                          <a:effectLst/>
                        </a:rPr>
                        <a:t> лимфом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   В21.2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4515332"/>
                  </a:ext>
                </a:extLst>
              </a:tr>
            </a:tbl>
          </a:graphicData>
        </a:graphic>
      </p:graphicFrame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F25C772B-9ABF-46D5-A66A-E63EF7F58A89}"/>
              </a:ext>
            </a:extLst>
          </p:cNvPr>
          <p:cNvSpPr/>
          <p:nvPr/>
        </p:nvSpPr>
        <p:spPr>
          <a:xfrm rot="10800000">
            <a:off x="2729526" y="4885999"/>
            <a:ext cx="247971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85D874E3-0915-437D-98E7-735111BE233E}"/>
              </a:ext>
            </a:extLst>
          </p:cNvPr>
          <p:cNvSpPr/>
          <p:nvPr/>
        </p:nvSpPr>
        <p:spPr>
          <a:xfrm rot="10800000">
            <a:off x="2716950" y="5493592"/>
            <a:ext cx="247971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C4D2549-AC30-4EB9-86DF-4854BE881BCD}"/>
              </a:ext>
            </a:extLst>
          </p:cNvPr>
          <p:cNvSpPr/>
          <p:nvPr/>
        </p:nvSpPr>
        <p:spPr>
          <a:xfrm>
            <a:off x="6995528" y="1896320"/>
            <a:ext cx="936104" cy="914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9757A112-8C9F-4132-ACFB-2031D13D6F6F}"/>
              </a:ext>
            </a:extLst>
          </p:cNvPr>
          <p:cNvSpPr/>
          <p:nvPr/>
        </p:nvSpPr>
        <p:spPr>
          <a:xfrm>
            <a:off x="3443504" y="1941080"/>
            <a:ext cx="1656184" cy="70447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9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D47451C-DFF0-4A88-858E-C7C02E457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833820"/>
              </p:ext>
            </p:extLst>
          </p:nvPr>
        </p:nvGraphicFramePr>
        <p:xfrm>
          <a:off x="251520" y="1286299"/>
          <a:ext cx="8688692" cy="4807001"/>
        </p:xfrm>
        <a:graphic>
          <a:graphicData uri="http://schemas.openxmlformats.org/drawingml/2006/table">
            <a:tbl>
              <a:tblPr firstRow="1" firstCol="1" bandRow="1"/>
              <a:tblGrid>
                <a:gridCol w="1551965">
                  <a:extLst>
                    <a:ext uri="{9D8B030D-6E8A-4147-A177-3AD203B41FA5}">
                      <a16:colId xmlns:a16="http://schemas.microsoft.com/office/drawing/2014/main" val="304665045"/>
                    </a:ext>
                  </a:extLst>
                </a:gridCol>
                <a:gridCol w="268327">
                  <a:extLst>
                    <a:ext uri="{9D8B030D-6E8A-4147-A177-3AD203B41FA5}">
                      <a16:colId xmlns:a16="http://schemas.microsoft.com/office/drawing/2014/main" val="2499361583"/>
                    </a:ext>
                  </a:extLst>
                </a:gridCol>
                <a:gridCol w="455713">
                  <a:extLst>
                    <a:ext uri="{9D8B030D-6E8A-4147-A177-3AD203B41FA5}">
                      <a16:colId xmlns:a16="http://schemas.microsoft.com/office/drawing/2014/main" val="4246777842"/>
                    </a:ext>
                  </a:extLst>
                </a:gridCol>
                <a:gridCol w="676323">
                  <a:extLst>
                    <a:ext uri="{9D8B030D-6E8A-4147-A177-3AD203B41FA5}">
                      <a16:colId xmlns:a16="http://schemas.microsoft.com/office/drawing/2014/main" val="3413034692"/>
                    </a:ext>
                  </a:extLst>
                </a:gridCol>
                <a:gridCol w="394213">
                  <a:extLst>
                    <a:ext uri="{9D8B030D-6E8A-4147-A177-3AD203B41FA5}">
                      <a16:colId xmlns:a16="http://schemas.microsoft.com/office/drawing/2014/main" val="1333650251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val="3215359893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val="3636991276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val="769558454"/>
                    </a:ext>
                  </a:extLst>
                </a:gridCol>
                <a:gridCol w="471236">
                  <a:extLst>
                    <a:ext uri="{9D8B030D-6E8A-4147-A177-3AD203B41FA5}">
                      <a16:colId xmlns:a16="http://schemas.microsoft.com/office/drawing/2014/main" val="4031309286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val="3639266333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val="1033448406"/>
                    </a:ext>
                  </a:extLst>
                </a:gridCol>
                <a:gridCol w="469019">
                  <a:extLst>
                    <a:ext uri="{9D8B030D-6E8A-4147-A177-3AD203B41FA5}">
                      <a16:colId xmlns:a16="http://schemas.microsoft.com/office/drawing/2014/main" val="1896670042"/>
                    </a:ext>
                  </a:extLst>
                </a:gridCol>
                <a:gridCol w="435755">
                  <a:extLst>
                    <a:ext uri="{9D8B030D-6E8A-4147-A177-3AD203B41FA5}">
                      <a16:colId xmlns:a16="http://schemas.microsoft.com/office/drawing/2014/main" val="2887962353"/>
                    </a:ext>
                  </a:extLst>
                </a:gridCol>
                <a:gridCol w="435755">
                  <a:extLst>
                    <a:ext uri="{9D8B030D-6E8A-4147-A177-3AD203B41FA5}">
                      <a16:colId xmlns:a16="http://schemas.microsoft.com/office/drawing/2014/main" val="3196475238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val="2774384175"/>
                    </a:ext>
                  </a:extLst>
                </a:gridCol>
                <a:gridCol w="467909">
                  <a:extLst>
                    <a:ext uri="{9D8B030D-6E8A-4147-A177-3AD203B41FA5}">
                      <a16:colId xmlns:a16="http://schemas.microsoft.com/office/drawing/2014/main" val="1887539600"/>
                    </a:ext>
                  </a:extLst>
                </a:gridCol>
                <a:gridCol w="467909">
                  <a:extLst>
                    <a:ext uri="{9D8B030D-6E8A-4147-A177-3AD203B41FA5}">
                      <a16:colId xmlns:a16="http://schemas.microsoft.com/office/drawing/2014/main" val="2635844002"/>
                    </a:ext>
                  </a:extLst>
                </a:gridCol>
              </a:tblGrid>
              <a:tr h="168126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994849"/>
                  </a:ext>
                </a:extLst>
              </a:tr>
              <a:tr h="168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380866"/>
                  </a:ext>
                </a:extLst>
              </a:tr>
              <a:tr h="657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18–24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25–34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35–44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45–49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50–59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лет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461326"/>
                  </a:ext>
                </a:extLst>
              </a:tr>
              <a:tr h="16812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93771"/>
                  </a:ext>
                </a:extLst>
              </a:tr>
              <a:tr h="540688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болезнь, вызванная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ВИЧ, осложняющая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беременность, роды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и послеродовой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609104"/>
                  </a:ext>
                </a:extLst>
              </a:tr>
              <a:tr h="1086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498136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строк 1 и 2: пациентов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с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727791"/>
                  </a:ext>
                </a:extLst>
              </a:tr>
              <a:tr h="4198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479120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них (из стр. 48 и 49):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пациентов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с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 /мкл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299389"/>
                  </a:ext>
                </a:extLst>
              </a:tr>
              <a:tr h="588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117971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</a:p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CD4 &lt; 200 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009519"/>
                  </a:ext>
                </a:extLst>
              </a:tr>
              <a:tr h="252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860351"/>
                  </a:ext>
                </a:extLst>
              </a:tr>
            </a:tbl>
          </a:graphicData>
        </a:graphic>
      </p:graphicFrame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ВИЧ, число контактных лиц и лиц с бессимптомным инфекционным статусом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09298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4727941" y="1952836"/>
            <a:ext cx="337628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4761749" y="3018780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4740814" y="4334367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4743840" y="3685557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7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268760"/>
            <a:ext cx="84143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Сумма строк ф.61,таб.1000,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стр.1:60,гр.05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должна быть </a:t>
            </a:r>
            <a:r>
              <a:rPr kumimoji="0" lang="ru-RU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строк по графам ф.61,таб.1000,стр.1:60,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гр.06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 –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стр.1:60,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гр.17</a:t>
            </a:r>
          </a:p>
          <a:p>
            <a:endParaRPr lang="ru-RU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/>
              <a:t>Для мужского населения, всего (В20-В24):</a:t>
            </a:r>
          </a:p>
          <a:p>
            <a:pPr algn="just"/>
            <a:r>
              <a:rPr lang="ru-RU" sz="2000" dirty="0"/>
              <a:t>Сумма граф ф.61,таб.1000, </a:t>
            </a:r>
            <a:r>
              <a:rPr lang="ru-RU" sz="2000" dirty="0">
                <a:solidFill>
                  <a:srgbClr val="C00000"/>
                </a:solidFill>
              </a:rPr>
              <a:t>стр.1</a:t>
            </a:r>
            <a:r>
              <a:rPr lang="ru-RU" sz="2000" dirty="0"/>
              <a:t>, 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равна</a:t>
            </a:r>
            <a:r>
              <a:rPr lang="ru-RU" sz="2000" dirty="0"/>
              <a:t> сумме граф в строках</a:t>
            </a:r>
          </a:p>
          <a:p>
            <a:pPr algn="just"/>
            <a:r>
              <a:rPr lang="ru-RU" sz="2000" dirty="0"/>
              <a:t>                     из ф.61,таб.1000, </a:t>
            </a:r>
            <a:r>
              <a:rPr lang="ru-RU" sz="2000" dirty="0">
                <a:solidFill>
                  <a:srgbClr val="C00000"/>
                </a:solidFill>
              </a:rPr>
              <a:t>стр.3+15+23+31+41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женского населения, всего (В20-В24):</a:t>
            </a:r>
          </a:p>
          <a:p>
            <a:pPr algn="just"/>
            <a:r>
              <a:rPr lang="ru-RU" sz="2000" dirty="0"/>
              <a:t>Сумма граф ф.61,таб.1000, </a:t>
            </a:r>
            <a:r>
              <a:rPr lang="ru-RU" sz="2000" dirty="0">
                <a:solidFill>
                  <a:srgbClr val="C00000"/>
                </a:solidFill>
              </a:rPr>
              <a:t>стр.2, </a:t>
            </a:r>
            <a:r>
              <a:rPr lang="ru-RU" sz="2000" dirty="0"/>
              <a:t>гр.05:17 должна быть </a:t>
            </a:r>
            <a:r>
              <a:rPr lang="ru-RU" sz="2000" u="sng" dirty="0"/>
              <a:t>равна</a:t>
            </a:r>
            <a:r>
              <a:rPr lang="ru-RU" sz="2000" dirty="0"/>
              <a:t> сумме граф в строках</a:t>
            </a:r>
          </a:p>
          <a:p>
            <a:pPr algn="just"/>
            <a:r>
              <a:rPr lang="ru-RU" sz="2000" dirty="0"/>
              <a:t>                     из ф.61,таб.1000, </a:t>
            </a:r>
            <a:r>
              <a:rPr lang="ru-RU" sz="2000" dirty="0">
                <a:solidFill>
                  <a:srgbClr val="C00000"/>
                </a:solidFill>
              </a:rPr>
              <a:t>стр.4+16+24+32+42</a:t>
            </a:r>
            <a:r>
              <a:rPr lang="ru-RU" sz="2000" dirty="0"/>
              <a:t>, гр.05:17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8581" y="1164752"/>
            <a:ext cx="84143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инфекционных и паразитарных болезней</a:t>
            </a:r>
          </a:p>
          <a:p>
            <a:pPr algn="just"/>
            <a:r>
              <a:rPr lang="ru-RU" u="sng" dirty="0"/>
              <a:t>(В20):</a:t>
            </a:r>
          </a:p>
          <a:p>
            <a:pPr algn="just"/>
            <a:r>
              <a:rPr lang="ru-RU" dirty="0"/>
              <a:t>Сумма строк ф.61, таб.1000, </a:t>
            </a:r>
            <a:r>
              <a:rPr lang="ru-RU" dirty="0">
                <a:solidFill>
                  <a:srgbClr val="C00000"/>
                </a:solidFill>
              </a:rPr>
              <a:t>стр.3+4,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</a:t>
            </a:r>
          </a:p>
          <a:p>
            <a:pPr algn="just"/>
            <a:r>
              <a:rPr lang="ru-RU" dirty="0"/>
              <a:t>сумме   строк из ф.61,таб.1000,</a:t>
            </a:r>
            <a:r>
              <a:rPr lang="ru-RU" dirty="0">
                <a:solidFill>
                  <a:srgbClr val="C00000"/>
                </a:solidFill>
              </a:rPr>
              <a:t>стр.5:14</a:t>
            </a:r>
            <a:r>
              <a:rPr lang="ru-RU" dirty="0"/>
              <a:t>,гр.05:17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Для ВИЧ с проявлениями в виде злокачественных новообразований (В21):</a:t>
            </a:r>
          </a:p>
          <a:p>
            <a:pPr algn="just"/>
            <a:r>
              <a:rPr lang="ru-RU" dirty="0"/>
              <a:t>Сумма строк ф.61,таб.1000, </a:t>
            </a:r>
            <a:r>
              <a:rPr lang="ru-RU" dirty="0">
                <a:solidFill>
                  <a:srgbClr val="C00000"/>
                </a:solidFill>
              </a:rPr>
              <a:t>стр.15+16,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ф.61,таб.1000, </a:t>
            </a:r>
            <a:r>
              <a:rPr lang="ru-RU" dirty="0">
                <a:solidFill>
                  <a:srgbClr val="C00000"/>
                </a:solidFill>
              </a:rPr>
              <a:t>стр.17:22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уточненных болезней (В22):</a:t>
            </a:r>
          </a:p>
          <a:p>
            <a:pPr algn="just"/>
            <a:r>
              <a:rPr lang="ru-RU" dirty="0"/>
              <a:t>Сумма строк ф.61,таб.1000,</a:t>
            </a:r>
            <a:r>
              <a:rPr lang="ru-RU" dirty="0">
                <a:solidFill>
                  <a:srgbClr val="C00000"/>
                </a:solidFill>
              </a:rPr>
              <a:t>стр.23+24,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</a:p>
          <a:p>
            <a:pPr algn="just"/>
            <a:r>
              <a:rPr lang="ru-RU" dirty="0"/>
              <a:t>         строк из ф.61,таб.1000,</a:t>
            </a:r>
            <a:r>
              <a:rPr lang="ru-RU" dirty="0">
                <a:solidFill>
                  <a:srgbClr val="C00000"/>
                </a:solidFill>
              </a:rPr>
              <a:t>стр.25:30</a:t>
            </a:r>
            <a:r>
              <a:rPr lang="ru-RU" dirty="0"/>
              <a:t>,гр.05:17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состояний (В23):</a:t>
            </a:r>
          </a:p>
          <a:p>
            <a:pPr algn="just"/>
            <a:r>
              <a:rPr lang="ru-RU" dirty="0"/>
              <a:t>Сумма строк ф.61, таб.1000, </a:t>
            </a:r>
            <a:r>
              <a:rPr lang="ru-RU" dirty="0">
                <a:solidFill>
                  <a:srgbClr val="C00000"/>
                </a:solidFill>
              </a:rPr>
              <a:t>стр.31+32, </a:t>
            </a:r>
            <a:r>
              <a:rPr lang="ru-RU" dirty="0"/>
              <a:t>гр.05:17 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</a:p>
          <a:p>
            <a:pPr algn="just"/>
            <a:r>
              <a:rPr lang="ru-RU" dirty="0"/>
              <a:t>          строк из ф.61, таб.1000, </a:t>
            </a:r>
            <a:r>
              <a:rPr lang="ru-RU" dirty="0">
                <a:solidFill>
                  <a:srgbClr val="C00000"/>
                </a:solidFill>
              </a:rPr>
              <a:t>стр.33:40</a:t>
            </a:r>
            <a:r>
              <a:rPr lang="ru-RU" dirty="0"/>
              <a:t>, гр.05:17</a:t>
            </a:r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4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168425"/>
            <a:ext cx="83423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</a:t>
            </a:r>
            <a:r>
              <a:rPr lang="en-US" u="sng" dirty="0"/>
              <a:t>CD4&lt;500</a:t>
            </a:r>
            <a:r>
              <a:rPr lang="ru-RU" u="sng" dirty="0"/>
              <a:t>(мужчины)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стр.1,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  из ф.61,таб.1000,</a:t>
            </a:r>
            <a:r>
              <a:rPr lang="ru-RU" dirty="0">
                <a:solidFill>
                  <a:srgbClr val="C00000"/>
                </a:solidFill>
              </a:rPr>
              <a:t>стр.4</a:t>
            </a:r>
            <a:r>
              <a:rPr lang="en-US" dirty="0">
                <a:solidFill>
                  <a:srgbClr val="C00000"/>
                </a:solidFill>
              </a:rPr>
              <a:t>8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</a:t>
            </a:r>
            <a:r>
              <a:rPr lang="en-US" u="sng" dirty="0"/>
              <a:t>CD4&lt;500 </a:t>
            </a:r>
            <a:r>
              <a:rPr lang="ru-RU" u="sng" dirty="0"/>
              <a:t>(женщины)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стр.2,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из ф.61, таб.1000, </a:t>
            </a:r>
            <a:r>
              <a:rPr lang="ru-RU" dirty="0">
                <a:solidFill>
                  <a:srgbClr val="C00000"/>
                </a:solidFill>
              </a:rPr>
              <a:t>стр.4</a:t>
            </a:r>
            <a:r>
              <a:rPr lang="en-US" dirty="0">
                <a:solidFill>
                  <a:srgbClr val="C00000"/>
                </a:solidFill>
              </a:rPr>
              <a:t>9</a:t>
            </a:r>
            <a:r>
              <a:rPr lang="ru-RU" dirty="0"/>
              <a:t>, гр.05:17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lang="ru-RU" u="sng" dirty="0"/>
              <a:t>(мужчины)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48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из ф.61, таб.1000, 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50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lang="ru-RU" u="sng" dirty="0"/>
              <a:t>(женщины)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49</a:t>
            </a:r>
            <a:r>
              <a:rPr lang="ru-RU" dirty="0">
                <a:solidFill>
                  <a:srgbClr val="C00000"/>
                </a:solidFill>
              </a:rPr>
              <a:t>,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из ф.61,таб.1000,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51</a:t>
            </a:r>
            <a:r>
              <a:rPr lang="ru-RU" dirty="0"/>
              <a:t>,гр.05:17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медицинских подразделений (организаций), находящихся в ведении управления организации медико-санитарного обеспечения ФСИН</a:t>
            </a:r>
          </a:p>
          <a:p>
            <a:pPr algn="ctr"/>
            <a:r>
              <a:rPr lang="ru-RU" i="1" dirty="0"/>
              <a:t>(письмо Департамента мониторинга, анализа и стратегического развития здравоохранения Министерства здравоохранения Российской Федерации от 01.12.2017 г. №13-2/2-407).</a:t>
            </a:r>
            <a:endParaRPr lang="en-US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5880" y="245047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	</a:t>
            </a:r>
            <a:r>
              <a:rPr lang="ru-RU" b="1" dirty="0"/>
              <a:t>«С целью обеспечения полноты учета контингентов и формирования статистической отчетности сведений о болезни, вызванной ВИЧ, медицинскими подразделениями (организациями), находящимися в ведении управления организации медико-санитарного обеспечения ФСИН, планируется, что данными учреждениями в срок до 20 января года, следующего за отчетным периодом, будет предоставляться сводный отчет по форме №61, заполненный по всем графам и полям, для проведения сверки в центр профилактики и борьбы со СПИД органа исполнительной власти субъекта Российской Федерации в сфере охраны здоровья».</a:t>
            </a:r>
            <a:endParaRPr lang="en-US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4738</Words>
  <Application>Microsoft Office PowerPoint</Application>
  <PresentationFormat>Экран (4:3)</PresentationFormat>
  <Paragraphs>1157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Symbol</vt:lpstr>
      <vt:lpstr>Times New Roman</vt:lpstr>
      <vt:lpstr>Шаблон презентации ЦНИИОИЗ</vt:lpstr>
      <vt:lpstr>1_Шаблон презентации ЦНИИОИЗ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Обследование пациентов с ВИЧ-инфекцией  (3000)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stat</dc:creator>
  <cp:lastModifiedBy>Веселова Елена</cp:lastModifiedBy>
  <cp:revision>275</cp:revision>
  <cp:lastPrinted>2019-12-09T09:28:59Z</cp:lastPrinted>
  <dcterms:created xsi:type="dcterms:W3CDTF">2017-12-06T11:47:10Z</dcterms:created>
  <dcterms:modified xsi:type="dcterms:W3CDTF">2020-12-04T06:39:16Z</dcterms:modified>
</cp:coreProperties>
</file>