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9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A9E3-1AE1-413D-8245-6F1172A3F682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18D54-AF0D-48F7-8231-57F3145B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DEF-42E9-4B83-AD88-C7AE06DD0C6A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474D-6402-4B3E-B202-7F9219BA794E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7A851-0EDE-42E2-A57E-3A8B1BBD393B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05E19-8D60-4E33-BCDF-78E6F3B7E1BC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045F-DCDA-4392-B510-DE23DCDAE545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A1088-5D23-41DC-8434-82B3BFA79C60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5AD49-CEEF-4713-8879-2E89F0F7BC01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5AFF-1A54-472A-810A-45014408A841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6AC8-254F-4E87-8256-9350E603971A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67A8-2DC1-4943-8402-14C13D8F7AAD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8C3-07F0-4286-8FF1-E56DCBDB609C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0EB20-7117-494D-ADDC-707213B36F97}" type="datetime1">
              <a:rPr lang="en-US" smtClean="0"/>
              <a:pPr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228600"/>
            <a:ext cx="7086600" cy="147002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Федеральное государственное бюджетное учреждение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«Центральный научно-исследовательский институт организации и информатизации здравоохранения» Министерства здравоохранения Российской Федерации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Наиболее часто встречающиеся ошибки при приеме формы №12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kurskmed.com/upload/departments/division_forecasting%20_analysis_scientific/files/vneshnije_mer/cniioiz_logot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1512317" cy="12953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91000" y="5791200"/>
            <a:ext cx="1138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2020 год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800600" y="4648200"/>
            <a:ext cx="403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С.В.Говоров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гл.специалист, к.м.н.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ФГБУ «ЦНИИОИЗ» Минздрава России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«вертикали»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0284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Часть таблицы 3000 Взрослые 18 лет и более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" y="1295401"/>
          <a:ext cx="8763001" cy="4715517"/>
        </p:xfrm>
        <a:graphic>
          <a:graphicData uri="http://schemas.openxmlformats.org/drawingml/2006/table">
            <a:tbl>
              <a:tblPr/>
              <a:tblGrid>
                <a:gridCol w="2618746"/>
                <a:gridCol w="519000"/>
                <a:gridCol w="751181"/>
                <a:gridCol w="584320"/>
                <a:gridCol w="667453"/>
                <a:gridCol w="584911"/>
                <a:gridCol w="584320"/>
                <a:gridCol w="667453"/>
                <a:gridCol w="667453"/>
                <a:gridCol w="501184"/>
                <a:gridCol w="616980"/>
              </a:tblGrid>
              <a:tr h="212247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6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6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5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b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некоторые инфекционные и паразитарные болезни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А00-В99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1 591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7 720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них: кишечные инфекции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А00-А09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379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менингококковая инфекция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А39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230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вирусный гепатит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В15-В19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973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939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71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Прочие по стр. 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7739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7739</a:t>
                      </a:r>
                      <a:endParaRPr lang="ru-RU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1853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1853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1337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6402</a:t>
                      </a:r>
                      <a:endParaRPr lang="ru-RU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4724400" y="57912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43600" y="57912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24400" y="5562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24400" y="5181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943600" y="5562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943600" y="5181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10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382000" y="5181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382000" y="55626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382000" y="5791200"/>
            <a:ext cx="609600" cy="228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 между 3000 и 4000 таблицами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3398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Строки из 3000 и 4000 таблиц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398" y="1142997"/>
          <a:ext cx="8839201" cy="5304324"/>
        </p:xfrm>
        <a:graphic>
          <a:graphicData uri="http://schemas.openxmlformats.org/drawingml/2006/table">
            <a:tbl>
              <a:tblPr/>
              <a:tblGrid>
                <a:gridCol w="2641518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2"/>
                <a:gridCol w="622345"/>
              </a:tblGrid>
              <a:tr h="187593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9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19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1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1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593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5185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1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39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593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5185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1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1295400" y="4191000"/>
            <a:ext cx="1676400" cy="384048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т.3000 Взрослые 18 лет  и более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295400" y="5334000"/>
            <a:ext cx="1752600" cy="384048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т.4000 Взрослые старше трудоспособного возраста</a:t>
            </a:r>
            <a:endParaRPr lang="ru-RU" sz="9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11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 между 3000 и 4000 таблицами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09600"/>
            <a:ext cx="3398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Строки из 3000 и 4000 таблиц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" y="914400"/>
          <a:ext cx="8839201" cy="5584814"/>
        </p:xfrm>
        <a:graphic>
          <a:graphicData uri="http://schemas.openxmlformats.org/drawingml/2006/table">
            <a:tbl>
              <a:tblPr/>
              <a:tblGrid>
                <a:gridCol w="2641518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2"/>
                <a:gridCol w="622345"/>
              </a:tblGrid>
              <a:tr h="169540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50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из 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ая выноска 8"/>
          <p:cNvSpPr/>
          <p:nvPr/>
        </p:nvSpPr>
        <p:spPr>
          <a:xfrm>
            <a:off x="1295400" y="3886200"/>
            <a:ext cx="2438400" cy="304800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т.3000 Взрослые 18 лет  и более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295400" y="4724400"/>
            <a:ext cx="2438400" cy="307848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т.4000 Взрослые старше трудоспособного возраста</a:t>
            </a:r>
            <a:endParaRPr lang="ru-RU" sz="9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295400" y="5638800"/>
            <a:ext cx="2438400" cy="304800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000"/>
              </a:lnSpc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из. т. Взрослые трудоспособного возраста</a:t>
            </a:r>
            <a:endParaRPr lang="ru-RU" sz="900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 flipV="1">
            <a:off x="4191000" y="5867400"/>
            <a:ext cx="3810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0600" y="5867400"/>
            <a:ext cx="3810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5486400" y="5867400"/>
            <a:ext cx="3048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6096000" y="5867400"/>
            <a:ext cx="3048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8534400" y="5867400"/>
            <a:ext cx="3048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9207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12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4572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 между 3000 и 4000 таблицами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09600"/>
            <a:ext cx="3398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Строки из 3000 и 4000 таблиц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" y="990600"/>
          <a:ext cx="8839201" cy="5584814"/>
        </p:xfrm>
        <a:graphic>
          <a:graphicData uri="http://schemas.openxmlformats.org/drawingml/2006/table">
            <a:tbl>
              <a:tblPr/>
              <a:tblGrid>
                <a:gridCol w="2641518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2"/>
                <a:gridCol w="622345"/>
              </a:tblGrid>
              <a:tr h="169540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50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258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48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180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180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149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из 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92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ая выноска 8"/>
          <p:cNvSpPr/>
          <p:nvPr/>
        </p:nvSpPr>
        <p:spPr>
          <a:xfrm>
            <a:off x="1295400" y="3886200"/>
            <a:ext cx="2438400" cy="304800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т.3000 Взрослые 18 лет  и более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295400" y="4800600"/>
            <a:ext cx="2438400" cy="307848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 т.4000 Взрослые старше трудоспособного возраста</a:t>
            </a:r>
            <a:endParaRPr lang="ru-RU" sz="9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295400" y="5715000"/>
            <a:ext cx="2438400" cy="304800"/>
          </a:xfrm>
          <a:prstGeom prst="wedgeRectCallout">
            <a:avLst>
              <a:gd name="adj1" fmla="val -46354"/>
              <a:gd name="adj2" fmla="val 856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000"/>
              </a:lnSpc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Строки из. т. Взрослые трудоспособного возраста</a:t>
            </a:r>
            <a:endParaRPr lang="ru-RU" sz="900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 flipV="1">
            <a:off x="4191000" y="5943600"/>
            <a:ext cx="3810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0600" y="5943600"/>
            <a:ext cx="3810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5486400" y="5943600"/>
            <a:ext cx="3048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6096000" y="5943600"/>
            <a:ext cx="3048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8534400" y="5943600"/>
            <a:ext cx="3048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962400" y="4876800"/>
            <a:ext cx="5181600" cy="9144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13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Межформенный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контроль. Разрезы 00 и 01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8470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Строки из таблиц 1000  Дети (0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14 лет включительно) разрезов 00 и 01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2" y="1219202"/>
          <a:ext cx="8763001" cy="5257798"/>
        </p:xfrm>
        <a:graphic>
          <a:graphicData uri="http://schemas.openxmlformats.org/drawingml/2006/table">
            <a:tbl>
              <a:tblPr/>
              <a:tblGrid>
                <a:gridCol w="2364674"/>
                <a:gridCol w="578486"/>
                <a:gridCol w="744100"/>
                <a:gridCol w="495677"/>
                <a:gridCol w="496261"/>
                <a:gridCol w="579068"/>
                <a:gridCol w="579068"/>
                <a:gridCol w="578486"/>
                <a:gridCol w="578486"/>
                <a:gridCol w="569154"/>
                <a:gridCol w="537665"/>
                <a:gridCol w="661876"/>
              </a:tblGrid>
              <a:tr h="23339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3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1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/>
                      </a:r>
                      <a:b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 5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88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031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болезни предстательной железы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N40-N42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375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болезни предстательной железы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N40-N42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2362200" y="43434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00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438400" y="52578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01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3962400" y="5638800"/>
            <a:ext cx="2590800" cy="5334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14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Межформенный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контроль. Разрезы 00 и 01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8470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Строки из таблиц 1000  Дети (0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14 лет включительно) разрезов 00 и 01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2" y="1219202"/>
          <a:ext cx="8763001" cy="5257798"/>
        </p:xfrm>
        <a:graphic>
          <a:graphicData uri="http://schemas.openxmlformats.org/drawingml/2006/table">
            <a:tbl>
              <a:tblPr/>
              <a:tblGrid>
                <a:gridCol w="2364674"/>
                <a:gridCol w="578486"/>
                <a:gridCol w="744100"/>
                <a:gridCol w="495677"/>
                <a:gridCol w="496261"/>
                <a:gridCol w="579068"/>
                <a:gridCol w="579068"/>
                <a:gridCol w="578486"/>
                <a:gridCol w="578486"/>
                <a:gridCol w="569154"/>
                <a:gridCol w="537665"/>
                <a:gridCol w="661876"/>
              </a:tblGrid>
              <a:tr h="23339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3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1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/>
                      </a:r>
                      <a:b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 5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88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031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болезни предстательной железы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N40-N42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375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болезни предстательной железы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N40-N42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95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2362200" y="43434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00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438400" y="52578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01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3962400" y="5638800"/>
            <a:ext cx="2590800" cy="5334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15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Межформенный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контроль. Разрезы 00 и 01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7681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Строки из таблиц 3000 Взрослые 18 лет и более разрезов 00 и 01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28598" y="1219201"/>
          <a:ext cx="8686801" cy="5373258"/>
        </p:xfrm>
        <a:graphic>
          <a:graphicData uri="http://schemas.openxmlformats.org/drawingml/2006/table">
            <a:tbl>
              <a:tblPr/>
              <a:tblGrid>
                <a:gridCol w="2595974"/>
                <a:gridCol w="514487"/>
                <a:gridCol w="744649"/>
                <a:gridCol w="579239"/>
                <a:gridCol w="661649"/>
                <a:gridCol w="579825"/>
                <a:gridCol w="579239"/>
                <a:gridCol w="661649"/>
                <a:gridCol w="661649"/>
                <a:gridCol w="496826"/>
                <a:gridCol w="611615"/>
              </a:tblGrid>
              <a:tr h="263707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11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9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98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281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070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поражение синовиальных оболочек и сухожилей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М65-М67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1214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070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поражение синовиальных оболочек и сухожилей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М65-М67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9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ая выноска 9"/>
          <p:cNvSpPr/>
          <p:nvPr/>
        </p:nvSpPr>
        <p:spPr>
          <a:xfrm>
            <a:off x="2743200" y="4648200"/>
            <a:ext cx="1447800" cy="304800"/>
          </a:xfrm>
          <a:prstGeom prst="wedgeRectCallout">
            <a:avLst>
              <a:gd name="adj1" fmla="val -52907"/>
              <a:gd name="adj2" fmla="val 11709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00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743200" y="54102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01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 flipV="1">
            <a:off x="7239000" y="5029200"/>
            <a:ext cx="457200" cy="12954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16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Межформенный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контроль. Разрезы 00 и 01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7681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Строки из таблиц 3000 Взрослые 18 лет и более разрезов 00 и 01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28598" y="1219201"/>
          <a:ext cx="8686801" cy="5373258"/>
        </p:xfrm>
        <a:graphic>
          <a:graphicData uri="http://schemas.openxmlformats.org/drawingml/2006/table">
            <a:tbl>
              <a:tblPr/>
              <a:tblGrid>
                <a:gridCol w="2595974"/>
                <a:gridCol w="514487"/>
                <a:gridCol w="744649"/>
                <a:gridCol w="579239"/>
                <a:gridCol w="661649"/>
                <a:gridCol w="579825"/>
                <a:gridCol w="579239"/>
                <a:gridCol w="661649"/>
                <a:gridCol w="661649"/>
                <a:gridCol w="496826"/>
                <a:gridCol w="611615"/>
              </a:tblGrid>
              <a:tr h="263707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11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9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98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281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070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поражение синовиальных оболочек и сухожилей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М65-М67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1214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070"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поражение синовиальных оболочек и сухожилей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М65-М67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9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ая выноска 9"/>
          <p:cNvSpPr/>
          <p:nvPr/>
        </p:nvSpPr>
        <p:spPr>
          <a:xfrm>
            <a:off x="2743200" y="4648200"/>
            <a:ext cx="1447800" cy="304800"/>
          </a:xfrm>
          <a:prstGeom prst="wedgeRectCallout">
            <a:avLst>
              <a:gd name="adj1" fmla="val -52907"/>
              <a:gd name="adj2" fmla="val 11709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00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743200" y="5410200"/>
            <a:ext cx="1447800" cy="304800"/>
          </a:xfrm>
          <a:prstGeom prst="wedgeRectCallout">
            <a:avLst>
              <a:gd name="adj1" fmla="val -48501"/>
              <a:gd name="adj2" fmla="val 1240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Строка из разреза 01</a:t>
            </a:r>
            <a:endParaRPr lang="ru-RU" sz="10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 flipV="1">
            <a:off x="7239000" y="5029200"/>
            <a:ext cx="457200" cy="12954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17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Ошибки ввода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63046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Строка таблицы 1000 Дети (0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14 лет включительно)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4" y="1295400"/>
          <a:ext cx="8686794" cy="5044176"/>
        </p:xfrm>
        <a:graphic>
          <a:graphicData uri="http://schemas.openxmlformats.org/drawingml/2006/table">
            <a:tbl>
              <a:tblPr/>
              <a:tblGrid>
                <a:gridCol w="2344111"/>
                <a:gridCol w="573455"/>
                <a:gridCol w="737628"/>
                <a:gridCol w="491367"/>
                <a:gridCol w="491945"/>
                <a:gridCol w="574032"/>
                <a:gridCol w="574032"/>
                <a:gridCol w="573455"/>
                <a:gridCol w="573455"/>
                <a:gridCol w="564205"/>
                <a:gridCol w="532990"/>
                <a:gridCol w="656119"/>
              </a:tblGrid>
              <a:tr h="29824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2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4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/>
                      </a:r>
                      <a:b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 5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19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398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беременность, роды и послеродовой период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O00-O99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 flipV="1">
            <a:off x="4419600" y="4953000"/>
            <a:ext cx="381000" cy="609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18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Ошибки ввода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05934"/>
            <a:ext cx="63046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Строка таблицы 1000 Дети (0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14 лет включительно)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4" y="1295400"/>
          <a:ext cx="8686794" cy="5044176"/>
        </p:xfrm>
        <a:graphic>
          <a:graphicData uri="http://schemas.openxmlformats.org/drawingml/2006/table">
            <a:tbl>
              <a:tblPr/>
              <a:tblGrid>
                <a:gridCol w="2344111"/>
                <a:gridCol w="573455"/>
                <a:gridCol w="737628"/>
                <a:gridCol w="491367"/>
                <a:gridCol w="491945"/>
                <a:gridCol w="574032"/>
                <a:gridCol w="574032"/>
                <a:gridCol w="573455"/>
                <a:gridCol w="573455"/>
                <a:gridCol w="564205"/>
                <a:gridCol w="532990"/>
                <a:gridCol w="656119"/>
              </a:tblGrid>
              <a:tr h="29824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2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4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/>
                      </a:r>
                      <a:b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возрасте 5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19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398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беременность, роды и послеродовой период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O00-O99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99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 flipV="1">
            <a:off x="3886200" y="4953000"/>
            <a:ext cx="4953000" cy="6096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19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95400"/>
          <a:ext cx="8839201" cy="5181599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4469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6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610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отдельные нарушения, вовлекающие иммунный механизм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80-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Наличие незаполненных таблиц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(3002)                                                        Код по ОКЕИ: человек – 792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Число физических лиц зарегистрированных пациентов – всего  1 ____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из них с диагнозом, установленным впервые в жизни 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 ____ 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состоит под диспансерным наблюдением на конец отчетного года (из гр. 15, стр. 1.0)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 ____ 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 flipV="1">
            <a:off x="2362200" y="2438400"/>
            <a:ext cx="762000" cy="4572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838200" y="3276600"/>
            <a:ext cx="762000" cy="4572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838200" y="4572000"/>
            <a:ext cx="762000" cy="4572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20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Наличие дробных чисел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019145"/>
            <a:ext cx="65333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Строка из 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" y="1523998"/>
          <a:ext cx="8686801" cy="4838784"/>
        </p:xfrm>
        <a:graphic>
          <a:graphicData uri="http://schemas.openxmlformats.org/drawingml/2006/table">
            <a:tbl>
              <a:tblPr/>
              <a:tblGrid>
                <a:gridCol w="2595974"/>
                <a:gridCol w="514487"/>
                <a:gridCol w="744649"/>
                <a:gridCol w="579239"/>
                <a:gridCol w="661649"/>
                <a:gridCol w="579825"/>
                <a:gridCol w="579239"/>
                <a:gridCol w="661649"/>
                <a:gridCol w="661649"/>
                <a:gridCol w="496826"/>
                <a:gridCol w="611615"/>
              </a:tblGrid>
              <a:tr h="257553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26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4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проф-осмотре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6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61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55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геморрой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К64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120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76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69,10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61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61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 flipV="1">
            <a:off x="5943600" y="5410200"/>
            <a:ext cx="533400" cy="5334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2860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21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5635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Ошибки ввода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676399"/>
          <a:ext cx="8305799" cy="4038601"/>
        </p:xfrm>
        <a:graphic>
          <a:graphicData uri="http://schemas.openxmlformats.org/drawingml/2006/table">
            <a:tbl>
              <a:tblPr/>
              <a:tblGrid>
                <a:gridCol w="3351740"/>
                <a:gridCol w="1650653"/>
                <a:gridCol w="1651703"/>
                <a:gridCol w="1651703"/>
              </a:tblGrid>
              <a:tr h="996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2018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Отклонение,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7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7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Анемии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970,0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67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 flipV="1">
            <a:off x="5715000" y="3962400"/>
            <a:ext cx="838200" cy="5334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914400"/>
            <a:ext cx="48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Межгодовой контроль</a:t>
            </a:r>
            <a:endParaRPr lang="ru-RU" sz="2000" b="1" dirty="0">
              <a:solidFill>
                <a:prstClr val="black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22</a:t>
            </a:fld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5635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Ошибки ввода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676399"/>
          <a:ext cx="8305799" cy="4038601"/>
        </p:xfrm>
        <a:graphic>
          <a:graphicData uri="http://schemas.openxmlformats.org/drawingml/2006/table">
            <a:tbl>
              <a:tblPr/>
              <a:tblGrid>
                <a:gridCol w="3351740"/>
                <a:gridCol w="1650653"/>
                <a:gridCol w="1651703"/>
                <a:gridCol w="1651703"/>
              </a:tblGrid>
              <a:tr h="996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2018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Отклонение,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7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7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Анемии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215</a:t>
                      </a: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3,9</a:t>
                      </a: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67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 flipV="1">
            <a:off x="5715000" y="3962400"/>
            <a:ext cx="838200" cy="5334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914400"/>
            <a:ext cx="48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Межгодовой контроль</a:t>
            </a:r>
            <a:endParaRPr lang="ru-RU" sz="2000" b="1" dirty="0">
              <a:solidFill>
                <a:prstClr val="black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23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95400"/>
          <a:ext cx="8839201" cy="4543125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4469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97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610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отдельные нарушения, вовлекающие иммунный механизм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80-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5410200" y="5105400"/>
            <a:ext cx="990600" cy="4572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91000" y="5105400"/>
            <a:ext cx="990600" cy="4572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6096000"/>
            <a:ext cx="563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 выполняется контроль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гр.4-гр.8≥гр.9-гр.10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3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51881"/>
          <a:ext cx="8839201" cy="5072720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7447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3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30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13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4138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8276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отдельные нарушения, вовлекающие иммунный механизм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80-</a:t>
                      </a: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740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4114800" y="5638800"/>
            <a:ext cx="990600" cy="4572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410200" y="5638800"/>
            <a:ext cx="990600" cy="4572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4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95400"/>
          <a:ext cx="8839201" cy="4619325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4469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4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61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эссенциальная гипертензия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5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95400"/>
          <a:ext cx="8839201" cy="4619325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4469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4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61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эссенциальная гипертензия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5410200" y="5181600"/>
            <a:ext cx="990600" cy="4572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601980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 выполняется контроль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гр.4-гр.8≥гр.9-гр.10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6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177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Строка таблицы 3000 Взрослые 18 лет и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1295400"/>
          <a:ext cx="8839201" cy="5181599"/>
        </p:xfrm>
        <a:graphic>
          <a:graphicData uri="http://schemas.openxmlformats.org/drawingml/2006/table">
            <a:tbl>
              <a:tblPr/>
              <a:tblGrid>
                <a:gridCol w="2641516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4"/>
                <a:gridCol w="622345"/>
              </a:tblGrid>
              <a:tr h="24469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6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61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эссенциальная гипертензия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</a:t>
                      </a: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305">
                <a:tc>
                  <a:txBody>
                    <a:bodyPr/>
                    <a:lstStyle/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5410200" y="5715000"/>
            <a:ext cx="990600" cy="457200"/>
          </a:xfrm>
          <a:prstGeom prst="ellipse">
            <a:avLst/>
          </a:prstGeom>
          <a:noFill/>
          <a:ln w="41275">
            <a:solidFill>
              <a:srgbClr val="3159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4770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7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«вертикали»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0284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Часть таблицы 3000 Взрослые 18 лет и более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398" y="1371602"/>
          <a:ext cx="8839201" cy="4985953"/>
        </p:xfrm>
        <a:graphic>
          <a:graphicData uri="http://schemas.openxmlformats.org/drawingml/2006/table">
            <a:tbl>
              <a:tblPr/>
              <a:tblGrid>
                <a:gridCol w="2641518"/>
                <a:gridCol w="523513"/>
                <a:gridCol w="757713"/>
                <a:gridCol w="589401"/>
                <a:gridCol w="673257"/>
                <a:gridCol w="589997"/>
                <a:gridCol w="589401"/>
                <a:gridCol w="673257"/>
                <a:gridCol w="673257"/>
                <a:gridCol w="505542"/>
                <a:gridCol w="622345"/>
              </a:tblGrid>
              <a:tr h="256627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9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38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6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b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некоторые инфекционные и паразитарные болезни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А00-В99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1 591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7 720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85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них: кишечные инфекции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А00-А09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85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менингококковая инфекция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А39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85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вирусный гепатит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В15-В19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801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8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Ошибки, выявленные при контроле по «вертикали»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866745"/>
            <a:ext cx="60284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Часть таблицы 3000 Взрослые 18 лет и более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9" y="1295401"/>
          <a:ext cx="8762999" cy="4596766"/>
        </p:xfrm>
        <a:graphic>
          <a:graphicData uri="http://schemas.openxmlformats.org/drawingml/2006/table">
            <a:tbl>
              <a:tblPr/>
              <a:tblGrid>
                <a:gridCol w="2618744"/>
                <a:gridCol w="519000"/>
                <a:gridCol w="751181"/>
                <a:gridCol w="584320"/>
                <a:gridCol w="667453"/>
                <a:gridCol w="584911"/>
                <a:gridCol w="584320"/>
                <a:gridCol w="667453"/>
                <a:gridCol w="667453"/>
                <a:gridCol w="501184"/>
                <a:gridCol w="616980"/>
              </a:tblGrid>
              <a:tr h="212247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диспансерного наблюдения 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диспансерным наблюдением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6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4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установленным диагнозом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диспансерное наблюдение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</a:t>
                      </a:r>
                      <a:r>
                        <a:rPr lang="ru-RU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диспансеризации определенных </a:t>
                      </a: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5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b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некоторые инфекционные и паразитарные болезни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А00-В99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9 311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1 591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7 720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них: кишечные инфекции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А00-А09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220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158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менингококковая инфекция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А39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230">
                <a:tc>
                  <a:txBody>
                    <a:bodyPr/>
                    <a:lstStyle/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вирусный гепатит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В15-В19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982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835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153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801</a:t>
                      </a:r>
                      <a:endParaRPr lang="ru-RU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71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Прочие по стр. 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7739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8250</a:t>
                      </a:r>
                      <a:endParaRPr lang="ru-RU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1853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2241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1337</a:t>
                      </a:r>
                      <a:endParaRPr lang="ru-RU" sz="10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6913</a:t>
                      </a:r>
                      <a:endParaRPr lang="ru-RU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 flipV="1">
            <a:off x="4724400" y="5638800"/>
            <a:ext cx="609600" cy="228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5943600" y="5638800"/>
            <a:ext cx="609600" cy="2286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28600" y="5987535"/>
            <a:ext cx="29266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р.4≥гр.8  гр.4-гр.8 = -511;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гр.8≥гр.10 гр.9-гр.10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-388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9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664</TotalTime>
  <Words>2673</Words>
  <Application>Microsoft Office PowerPoint</Application>
  <PresentationFormat>Экран (4:3)</PresentationFormat>
  <Paragraphs>1047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</vt:lpstr>
      <vt:lpstr>Ошибки, выявленные при контроле по «горизонтали»</vt:lpstr>
      <vt:lpstr>Ошибки, выявленные при контроле по «горизонтали»</vt:lpstr>
      <vt:lpstr>Ошибки, выявленные при контроле по «горизонтали»</vt:lpstr>
      <vt:lpstr>Ошибки, выявленные при контроле по «горизонтали»</vt:lpstr>
      <vt:lpstr>Ошибки, выявленные при контроле по «горизонтали»</vt:lpstr>
      <vt:lpstr>Ошибки, выявленные при контроле по «горизонтали»</vt:lpstr>
      <vt:lpstr>Ошибки, выявленные при контроле по «вертикали»</vt:lpstr>
      <vt:lpstr>Ошибки, выявленные при контроле по «вертикали»</vt:lpstr>
      <vt:lpstr>Ошибки, выявленные при контроле по «вертикали»</vt:lpstr>
      <vt:lpstr>Внутриформенный контроль между 3000 и 4000 таблицами </vt:lpstr>
      <vt:lpstr>Внутриформенный контроль между 3000 и 4000 таблицами </vt:lpstr>
      <vt:lpstr>Внутриформенный контроль между 3000 и 4000 таблицами </vt:lpstr>
      <vt:lpstr>Межформенный контроль. Разрезы 00 и 01</vt:lpstr>
      <vt:lpstr>Межформенный контроль. Разрезы 00 и 01</vt:lpstr>
      <vt:lpstr>Межформенный контроль. Разрезы 00 и 01</vt:lpstr>
      <vt:lpstr>Межформенный контроль. Разрезы 00 и 01</vt:lpstr>
      <vt:lpstr>Ошибки ввода</vt:lpstr>
      <vt:lpstr>Ошибки ввода</vt:lpstr>
      <vt:lpstr>Наличие незаполненных таблиц</vt:lpstr>
      <vt:lpstr>Наличие дробных чисел</vt:lpstr>
      <vt:lpstr>Ошибки ввода</vt:lpstr>
      <vt:lpstr>Ошибки ввода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</dc:title>
  <dc:creator>WIN10</dc:creator>
  <cp:lastModifiedBy>Пользователь Windows</cp:lastModifiedBy>
  <cp:revision>65</cp:revision>
  <dcterms:created xsi:type="dcterms:W3CDTF">2006-08-16T00:00:00Z</dcterms:created>
  <dcterms:modified xsi:type="dcterms:W3CDTF">2020-12-03T17:50:15Z</dcterms:modified>
</cp:coreProperties>
</file>