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0"/>
  </p:notesMasterIdLst>
  <p:sldIdLst>
    <p:sldId id="267" r:id="rId2"/>
    <p:sldId id="328" r:id="rId3"/>
    <p:sldId id="362" r:id="rId4"/>
    <p:sldId id="334" r:id="rId5"/>
    <p:sldId id="346" r:id="rId6"/>
    <p:sldId id="335" r:id="rId7"/>
    <p:sldId id="336" r:id="rId8"/>
    <p:sldId id="340" r:id="rId9"/>
    <p:sldId id="344" r:id="rId10"/>
    <p:sldId id="343" r:id="rId11"/>
    <p:sldId id="349" r:id="rId12"/>
    <p:sldId id="351" r:id="rId13"/>
    <p:sldId id="352" r:id="rId14"/>
    <p:sldId id="357" r:id="rId15"/>
    <p:sldId id="356" r:id="rId16"/>
    <p:sldId id="359" r:id="rId17"/>
    <p:sldId id="360" r:id="rId18"/>
    <p:sldId id="361" r:id="rId19"/>
  </p:sldIdLst>
  <p:sldSz cx="9906000" cy="6858000" type="A4"/>
  <p:notesSz cx="6669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9F1"/>
    <a:srgbClr val="0000FF"/>
    <a:srgbClr val="FFFFFF"/>
    <a:srgbClr val="FFCCFF"/>
    <a:srgbClr val="F8F8F8"/>
    <a:srgbClr val="F2F2F2"/>
    <a:srgbClr val="FFCC99"/>
    <a:srgbClr val="DDDDDD"/>
    <a:srgbClr val="0000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270" autoAdjust="0"/>
    <p:restoredTop sz="93822" autoAdjust="0"/>
  </p:normalViewPr>
  <p:slideViewPr>
    <p:cSldViewPr snapToGrid="0">
      <p:cViewPr varScale="1">
        <p:scale>
          <a:sx n="107" d="100"/>
          <a:sy n="107" d="100"/>
        </p:scale>
        <p:origin x="990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890617" cy="4976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6907" y="2"/>
            <a:ext cx="2890617" cy="4976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E0675-34D7-4571-8824-1398CA26298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1241425"/>
            <a:ext cx="48371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7068" y="4777086"/>
            <a:ext cx="5334957" cy="390852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960"/>
            <a:ext cx="2890617" cy="4976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6907" y="9428960"/>
            <a:ext cx="2890617" cy="4976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60283-DBF4-4BD6-85C6-5CE59DB837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994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095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266700" algn="l"/>
              </a:tabLst>
            </a:pPr>
            <a:endParaRPr lang="ru-RU" sz="1200" b="0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9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266700" algn="l"/>
              </a:tabLst>
            </a:pPr>
            <a:endParaRPr lang="ru-RU" sz="1200" b="0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593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CCF8B-ACA8-4C7E-BCE0-FE3576D98836}" type="datetime1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083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771C-B1E8-4A83-9AF1-0D13231373D8}" type="datetime1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99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5058-4DC6-4295-808E-5E0028A81A3B}" type="datetime1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129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88EC5-14EF-4809-BAB6-407EB3B317B4}" type="datetime1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615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ABB7-5592-441C-9E29-910A262FB1FB}" type="datetime1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453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550C9-A62B-49B3-B569-D6ECBADF359A}" type="datetime1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65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8AAA1-30E6-4836-91A9-D648868D59A0}" type="datetime1">
              <a:rPr lang="ru-RU" smtClean="0"/>
              <a:t>04.12.2020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296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20B8-179A-4035-BF47-E487751F369D}" type="datetime1">
              <a:rPr lang="ru-RU" smtClean="0"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198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673E6-C927-4D29-93A8-FBF5CA0127AD}" type="datetime1">
              <a:rPr lang="ru-RU" smtClean="0"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92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35AE-2E21-473F-B022-53E98574DDAB}" type="datetime1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99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A880-0800-4EB3-8204-A3AF27ACE583}" type="datetime1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98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4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01394-BD94-4081-86B3-4C60AD41524D}" type="datetime1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76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mailto:stat@mednet.r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0" y="1989138"/>
            <a:ext cx="9906000" cy="4287837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8682" y="2554287"/>
            <a:ext cx="7897018" cy="1578769"/>
          </a:xfr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800" b="1" dirty="0"/>
              <a:t>Информационное взаимодействие между управлением здравоохранения Субъекта РФ и</a:t>
            </a:r>
            <a:br>
              <a:rPr lang="ru-RU" sz="2800" b="1" dirty="0"/>
            </a:br>
            <a:r>
              <a:rPr lang="ru-RU" sz="2800" b="1" dirty="0"/>
              <a:t> ФГБУ «ЦНИИОИЗ» Минздрава России</a:t>
            </a: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1703388"/>
            <a:ext cx="9906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65112"/>
            <a:ext cx="6143625" cy="14382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673601" y="4221540"/>
            <a:ext cx="45339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2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sz="2000" dirty="0"/>
              <a:t>Н.А. Голубев, к.м.н.,</a:t>
            </a:r>
          </a:p>
          <a:p>
            <a:r>
              <a:rPr lang="ru-RU" sz="2000"/>
              <a:t>заведующий отделом </a:t>
            </a:r>
            <a:r>
              <a:rPr lang="ru-RU" sz="2000" dirty="0"/>
              <a:t>статистики</a:t>
            </a:r>
          </a:p>
          <a:p>
            <a:r>
              <a:rPr lang="ru-RU" sz="2000" dirty="0"/>
              <a:t>ФГБУ «ЦНИИОИЗ» Минздрава России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8" t="16829" r="57864" b="77130"/>
          <a:stretch/>
        </p:blipFill>
        <p:spPr bwMode="auto">
          <a:xfrm>
            <a:off x="342900" y="2804855"/>
            <a:ext cx="8942317" cy="1484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1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/>
              <a:t>Получение ответа из ЦНИИОИЗ</a:t>
            </a: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42900" y="1302861"/>
            <a:ext cx="64572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Проверка поступивших сообщений и обновление сведений в разделе совершается при помощи кнопки «Обновить»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0892" y="2364610"/>
            <a:ext cx="3646861" cy="369332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 &lt; </a:t>
            </a:r>
            <a:r>
              <a:rPr lang="ru-RU" b="1" dirty="0"/>
              <a:t> Сообщение в адрес ЦНИИОИЗ</a:t>
            </a:r>
          </a:p>
        </p:txBody>
      </p:sp>
      <p:sp>
        <p:nvSpPr>
          <p:cNvPr id="24" name="Овал 23"/>
          <p:cNvSpPr/>
          <p:nvPr/>
        </p:nvSpPr>
        <p:spPr>
          <a:xfrm>
            <a:off x="989108" y="3240623"/>
            <a:ext cx="462754" cy="384204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6" name="Прямая соединительная линия 5"/>
          <p:cNvCxnSpPr>
            <a:stCxn id="24" idx="7"/>
            <a:endCxn id="4" idx="2"/>
          </p:cNvCxnSpPr>
          <p:nvPr/>
        </p:nvCxnSpPr>
        <p:spPr>
          <a:xfrm flipV="1">
            <a:off x="1384093" y="2733942"/>
            <a:ext cx="1260230" cy="56294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820892" y="4289252"/>
            <a:ext cx="2392690" cy="369332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 &gt; </a:t>
            </a:r>
            <a:r>
              <a:rPr lang="ru-RU" b="1" dirty="0"/>
              <a:t> Ответ из ЦНИИОИЗ</a:t>
            </a:r>
          </a:p>
        </p:txBody>
      </p:sp>
      <p:sp>
        <p:nvSpPr>
          <p:cNvPr id="28" name="Овал 27"/>
          <p:cNvSpPr/>
          <p:nvPr/>
        </p:nvSpPr>
        <p:spPr>
          <a:xfrm>
            <a:off x="1037431" y="3748445"/>
            <a:ext cx="462754" cy="38420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29" name="Прямая соединительная линия 28"/>
          <p:cNvCxnSpPr>
            <a:stCxn id="28" idx="5"/>
            <a:endCxn id="25" idx="0"/>
          </p:cNvCxnSpPr>
          <p:nvPr/>
        </p:nvCxnSpPr>
        <p:spPr>
          <a:xfrm>
            <a:off x="1432416" y="4076384"/>
            <a:ext cx="584821" cy="2128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трелка вправо 33"/>
          <p:cNvSpPr/>
          <p:nvPr/>
        </p:nvSpPr>
        <p:spPr>
          <a:xfrm>
            <a:off x="6698585" y="1354126"/>
            <a:ext cx="493971" cy="553285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098" r="95597" b="25309"/>
          <a:stretch/>
        </p:blipFill>
        <p:spPr bwMode="auto">
          <a:xfrm>
            <a:off x="7294378" y="1287857"/>
            <a:ext cx="1870441" cy="619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294378" y="1302861"/>
            <a:ext cx="1760722" cy="5132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86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/>
              <a:t>Видеоконференцсвязь (ВКС)</a:t>
            </a: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075" y="1036161"/>
            <a:ext cx="95345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Чтобы сделать запрос на ВКС необходимо </a:t>
            </a:r>
            <a:r>
              <a:rPr lang="ru-RU" b="1" dirty="0"/>
              <a:t>выбрать форму(1)</a:t>
            </a:r>
            <a:r>
              <a:rPr lang="ru-RU" dirty="0"/>
              <a:t>, в верхней панели нажать на кнопку </a:t>
            </a:r>
            <a:r>
              <a:rPr lang="ru-RU" b="1" dirty="0"/>
              <a:t>«Запросить сеанс ВКС»(1)</a:t>
            </a:r>
            <a:r>
              <a:rPr lang="ru-RU" dirty="0"/>
              <a:t>, после чего подтвердить запрос, нажав </a:t>
            </a:r>
            <a:r>
              <a:rPr lang="ru-RU" b="1" dirty="0"/>
              <a:t>«ОК»(2)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8" t="11430" r="44640" b="84887"/>
          <a:stretch/>
        </p:blipFill>
        <p:spPr bwMode="auto">
          <a:xfrm>
            <a:off x="539344" y="2509954"/>
            <a:ext cx="2893875" cy="772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5" t="25274" r="47322" b="63580"/>
          <a:stretch/>
        </p:blipFill>
        <p:spPr bwMode="auto">
          <a:xfrm>
            <a:off x="3889829" y="2509954"/>
            <a:ext cx="5413828" cy="14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3889829" y="3495201"/>
            <a:ext cx="362857" cy="2566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39346" y="2700886"/>
            <a:ext cx="2893874" cy="5376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433220" y="3392678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3)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9346" y="3282125"/>
            <a:ext cx="661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2)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7" t="16356" r="58651" b="78765"/>
          <a:stretch/>
        </p:blipFill>
        <p:spPr bwMode="auto">
          <a:xfrm>
            <a:off x="539346" y="4744996"/>
            <a:ext cx="8625945" cy="120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346" y="3933366"/>
            <a:ext cx="8634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результате произведенных действий специалисту ЦНИИОИЗ автоматически будет</a:t>
            </a:r>
            <a:br>
              <a:rPr lang="ru-RU" dirty="0"/>
            </a:br>
            <a:r>
              <a:rPr lang="ru-RU" dirty="0"/>
              <a:t>отправлено сообщение </a:t>
            </a:r>
            <a:r>
              <a:rPr lang="ru-RU" b="1" dirty="0"/>
              <a:t>«ЗАПРОС НА ПРОВЕДЕНИЕ ВКС»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5" t="47831" r="85080" b="50000"/>
          <a:stretch/>
        </p:blipFill>
        <p:spPr bwMode="auto">
          <a:xfrm>
            <a:off x="219075" y="1682492"/>
            <a:ext cx="6559096" cy="511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539345" y="1678827"/>
            <a:ext cx="6238825" cy="5376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6778171" y="1716842"/>
            <a:ext cx="142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1)</a:t>
            </a:r>
          </a:p>
        </p:txBody>
      </p:sp>
    </p:spTree>
    <p:extLst>
      <p:ext uri="{BB962C8B-B14F-4D97-AF65-F5344CB8AC3E}">
        <p14:creationId xmlns:p14="http://schemas.microsoft.com/office/powerpoint/2010/main" val="2521048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/>
              <a:t>Видеоконференцсвязь (ВКС)</a:t>
            </a: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9657" y="1036161"/>
            <a:ext cx="9608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Когда специалист ЦНИИОИЗ готов выйти с Вами на связь, он пришлет Вам </a:t>
            </a:r>
            <a:br>
              <a:rPr lang="ru-RU" dirty="0"/>
            </a:br>
            <a:r>
              <a:rPr lang="ru-RU" dirty="0"/>
              <a:t>сообщение «ПРИГЛАШЕНИЕ НА ВКС»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9346" y="2313214"/>
            <a:ext cx="8634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Внутри сообщения будет находиться </a:t>
            </a:r>
            <a:r>
              <a:rPr lang="ru-RU" b="1" dirty="0"/>
              <a:t>ссылка на ВКС(1) и инструкция(2).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7" t="34568" r="61771" b="63175"/>
          <a:stretch/>
        </p:blipFill>
        <p:spPr bwMode="auto">
          <a:xfrm>
            <a:off x="2059494" y="1797001"/>
            <a:ext cx="5676462" cy="4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43" t="16401" r="139" b="50123"/>
          <a:stretch/>
        </p:blipFill>
        <p:spPr bwMode="auto">
          <a:xfrm>
            <a:off x="1017201" y="2682546"/>
            <a:ext cx="7761049" cy="33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44139" y="5339877"/>
            <a:ext cx="9623975" cy="1200329"/>
          </a:xfrm>
          <a:prstGeom prst="rect">
            <a:avLst/>
          </a:prstGeom>
          <a:solidFill>
            <a:srgbClr val="C6D9F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ВАЖНО! Запись на ВКС формируется ежедневно. 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Если специалист субъекта не выходит на связь в течении определенного времени, 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Ваша заявка на ВКС отклоняется. 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Необходимо отправить повторный запрос на ВКС!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019300" y="3938588"/>
            <a:ext cx="2184400" cy="1762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19300" y="4241800"/>
            <a:ext cx="6489700" cy="558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582962" y="4290367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2)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82962" y="3776017"/>
            <a:ext cx="661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1)</a:t>
            </a:r>
          </a:p>
        </p:txBody>
      </p:sp>
    </p:spTree>
    <p:extLst>
      <p:ext uri="{BB962C8B-B14F-4D97-AF65-F5344CB8AC3E}">
        <p14:creationId xmlns:p14="http://schemas.microsoft.com/office/powerpoint/2010/main" val="1669237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/>
              <a:t>Система совместного редактирования</a:t>
            </a: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 t="6283" r="30062" b="79880"/>
          <a:stretch/>
        </p:blipFill>
        <p:spPr bwMode="auto">
          <a:xfrm>
            <a:off x="1381176" y="1882680"/>
            <a:ext cx="6561314" cy="142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531892" y="2569569"/>
            <a:ext cx="6489700" cy="2264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25641" y="950935"/>
            <a:ext cx="94422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До сдачи годового отчета необходимо зарегистрироваться в безопасном виртуальном офисе для того, чтобы совершать совместное редактирование документа. </a:t>
            </a:r>
          </a:p>
          <a:p>
            <a:r>
              <a:rPr lang="ru-RU" dirty="0"/>
              <a:t>Будет выслано </a:t>
            </a:r>
            <a:r>
              <a:rPr lang="ru-RU" b="1" dirty="0"/>
              <a:t>письмо на электронный адрес от ФГБУ ЦНИИОИЗ с приглашением(1). 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43" t="36667" r="29761" b="34022"/>
          <a:stretch/>
        </p:blipFill>
        <p:spPr bwMode="auto">
          <a:xfrm>
            <a:off x="1531892" y="3694918"/>
            <a:ext cx="6055818" cy="2670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1050361" y="3658795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2)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05296" y="1882680"/>
            <a:ext cx="661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1)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406592" y="5489262"/>
            <a:ext cx="2546408" cy="2264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68530" y="3306110"/>
            <a:ext cx="6667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Необходимо перейти по ссылке внутри письма(2) </a:t>
            </a:r>
          </a:p>
        </p:txBody>
      </p:sp>
    </p:spTree>
    <p:extLst>
      <p:ext uri="{BB962C8B-B14F-4D97-AF65-F5344CB8AC3E}">
        <p14:creationId xmlns:p14="http://schemas.microsoft.com/office/powerpoint/2010/main" val="7778620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9" t="13483" r="22654" b="50000"/>
          <a:stretch/>
        </p:blipFill>
        <p:spPr bwMode="auto">
          <a:xfrm>
            <a:off x="370542" y="1755311"/>
            <a:ext cx="9065592" cy="3435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1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/>
              <a:t>Система совместного редактирования</a:t>
            </a: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32450" y="4817486"/>
            <a:ext cx="454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2) Кликнуть на кнопку «Присоединиться»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 flipH="1">
            <a:off x="7658101" y="2353740"/>
            <a:ext cx="939799" cy="121496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 flipV="1">
            <a:off x="7416800" y="4381501"/>
            <a:ext cx="584200" cy="43972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112000" y="1984408"/>
            <a:ext cx="420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1) Ввести пароль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317" y="1016000"/>
            <a:ext cx="10383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После перехода по ссылке с браузере откроется вкладка для входа в виртуальный офис.</a:t>
            </a:r>
          </a:p>
          <a:p>
            <a:r>
              <a:rPr lang="ru-RU" dirty="0"/>
              <a:t>Необходимо </a:t>
            </a:r>
            <a:r>
              <a:rPr lang="ru-RU" b="1" dirty="0"/>
              <a:t>придумать пароль (1) и кликнуть по кнопке «Присоединиться»(2)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E7EAB5-87B4-47F0-8D70-891E98EB9DDC}"/>
              </a:ext>
            </a:extLst>
          </p:cNvPr>
          <p:cNvSpPr txBox="1"/>
          <p:nvPr/>
        </p:nvSpPr>
        <p:spPr>
          <a:xfrm>
            <a:off x="141012" y="5558108"/>
            <a:ext cx="9623975" cy="646331"/>
          </a:xfrm>
          <a:prstGeom prst="rect">
            <a:avLst/>
          </a:prstGeom>
          <a:solidFill>
            <a:srgbClr val="C6D9F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ВАЖНО! Пароль </a:t>
            </a:r>
            <a:r>
              <a:rPr lang="ru-RU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создается Вами </a:t>
            </a:r>
            <a:r>
              <a:rPr lang="ru-RU" b="1" dirty="0">
                <a:solidFill>
                  <a:srgbClr val="FF0000"/>
                </a:solidFill>
              </a:rPr>
              <a:t>при входе и вводится однократно, 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необходимо следить за регистром и языком вода знаков.</a:t>
            </a:r>
          </a:p>
        </p:txBody>
      </p:sp>
    </p:spTree>
    <p:extLst>
      <p:ext uri="{BB962C8B-B14F-4D97-AF65-F5344CB8AC3E}">
        <p14:creationId xmlns:p14="http://schemas.microsoft.com/office/powerpoint/2010/main" val="327976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/>
              <a:t>Открытие формы для совместного редактирования. </a:t>
            </a: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58" t="46124" r="40300" b="50550"/>
          <a:stretch/>
        </p:blipFill>
        <p:spPr bwMode="auto">
          <a:xfrm>
            <a:off x="7272656" y="1246001"/>
            <a:ext cx="1819922" cy="221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2" b="30688"/>
          <a:stretch/>
        </p:blipFill>
        <p:spPr bwMode="auto">
          <a:xfrm>
            <a:off x="266700" y="2725790"/>
            <a:ext cx="9639300" cy="325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75208" y="987640"/>
            <a:ext cx="671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После ввода пароля откроется личный кабинет виртуального офиса. Кликнуть «Перейти в Мои документы»</a:t>
            </a:r>
          </a:p>
        </p:txBody>
      </p:sp>
      <p:sp>
        <p:nvSpPr>
          <p:cNvPr id="19" name="Стрелка вправо 18"/>
          <p:cNvSpPr/>
          <p:nvPr/>
        </p:nvSpPr>
        <p:spPr>
          <a:xfrm>
            <a:off x="6570845" y="1097153"/>
            <a:ext cx="493971" cy="553285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272656" y="1246001"/>
            <a:ext cx="1819922" cy="2219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70542" y="1801594"/>
            <a:ext cx="9223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левой панели кликнуть по вкладке </a:t>
            </a:r>
            <a:r>
              <a:rPr lang="ru-RU" b="1" dirty="0"/>
              <a:t>«Доступно для меня»(1) </a:t>
            </a:r>
            <a:r>
              <a:rPr lang="ru-RU" dirty="0"/>
              <a:t>появляются бланки форм Вашего субъекта после предоставления доступа от специалиста ЦНИИОИЗ</a:t>
            </a:r>
            <a:r>
              <a:rPr lang="ru-RU" b="1" dirty="0"/>
              <a:t>. </a:t>
            </a:r>
          </a:p>
          <a:p>
            <a:r>
              <a:rPr lang="ru-RU" dirty="0"/>
              <a:t>В списке доступных документов </a:t>
            </a:r>
            <a:r>
              <a:rPr lang="ru-RU" b="1" dirty="0"/>
              <a:t>найти необходимую форму и войти в нее (2)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70542" y="3501520"/>
            <a:ext cx="1247140" cy="1860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685974" y="3501520"/>
            <a:ext cx="4326205" cy="31175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996939" y="3426229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2)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67096" y="3677308"/>
            <a:ext cx="661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1)</a:t>
            </a:r>
          </a:p>
        </p:txBody>
      </p:sp>
    </p:spTree>
    <p:extLst>
      <p:ext uri="{BB962C8B-B14F-4D97-AF65-F5344CB8AC3E}">
        <p14:creationId xmlns:p14="http://schemas.microsoft.com/office/powerpoint/2010/main" val="40573641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/>
              <a:t>Открытие формы для совместного редактирования.</a:t>
            </a: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6716" y="1016000"/>
            <a:ext cx="9411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После того как  специалист ЦНИИОИЗ  дал доступ к редактированию на электронную почту будет отправлено письмо от  ФГБУ ЦНИИОИЗ </a:t>
            </a:r>
            <a:endParaRPr lang="ru-RU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5" t="3945" r="31355" b="87166"/>
          <a:stretch/>
        </p:blipFill>
        <p:spPr bwMode="auto">
          <a:xfrm>
            <a:off x="1590233" y="1711874"/>
            <a:ext cx="6724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62" t="37278" r="6980" b="9389"/>
          <a:stretch/>
        </p:blipFill>
        <p:spPr bwMode="auto">
          <a:xfrm>
            <a:off x="971600" y="3063495"/>
            <a:ext cx="7343725" cy="3584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46717" y="2626274"/>
            <a:ext cx="9411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Открыв письмо, необходимо перейти к документу по гиперссылке 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105033" y="4372377"/>
            <a:ext cx="1667264" cy="3041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690762" y="2336845"/>
            <a:ext cx="6529313" cy="2894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39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/>
              <a:t>Открытие формы для совместного редактирования.</a:t>
            </a: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1257" y="896983"/>
            <a:ext cx="9213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 результате этих действий в дополнительной вкладке откроется форма.</a:t>
            </a:r>
            <a:br>
              <a:rPr lang="ru-RU" dirty="0"/>
            </a:br>
            <a:r>
              <a:rPr lang="ru-RU" dirty="0"/>
              <a:t>Можно начинать редактирование.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1085" y="5847806"/>
            <a:ext cx="9164916" cy="954107"/>
          </a:xfrm>
          <a:prstGeom prst="rect">
            <a:avLst/>
          </a:prstGeom>
          <a:solidFill>
            <a:srgbClr val="C6D9F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После завершения редактирования доступ к изменению формы будет отключен!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D3944F8-A99C-49F4-BA16-D04D6F8FF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577" y="1606114"/>
            <a:ext cx="8674846" cy="397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9578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/>
              <a:t>Перечень действий при согласовании годового отчета</a:t>
            </a: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5900" y="1744816"/>
            <a:ext cx="9525000" cy="783193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ru-RU" sz="2000" dirty="0"/>
              <a:t>В системе «Согласование» загрузить и отправить формы DBF в архиве формата </a:t>
            </a:r>
            <a:r>
              <a:rPr lang="ru-RU" sz="2000" dirty="0" err="1"/>
              <a:t>zip</a:t>
            </a:r>
            <a:r>
              <a:rPr lang="ru-RU" sz="2000" dirty="0"/>
              <a:t> или </a:t>
            </a:r>
            <a:r>
              <a:rPr lang="en-US" sz="2000" dirty="0" err="1"/>
              <a:t>rar</a:t>
            </a:r>
            <a:r>
              <a:rPr lang="ru-RU" sz="2000" dirty="0"/>
              <a:t> в раздел « Согласование данных для загрузки в МЕДСТАТ</a:t>
            </a:r>
            <a:r>
              <a:rPr lang="ru-RU" sz="2000" b="1" dirty="0">
                <a:solidFill>
                  <a:schemeClr val="bg1"/>
                </a:solidFill>
              </a:rPr>
              <a:t>»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5899" y="2640930"/>
            <a:ext cx="9524999" cy="1387435"/>
          </a:xfrm>
          <a:prstGeom prst="roundRect">
            <a:avLst>
              <a:gd name="adj" fmla="val 9320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/>
              <a:t>Загрузить в каждый из разделов по формам следующие документы: </a:t>
            </a:r>
          </a:p>
          <a:p>
            <a:r>
              <a:rPr lang="ru-RU" sz="2000" dirty="0"/>
              <a:t>-сканы форм (PDF)</a:t>
            </a:r>
          </a:p>
          <a:p>
            <a:r>
              <a:rPr lang="ru-RU" sz="2000" dirty="0"/>
              <a:t>-протокол контрольных сумм из МЕДСТАТ (</a:t>
            </a:r>
            <a:r>
              <a:rPr lang="en-US" sz="2000" dirty="0"/>
              <a:t>TXT </a:t>
            </a:r>
            <a:r>
              <a:rPr lang="ru-RU" sz="2000" dirty="0"/>
              <a:t>или PDF)</a:t>
            </a:r>
          </a:p>
          <a:p>
            <a:r>
              <a:rPr lang="ru-RU" sz="2000" dirty="0"/>
              <a:t>-пояснительную записку (ZIP</a:t>
            </a:r>
            <a:r>
              <a:rPr lang="en-US" sz="2000" dirty="0"/>
              <a:t> </a:t>
            </a:r>
            <a:r>
              <a:rPr lang="ru-RU" sz="2000" dirty="0"/>
              <a:t>или </a:t>
            </a:r>
            <a:r>
              <a:rPr lang="en-US" sz="2000" dirty="0"/>
              <a:t>RAR</a:t>
            </a:r>
            <a:r>
              <a:rPr lang="ru-RU" sz="2000" dirty="0"/>
              <a:t>)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5899" y="4272087"/>
            <a:ext cx="4394200" cy="44267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/>
              <a:t>Отправить «Запрос на сеанс ВКС»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5899" y="4861848"/>
            <a:ext cx="8331200" cy="44267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/>
              <a:t>Выйти на ВКС со специалистом ЦНИИОИЗ по присланной им ссылке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15900" y="5538963"/>
            <a:ext cx="9525000" cy="44267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/>
              <a:t>Авторизоваться на портале виртуального офиса для совместного редактирования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5900" y="6148563"/>
            <a:ext cx="9525000" cy="44267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/>
              <a:t>Открыть и исправить недочеты в документе для совместного редактирования </a:t>
            </a:r>
          </a:p>
        </p:txBody>
      </p:sp>
      <p:sp>
        <p:nvSpPr>
          <p:cNvPr id="19" name="Скругленный прямоугольник 10">
            <a:extLst>
              <a:ext uri="{FF2B5EF4-FFF2-40B4-BE49-F238E27FC236}">
                <a16:creationId xmlns:a16="http://schemas.microsoft.com/office/drawing/2014/main" id="{682392BF-1FF2-4F02-8FC7-6957870F2F49}"/>
              </a:ext>
            </a:extLst>
          </p:cNvPr>
          <p:cNvSpPr/>
          <p:nvPr/>
        </p:nvSpPr>
        <p:spPr>
          <a:xfrm>
            <a:off x="215898" y="1067701"/>
            <a:ext cx="9525000" cy="442674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ru-RU" sz="2000" dirty="0"/>
              <a:t>До 15 декабря назначить координатора и направить запрос </a:t>
            </a:r>
            <a:r>
              <a:rPr lang="ru-RU" sz="2000" b="1" dirty="0"/>
              <a:t>на </a:t>
            </a:r>
            <a:r>
              <a:rPr lang="en-US" sz="2000" b="1" dirty="0"/>
              <a:t>stat@mednet.ru </a:t>
            </a:r>
            <a:r>
              <a:rPr lang="ru-RU" sz="2000" b="1" dirty="0"/>
              <a:t> 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700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62704" y="113270"/>
            <a:ext cx="9359089" cy="78037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</a:pPr>
            <a:r>
              <a:rPr lang="ru-RU" sz="2800" b="1" dirty="0"/>
              <a:t>Система </a:t>
            </a:r>
            <a:r>
              <a:rPr lang="ru-RU" sz="2800" b="1" dirty="0" err="1"/>
              <a:t>МедСтат</a:t>
            </a:r>
            <a:r>
              <a:rPr lang="en-US" sz="2800" b="1" dirty="0"/>
              <a:t>WEB</a:t>
            </a:r>
            <a:r>
              <a:rPr lang="ru-RU" sz="2800" b="1" dirty="0"/>
              <a:t> </a:t>
            </a:r>
            <a:r>
              <a:rPr lang="en-US" sz="2800" b="1" dirty="0"/>
              <a:t>- </a:t>
            </a:r>
            <a:r>
              <a:rPr lang="ru-RU" sz="2800" b="1" dirty="0"/>
              <a:t>«Согласование»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2229" y="893645"/>
            <a:ext cx="9321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ru-RU" b="1" dirty="0"/>
              <a:t>Регистрационная карточка</a:t>
            </a:r>
            <a:r>
              <a:rPr lang="ru-RU" dirty="0"/>
              <a:t> ответственных лиц в субъекте по формированию, предоставлению, координации форм государственного статистического наблюдения;</a:t>
            </a:r>
          </a:p>
          <a:p>
            <a:pPr marL="285750" lvl="0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ru-RU" b="1" dirty="0"/>
              <a:t>Согласование. </a:t>
            </a:r>
            <a:r>
              <a:rPr lang="ru-RU" dirty="0"/>
              <a:t>Данная функция позволяет организовать переписку между работником Субъекта РФ и работником ЦНИИОИЗ, ответственным за проведение форматного контроля файла в формате </a:t>
            </a:r>
            <a:r>
              <a:rPr lang="en-US" dirty="0"/>
              <a:t>DBF</a:t>
            </a:r>
            <a:r>
              <a:rPr lang="ru-RU" dirty="0"/>
              <a:t>, содержащего все формы за отчетный год по Субъекту РФ.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99993" y="2711234"/>
            <a:ext cx="9321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cap="all" dirty="0"/>
              <a:t>Адрес для входа в систему:</a:t>
            </a:r>
          </a:p>
          <a:p>
            <a:pPr algn="ctr"/>
            <a:r>
              <a:rPr lang="en-US" sz="2800" dirty="0">
                <a:solidFill>
                  <a:srgbClr val="FF0000"/>
                </a:solidFill>
              </a:rPr>
              <a:t>http</a:t>
            </a:r>
            <a:r>
              <a:rPr lang="ru-RU" sz="2800" dirty="0">
                <a:solidFill>
                  <a:srgbClr val="FF0000"/>
                </a:solidFill>
              </a:rPr>
              <a:t>://</a:t>
            </a:r>
            <a:r>
              <a:rPr lang="en-US" sz="2800" dirty="0">
                <a:solidFill>
                  <a:srgbClr val="FF0000"/>
                </a:solidFill>
              </a:rPr>
              <a:t>rain</a:t>
            </a:r>
            <a:r>
              <a:rPr lang="ru-RU" sz="2800" dirty="0">
                <a:solidFill>
                  <a:srgbClr val="FF0000"/>
                </a:solidFill>
              </a:rPr>
              <a:t>.</a:t>
            </a:r>
            <a:r>
              <a:rPr lang="en-US" sz="2800" dirty="0" err="1">
                <a:solidFill>
                  <a:srgbClr val="FF0000"/>
                </a:solidFill>
              </a:rPr>
              <a:t>mednet</a:t>
            </a:r>
            <a:r>
              <a:rPr lang="ru-RU" sz="2800" dirty="0">
                <a:solidFill>
                  <a:srgbClr val="FF0000"/>
                </a:solidFill>
              </a:rPr>
              <a:t>.</a:t>
            </a:r>
            <a:r>
              <a:rPr lang="en-US" sz="2800" dirty="0" err="1">
                <a:solidFill>
                  <a:srgbClr val="FF0000"/>
                </a:solidFill>
              </a:rPr>
              <a:t>ru</a:t>
            </a:r>
            <a:r>
              <a:rPr lang="ru-RU" sz="2800" dirty="0">
                <a:solidFill>
                  <a:srgbClr val="FF0000"/>
                </a:solidFill>
              </a:rPr>
              <a:t>:5907/</a:t>
            </a:r>
            <a:r>
              <a:rPr lang="en-US" sz="2800" dirty="0">
                <a:solidFill>
                  <a:srgbClr val="FF0000"/>
                </a:solidFill>
              </a:rPr>
              <a:t>med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t="3553" b="45550"/>
          <a:stretch/>
        </p:blipFill>
        <p:spPr bwMode="auto">
          <a:xfrm>
            <a:off x="1522278" y="3711247"/>
            <a:ext cx="6821701" cy="301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5203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62704" y="113270"/>
            <a:ext cx="9359089" cy="78037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</a:pPr>
            <a:r>
              <a:rPr lang="ru-RU" sz="2800" b="1" dirty="0"/>
              <a:t>«Согласование», получение доступа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08494" y="2569946"/>
            <a:ext cx="4518410" cy="3431709"/>
          </a:xfrm>
          <a:prstGeom prst="rect">
            <a:avLst/>
          </a:prstGeom>
          <a:solidFill>
            <a:srgbClr val="C6D9F1">
              <a:alpha val="80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cap="all" dirty="0"/>
              <a:t>2) Направить запрос на получение доступа</a:t>
            </a:r>
          </a:p>
          <a:p>
            <a:pPr algn="just">
              <a:spcAft>
                <a:spcPts val="600"/>
              </a:spcAft>
            </a:pPr>
            <a:r>
              <a:rPr lang="ru-RU" sz="1600" dirty="0"/>
              <a:t>Направить на электронный ящик </a:t>
            </a:r>
            <a:r>
              <a:rPr lang="ru-RU" sz="1600" b="1" dirty="0">
                <a:hlinkClick r:id="rId4"/>
              </a:rPr>
              <a:t>stat@mednet.ru</a:t>
            </a:r>
            <a:r>
              <a:rPr lang="ru-RU" sz="1600" dirty="0"/>
              <a:t>  запрос от органа управления здравоохранением Субъекта РФ на предоставление доступа к системе «Согласование» 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указанием контактной информации координатора </a:t>
            </a:r>
            <a:r>
              <a:rPr lang="ru-RU" sz="1600" dirty="0"/>
              <a:t>ответственного за координацию процесса согласования:</a:t>
            </a:r>
          </a:p>
          <a:p>
            <a:pPr marL="285750" indent="-28575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1600" dirty="0"/>
              <a:t>Ф.И.О</a:t>
            </a:r>
          </a:p>
          <a:p>
            <a:pPr marL="285750" indent="-28575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1600" dirty="0"/>
              <a:t>рабочий телефон</a:t>
            </a:r>
          </a:p>
          <a:p>
            <a:pPr marL="285750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1600" dirty="0"/>
              <a:t>мобильный телефон (номер должен быть зарегистрирован в </a:t>
            </a:r>
            <a:r>
              <a:rPr lang="en-US" sz="1600" dirty="0" err="1"/>
              <a:t>Whatsapp</a:t>
            </a:r>
            <a:r>
              <a:rPr lang="en-US" sz="1600" dirty="0"/>
              <a:t>)</a:t>
            </a:r>
            <a:endParaRPr lang="ru-RU" sz="1600" dirty="0"/>
          </a:p>
          <a:p>
            <a:pPr marL="285750" indent="-28575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1600" dirty="0"/>
              <a:t>адрес электронной почты</a:t>
            </a:r>
            <a:endParaRPr lang="ru-RU" sz="1600" b="1" u="sng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43DDDF5-BBDB-4BFD-AE66-1C52E831EBB2}"/>
              </a:ext>
            </a:extLst>
          </p:cNvPr>
          <p:cNvSpPr/>
          <p:nvPr/>
        </p:nvSpPr>
        <p:spPr>
          <a:xfrm>
            <a:off x="5208494" y="1031604"/>
            <a:ext cx="4518410" cy="1400383"/>
          </a:xfrm>
          <a:prstGeom prst="rect">
            <a:avLst/>
          </a:prstGeom>
          <a:solidFill>
            <a:srgbClr val="C6D9F1">
              <a:alpha val="80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cap="all" dirty="0"/>
              <a:t>1) Назначить координатора субъекта </a:t>
            </a:r>
          </a:p>
          <a:p>
            <a:pPr algn="just">
              <a:spcAft>
                <a:spcPts val="600"/>
              </a:spcAft>
            </a:pPr>
            <a:r>
              <a:rPr lang="ru-RU" sz="1600" dirty="0"/>
              <a:t>Назначить специалиста, ответственного за 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координацию взаимодействия </a:t>
            </a:r>
            <a:r>
              <a:rPr lang="ru-RU" sz="1600" dirty="0"/>
              <a:t>между специалистами Минздрава России и специалистами субъекта при защите форм. </a:t>
            </a:r>
            <a:endParaRPr lang="ru-RU" sz="1600" b="1" u="sng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CB4E9D-6CAD-4B22-A77B-8131EA4EEF97}"/>
              </a:ext>
            </a:extLst>
          </p:cNvPr>
          <p:cNvSpPr txBox="1"/>
          <p:nvPr/>
        </p:nvSpPr>
        <p:spPr>
          <a:xfrm>
            <a:off x="504264" y="1177797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800" b="1" u="sng" dirty="0"/>
              <a:t>Направить не позднее 15 декабря 2020 г.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87C22B-A804-49A2-88A8-0D4A9702209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20" b="4485"/>
          <a:stretch/>
        </p:blipFill>
        <p:spPr>
          <a:xfrm>
            <a:off x="262704" y="1547129"/>
            <a:ext cx="4769576" cy="445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59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/>
              <a:t>Согласование, главный экран </a:t>
            </a: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977017"/>
            <a:ext cx="9309100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Wingdings" pitchFamily="2" charset="2"/>
              <a:buChar char="ü"/>
            </a:pPr>
            <a:r>
              <a:rPr lang="ru-RU" dirty="0"/>
              <a:t>организация передачи файлов, содержащих формы за отчетный период;</a:t>
            </a:r>
          </a:p>
          <a:p>
            <a:pPr marL="285750" lvl="0" indent="-285750">
              <a:spcAft>
                <a:spcPts val="600"/>
              </a:spcAft>
              <a:buFont typeface="Wingdings" pitchFamily="2" charset="2"/>
              <a:buChar char="ü"/>
            </a:pPr>
            <a:r>
              <a:rPr lang="ru-RU" dirty="0"/>
              <a:t>контроль хода форматного контроля файлов базы данных в ЦНИИОИЗ;</a:t>
            </a:r>
          </a:p>
          <a:p>
            <a:pPr marL="285750" lvl="0" indent="-285750">
              <a:spcAft>
                <a:spcPts val="600"/>
              </a:spcAft>
              <a:buFont typeface="Wingdings" pitchFamily="2" charset="2"/>
              <a:buChar char="ü"/>
            </a:pPr>
            <a:r>
              <a:rPr lang="ru-RU" dirty="0"/>
              <a:t>получения от ЦНИИОИЗ замечаний по формам;</a:t>
            </a:r>
          </a:p>
          <a:p>
            <a:pPr marL="285750" lvl="0" indent="-285750">
              <a:spcAft>
                <a:spcPts val="600"/>
              </a:spcAft>
              <a:buFont typeface="Wingdings" pitchFamily="2" charset="2"/>
              <a:buChar char="ü"/>
            </a:pPr>
            <a:r>
              <a:rPr lang="ru-RU" dirty="0"/>
              <a:t>заявка и приглашение к проведению видеоконференцсвязи.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50"/>
          <a:stretch/>
        </p:blipFill>
        <p:spPr bwMode="auto">
          <a:xfrm>
            <a:off x="573723" y="2747254"/>
            <a:ext cx="8771254" cy="3791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8009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Прямоугольник 45"/>
          <p:cNvSpPr/>
          <p:nvPr/>
        </p:nvSpPr>
        <p:spPr>
          <a:xfrm>
            <a:off x="0" y="5248275"/>
            <a:ext cx="9906000" cy="1609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03"/>
          <a:stretch/>
        </p:blipFill>
        <p:spPr bwMode="auto">
          <a:xfrm>
            <a:off x="0" y="-19445"/>
            <a:ext cx="9906000" cy="525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91797" y="5283653"/>
            <a:ext cx="7009413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Поле:</a:t>
            </a:r>
          </a:p>
          <a:p>
            <a:r>
              <a:rPr lang="ru-RU" sz="1600" b="1" dirty="0"/>
              <a:t>1) список форм для согласования</a:t>
            </a:r>
            <a:endParaRPr lang="en-US" sz="1600" b="1" dirty="0"/>
          </a:p>
          <a:p>
            <a:r>
              <a:rPr lang="ru-RU" sz="1600" b="1" dirty="0"/>
              <a:t>2) статус сообщения</a:t>
            </a:r>
          </a:p>
          <a:p>
            <a:r>
              <a:rPr lang="ru-RU" sz="1400" dirty="0"/>
              <a:t>(отправлено, получено, просмотрено, создано)</a:t>
            </a:r>
          </a:p>
          <a:p>
            <a:r>
              <a:rPr lang="ru-RU" sz="1600" b="1" dirty="0"/>
              <a:t>3) время отправки сообщения</a:t>
            </a:r>
          </a:p>
          <a:p>
            <a:r>
              <a:rPr lang="ru-RU" sz="1600" b="1" dirty="0"/>
              <a:t>4) тема сообщения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644526"/>
            <a:ext cx="2105025" cy="3238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152650" y="896938"/>
            <a:ext cx="276278" cy="298606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083700" y="2607734"/>
            <a:ext cx="3717248" cy="14537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083700" y="1546226"/>
            <a:ext cx="3771500" cy="9539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083700" y="1358901"/>
            <a:ext cx="3771500" cy="13017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083700" y="896938"/>
            <a:ext cx="858638" cy="37808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801832" y="644526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90701" y="1045131"/>
            <a:ext cx="257328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92D050"/>
                </a:solidFill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94919" y="1021174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B0F0"/>
                </a:solidFill>
              </a:rPr>
              <a:t>3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32717" y="884608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92D050"/>
                </a:solidFill>
              </a:rPr>
              <a:t>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563378" y="1055495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4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4838" y="4422278"/>
            <a:ext cx="40528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rgbClr val="FF0000"/>
                </a:solidFill>
              </a:rPr>
              <a:t>Кол-во сообщений от ЦНИИОИЗ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00142" y="4081266"/>
            <a:ext cx="40528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rgbClr val="FF0000"/>
                </a:solidFill>
              </a:rPr>
              <a:t>Кол-во новых сообщений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30196" y="4783090"/>
            <a:ext cx="52563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rgbClr val="FF0000"/>
                </a:solidFill>
              </a:rPr>
              <a:t>Кнопка «обновить список сообщений»</a:t>
            </a:r>
          </a:p>
          <a:p>
            <a:r>
              <a:rPr lang="ru-RU" sz="1100" b="1" dirty="0">
                <a:solidFill>
                  <a:srgbClr val="FF0000"/>
                </a:solidFill>
              </a:rPr>
              <a:t> (сообщения обновляются автоматически каждые 3 мин)</a:t>
            </a:r>
          </a:p>
        </p:txBody>
      </p:sp>
      <p:cxnSp>
        <p:nvCxnSpPr>
          <p:cNvPr id="33" name="Прямая со стрелкой 32"/>
          <p:cNvCxnSpPr/>
          <p:nvPr/>
        </p:nvCxnSpPr>
        <p:spPr>
          <a:xfrm flipH="1" flipV="1">
            <a:off x="138114" y="3076942"/>
            <a:ext cx="636586" cy="1406159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 flipV="1">
            <a:off x="254328" y="3076941"/>
            <a:ext cx="774372" cy="1079135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H="1" flipV="1">
            <a:off x="312420" y="4061468"/>
            <a:ext cx="201930" cy="808983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2466975" y="898351"/>
            <a:ext cx="459596" cy="298606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2972790" y="898351"/>
            <a:ext cx="2461220" cy="298606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3025180" y="1101661"/>
            <a:ext cx="2130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История переписки</a:t>
            </a:r>
          </a:p>
          <a:p>
            <a:endParaRPr lang="ru-RU" dirty="0"/>
          </a:p>
        </p:txBody>
      </p:sp>
      <p:sp>
        <p:nvSpPr>
          <p:cNvPr id="60" name="TextBox 59"/>
          <p:cNvSpPr txBox="1"/>
          <p:nvPr/>
        </p:nvSpPr>
        <p:spPr>
          <a:xfrm>
            <a:off x="6092013" y="1598053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Текст сообщения</a:t>
            </a:r>
            <a:endParaRPr lang="ru-RU" dirty="0"/>
          </a:p>
        </p:txBody>
      </p:sp>
      <p:sp>
        <p:nvSpPr>
          <p:cNvPr id="61" name="TextBox 60"/>
          <p:cNvSpPr txBox="1"/>
          <p:nvPr/>
        </p:nvSpPr>
        <p:spPr>
          <a:xfrm>
            <a:off x="6138566" y="2707609"/>
            <a:ext cx="2832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Приложенные документы</a:t>
            </a:r>
            <a:endParaRPr lang="ru-RU" dirty="0"/>
          </a:p>
        </p:txBody>
      </p:sp>
      <p:pic>
        <p:nvPicPr>
          <p:cNvPr id="42" name="Picture 2">
            <a:extLst>
              <a:ext uri="{FF2B5EF4-FFF2-40B4-BE49-F238E27FC236}">
                <a16:creationId xmlns:a16="http://schemas.microsoft.com/office/drawing/2014/main" id="{4B6B5F9D-A813-4914-9D19-02158388DB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02" t="18680" r="75468" b="79062"/>
          <a:stretch/>
        </p:blipFill>
        <p:spPr bwMode="auto">
          <a:xfrm>
            <a:off x="6158075" y="5318788"/>
            <a:ext cx="389436" cy="37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3">
            <a:extLst>
              <a:ext uri="{FF2B5EF4-FFF2-40B4-BE49-F238E27FC236}">
                <a16:creationId xmlns:a16="http://schemas.microsoft.com/office/drawing/2014/main" id="{2CB5D931-47FF-443C-8758-97334BCC63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1" t="20674" r="75401" b="77252"/>
          <a:stretch/>
        </p:blipFill>
        <p:spPr bwMode="auto">
          <a:xfrm>
            <a:off x="6186794" y="5695614"/>
            <a:ext cx="391473" cy="34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4">
            <a:extLst>
              <a:ext uri="{FF2B5EF4-FFF2-40B4-BE49-F238E27FC236}">
                <a16:creationId xmlns:a16="http://schemas.microsoft.com/office/drawing/2014/main" id="{7F1573E4-CBD1-4590-A4B5-9BE9B11A79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92" t="24814" r="75464" b="73178"/>
          <a:stretch/>
        </p:blipFill>
        <p:spPr bwMode="auto">
          <a:xfrm>
            <a:off x="6200241" y="6009857"/>
            <a:ext cx="360717" cy="30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5">
            <a:extLst>
              <a:ext uri="{FF2B5EF4-FFF2-40B4-BE49-F238E27FC236}">
                <a16:creationId xmlns:a16="http://schemas.microsoft.com/office/drawing/2014/main" id="{98D40F3D-028F-431E-B2FD-2C310CFEB1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7" t="35062" r="75625" b="62927"/>
          <a:stretch/>
        </p:blipFill>
        <p:spPr bwMode="auto">
          <a:xfrm>
            <a:off x="6186794" y="6323157"/>
            <a:ext cx="344621" cy="328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4F932F3A-D528-4C93-AC8B-3F384494E9A3}"/>
              </a:ext>
            </a:extLst>
          </p:cNvPr>
          <p:cNvSpPr txBox="1"/>
          <p:nvPr/>
        </p:nvSpPr>
        <p:spPr>
          <a:xfrm>
            <a:off x="6547511" y="5321457"/>
            <a:ext cx="1966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Новое сообщение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AACA311-E761-469D-B4DE-8FB6148E28C6}"/>
              </a:ext>
            </a:extLst>
          </p:cNvPr>
          <p:cNvSpPr txBox="1"/>
          <p:nvPr/>
        </p:nvSpPr>
        <p:spPr>
          <a:xfrm>
            <a:off x="6560958" y="5667751"/>
            <a:ext cx="2772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Отправленное сообщение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C28E19C-BF66-4288-8E93-05B6623DEB56}"/>
              </a:ext>
            </a:extLst>
          </p:cNvPr>
          <p:cNvSpPr txBox="1"/>
          <p:nvPr/>
        </p:nvSpPr>
        <p:spPr>
          <a:xfrm>
            <a:off x="6560958" y="5976819"/>
            <a:ext cx="3239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Новое полученное сообщение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7756297-48C2-432C-90C2-1BF99CD90E5F}"/>
              </a:ext>
            </a:extLst>
          </p:cNvPr>
          <p:cNvSpPr txBox="1"/>
          <p:nvPr/>
        </p:nvSpPr>
        <p:spPr>
          <a:xfrm>
            <a:off x="6578267" y="6323113"/>
            <a:ext cx="2421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Сообщение прочитано</a:t>
            </a:r>
          </a:p>
        </p:txBody>
      </p:sp>
    </p:spTree>
    <p:extLst>
      <p:ext uri="{BB962C8B-B14F-4D97-AF65-F5344CB8AC3E}">
        <p14:creationId xmlns:p14="http://schemas.microsoft.com/office/powerpoint/2010/main" val="3221471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>
            <a:extLst>
              <a:ext uri="{FF2B5EF4-FFF2-40B4-BE49-F238E27FC236}">
                <a16:creationId xmlns:a16="http://schemas.microsoft.com/office/drawing/2014/main" id="{9597A84B-EA9A-44D9-9AD8-7EBABB407E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03" r="79703" b="70572"/>
          <a:stretch/>
        </p:blipFill>
        <p:spPr bwMode="auto">
          <a:xfrm>
            <a:off x="339479" y="1778562"/>
            <a:ext cx="4579491" cy="1881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4" t="12012" r="44032" b="78507"/>
          <a:stretch/>
        </p:blipFill>
        <p:spPr bwMode="auto">
          <a:xfrm>
            <a:off x="308065" y="4665340"/>
            <a:ext cx="9251769" cy="1451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2" t="70911" r="70481" b="25164"/>
          <a:stretch/>
        </p:blipFill>
        <p:spPr bwMode="auto">
          <a:xfrm>
            <a:off x="6042728" y="1711763"/>
            <a:ext cx="1765312" cy="90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1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/>
              <a:t>Новое сообщение</a:t>
            </a: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66700" y="1063536"/>
            <a:ext cx="9334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Для начала переписки необходимо создать СООБЩЕНИЕ для этого нужно нажать в списке на </a:t>
            </a:r>
            <a:r>
              <a:rPr lang="ru-RU" b="1" dirty="0"/>
              <a:t>название необходимой формы(1)</a:t>
            </a:r>
            <a:r>
              <a:rPr lang="en-US" b="1" dirty="0"/>
              <a:t> </a:t>
            </a:r>
            <a:r>
              <a:rPr lang="ru-RU" dirty="0"/>
              <a:t>и кликнуть на кнопку </a:t>
            </a:r>
            <a:r>
              <a:rPr lang="ru-RU" b="1" dirty="0"/>
              <a:t>«Добавить»(2)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739204" y="1844471"/>
            <a:ext cx="2372360" cy="84545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9479" y="3671498"/>
            <a:ext cx="89315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/>
              <a:t>В результате выполнения данного действия функция создаст новое сообщение со статусом редактируемое, предложит заполнить реквизиты сообщения(тема, текст) и загрузить файлы, содержащие электронные документы.</a:t>
            </a:r>
          </a:p>
        </p:txBody>
      </p:sp>
      <p:sp>
        <p:nvSpPr>
          <p:cNvPr id="17" name="Овал 16"/>
          <p:cNvSpPr/>
          <p:nvPr/>
        </p:nvSpPr>
        <p:spPr>
          <a:xfrm>
            <a:off x="173912" y="5486672"/>
            <a:ext cx="3024125" cy="63631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5607" y="2210957"/>
            <a:ext cx="4385333" cy="23458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-23386" y="1692845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22494" y="1841625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2)</a:t>
            </a:r>
          </a:p>
        </p:txBody>
      </p:sp>
    </p:spTree>
    <p:extLst>
      <p:ext uri="{BB962C8B-B14F-4D97-AF65-F5344CB8AC3E}">
        <p14:creationId xmlns:p14="http://schemas.microsoft.com/office/powerpoint/2010/main" val="2570090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09" t="16401" b="25626"/>
          <a:stretch/>
        </p:blipFill>
        <p:spPr bwMode="auto">
          <a:xfrm>
            <a:off x="741084" y="894273"/>
            <a:ext cx="8852860" cy="5963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/>
              <a:t>Новое сообщение</a:t>
            </a: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918337" y="2091492"/>
            <a:ext cx="34806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Сопроводительный текст сообщения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18337" y="3926780"/>
            <a:ext cx="526242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sz="1400" b="1" dirty="0">
                <a:solidFill>
                  <a:srgbClr val="FF0000"/>
                </a:solidFill>
              </a:rPr>
              <a:t>Файлы с электронными документами:</a:t>
            </a:r>
            <a:endParaRPr lang="en-US" sz="1400" b="1" dirty="0">
              <a:solidFill>
                <a:srgbClr val="FF0000"/>
              </a:solidFill>
            </a:endParaRP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ru-RU" sz="1400" b="1" dirty="0">
                <a:solidFill>
                  <a:srgbClr val="FF0000"/>
                </a:solidFill>
              </a:rPr>
              <a:t>скан формы(</a:t>
            </a:r>
            <a:r>
              <a:rPr lang="en-US" sz="1400" b="1" dirty="0">
                <a:solidFill>
                  <a:srgbClr val="FF0000"/>
                </a:solidFill>
              </a:rPr>
              <a:t>PDF)</a:t>
            </a:r>
            <a:endParaRPr lang="ru-RU" sz="1400" b="1" dirty="0">
              <a:solidFill>
                <a:srgbClr val="FF0000"/>
              </a:solidFill>
            </a:endParaRP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ru-RU" sz="1400" b="1" dirty="0">
                <a:solidFill>
                  <a:srgbClr val="FF0000"/>
                </a:solidFill>
              </a:rPr>
              <a:t>протокол контрольной суммы (</a:t>
            </a:r>
            <a:r>
              <a:rPr lang="en-US" sz="1400" b="1" dirty="0">
                <a:solidFill>
                  <a:srgbClr val="FF0000"/>
                </a:solidFill>
              </a:rPr>
              <a:t>TXT</a:t>
            </a:r>
            <a:r>
              <a:rPr lang="ru-RU" sz="1400" b="1" dirty="0">
                <a:solidFill>
                  <a:srgbClr val="FF0000"/>
                </a:solidFill>
              </a:rPr>
              <a:t>, </a:t>
            </a:r>
            <a:r>
              <a:rPr lang="en-US" sz="1400" b="1" dirty="0">
                <a:solidFill>
                  <a:srgbClr val="FF0000"/>
                </a:solidFill>
              </a:rPr>
              <a:t>PDF</a:t>
            </a:r>
            <a:r>
              <a:rPr lang="ru-RU" sz="1400" b="1" dirty="0">
                <a:solidFill>
                  <a:srgbClr val="FF0000"/>
                </a:solidFill>
              </a:rPr>
              <a:t>);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ru-RU" sz="1400" b="1" dirty="0">
                <a:solidFill>
                  <a:srgbClr val="FF0000"/>
                </a:solidFill>
              </a:rPr>
              <a:t>пояснительная записка(</a:t>
            </a:r>
            <a:r>
              <a:rPr lang="en-US" sz="1400" b="1" dirty="0">
                <a:solidFill>
                  <a:srgbClr val="FF0000"/>
                </a:solidFill>
              </a:rPr>
              <a:t>ZIP</a:t>
            </a:r>
            <a:r>
              <a:rPr lang="ru-RU" sz="1400" b="1" dirty="0">
                <a:solidFill>
                  <a:srgbClr val="FF0000"/>
                </a:solidFill>
              </a:rPr>
              <a:t>, </a:t>
            </a:r>
            <a:r>
              <a:rPr lang="en-US" sz="1400" b="1" dirty="0">
                <a:solidFill>
                  <a:srgbClr val="FF0000"/>
                </a:solidFill>
              </a:rPr>
              <a:t>RAR</a:t>
            </a:r>
            <a:r>
              <a:rPr lang="ru-RU" sz="1400" b="1" dirty="0">
                <a:solidFill>
                  <a:srgbClr val="FF0000"/>
                </a:solidFill>
              </a:rPr>
              <a:t>).</a:t>
            </a:r>
          </a:p>
        </p:txBody>
      </p:sp>
      <p:sp>
        <p:nvSpPr>
          <p:cNvPr id="13" name="Овал 12"/>
          <p:cNvSpPr/>
          <p:nvPr/>
        </p:nvSpPr>
        <p:spPr>
          <a:xfrm>
            <a:off x="1685975" y="6346883"/>
            <a:ext cx="764267" cy="400050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353466" y="6170196"/>
            <a:ext cx="3925023" cy="646331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solidFill>
              <a:srgbClr val="00B050"/>
            </a:solidFill>
          </a:ln>
          <a:effectLst>
            <a:softEdge rad="3175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000" b="1">
                <a:solidFill>
                  <a:srgbClr val="FF0000"/>
                </a:solidFill>
              </a:defRPr>
            </a:lvl1pPr>
          </a:lstStyle>
          <a:p>
            <a:r>
              <a:rPr lang="ru-RU" sz="1800" dirty="0">
                <a:solidFill>
                  <a:srgbClr val="00B050"/>
                </a:solidFill>
              </a:rPr>
              <a:t>Сохранить текст сообщения для дальнейшей корректировки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 flipH="1">
            <a:off x="2450242" y="6546908"/>
            <a:ext cx="1350233" cy="0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741084" y="6293337"/>
            <a:ext cx="878166" cy="4000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887870" y="1752938"/>
            <a:ext cx="1483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Тема сообщения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79593" y="5790170"/>
            <a:ext cx="21754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Отправить сообщение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 flipH="1">
            <a:off x="1381126" y="6013450"/>
            <a:ext cx="2105024" cy="279888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81872" y="920400"/>
            <a:ext cx="1141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</a:rPr>
              <a:t>дата создания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217050" y="938591"/>
            <a:ext cx="8131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&lt;</a:t>
            </a:r>
            <a:r>
              <a:rPr lang="ru-RU" sz="1200" b="1" dirty="0">
                <a:solidFill>
                  <a:srgbClr val="FF0000"/>
                </a:solidFill>
              </a:rPr>
              <a:t>- от кого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045469" y="1367990"/>
            <a:ext cx="644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&lt;-</a:t>
            </a:r>
            <a:r>
              <a:rPr lang="ru-RU" sz="1200" b="1" dirty="0">
                <a:solidFill>
                  <a:srgbClr val="FF0000"/>
                </a:solidFill>
              </a:rPr>
              <a:t>кому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-38685" y="1115500"/>
            <a:ext cx="11372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</a:rPr>
              <a:t>дата отправки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916" y="1335018"/>
            <a:ext cx="12314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</a:rPr>
              <a:t>дата получения</a:t>
            </a:r>
          </a:p>
        </p:txBody>
      </p:sp>
    </p:spTree>
    <p:extLst>
      <p:ext uri="{BB962C8B-B14F-4D97-AF65-F5344CB8AC3E}">
        <p14:creationId xmlns:p14="http://schemas.microsoft.com/office/powerpoint/2010/main" val="3564264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/>
              <a:t>Загрузка файла</a:t>
            </a: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8" name="Рисунок 1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Прямоугольник 21"/>
          <p:cNvSpPr/>
          <p:nvPr/>
        </p:nvSpPr>
        <p:spPr>
          <a:xfrm>
            <a:off x="354753" y="1215936"/>
            <a:ext cx="9334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Для добавления документов в сообщение необходимо  </a:t>
            </a:r>
            <a:r>
              <a:rPr lang="ru-RU" b="1" dirty="0"/>
              <a:t>выбрать из списка тип отправляемого документа(1) </a:t>
            </a:r>
            <a:r>
              <a:rPr lang="ru-RU" dirty="0"/>
              <a:t>и </a:t>
            </a:r>
            <a:r>
              <a:rPr lang="ru-RU" b="1" dirty="0"/>
              <a:t>нажать на кнопку «Выберите файл»(2)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42" t="57778" r="21319" b="31728"/>
          <a:stretch/>
        </p:blipFill>
        <p:spPr bwMode="auto">
          <a:xfrm>
            <a:off x="516492" y="2336800"/>
            <a:ext cx="9011022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6492" y="2734623"/>
            <a:ext cx="4360308" cy="149447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22003" y="2801812"/>
            <a:ext cx="2102697" cy="55430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16492" y="2272958"/>
            <a:ext cx="661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1)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22003" y="2347959"/>
            <a:ext cx="63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2)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16492" y="4686300"/>
            <a:ext cx="951454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Скан 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Формы </a:t>
            </a:r>
            <a:r>
              <a:rPr lang="en-US" sz="2800" b="1" dirty="0">
                <a:solidFill>
                  <a:srgbClr val="FF0000"/>
                </a:solidFill>
              </a:rPr>
              <a:t>PDF</a:t>
            </a:r>
            <a:r>
              <a:rPr lang="ru-RU" sz="2000" b="1" dirty="0">
                <a:solidFill>
                  <a:srgbClr val="FF0000"/>
                </a:solidFill>
              </a:rPr>
              <a:t> ;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пояснительную записку можно отправить только в формате </a:t>
            </a:r>
            <a:r>
              <a:rPr lang="en-US" sz="2800" b="1" dirty="0">
                <a:solidFill>
                  <a:srgbClr val="FF0000"/>
                </a:solidFill>
              </a:rPr>
              <a:t>TXT</a:t>
            </a:r>
            <a:r>
              <a:rPr lang="ru-RU" sz="2000" b="1" dirty="0">
                <a:solidFill>
                  <a:srgbClr val="FF0000"/>
                </a:solidFill>
              </a:rPr>
              <a:t>,</a:t>
            </a:r>
            <a:r>
              <a:rPr lang="en-US" sz="2800" b="1" dirty="0">
                <a:solidFill>
                  <a:srgbClr val="FF0000"/>
                </a:solidFill>
              </a:rPr>
              <a:t>PDF</a:t>
            </a:r>
            <a:r>
              <a:rPr lang="ru-RU" sz="2800" b="1" dirty="0">
                <a:solidFill>
                  <a:srgbClr val="FF0000"/>
                </a:solidFill>
              </a:rPr>
              <a:t>; </a:t>
            </a:r>
            <a:endParaRPr lang="en-US" sz="2000" b="1" dirty="0">
              <a:solidFill>
                <a:srgbClr val="FF0000"/>
              </a:solidFill>
            </a:endParaRPr>
          </a:p>
          <a:p>
            <a:r>
              <a:rPr lang="ru-RU" sz="2000" b="1" dirty="0">
                <a:solidFill>
                  <a:srgbClr val="FF0000"/>
                </a:solidFill>
              </a:rPr>
              <a:t>протокол контрольных сумм – только в  архиве формата  </a:t>
            </a:r>
            <a:r>
              <a:rPr lang="en-US" sz="3200" b="1" dirty="0">
                <a:solidFill>
                  <a:srgbClr val="FF0000"/>
                </a:solidFill>
              </a:rPr>
              <a:t>ZIP</a:t>
            </a:r>
            <a:r>
              <a:rPr lang="ru-RU" sz="3200" b="1" dirty="0">
                <a:solidFill>
                  <a:srgbClr val="FF0000"/>
                </a:solidFill>
              </a:rPr>
              <a:t>, </a:t>
            </a:r>
            <a:r>
              <a:rPr lang="en-US" sz="3200" b="1" dirty="0">
                <a:solidFill>
                  <a:srgbClr val="FF0000"/>
                </a:solidFill>
              </a:rPr>
              <a:t>RAR</a:t>
            </a:r>
            <a:r>
              <a:rPr lang="en-US" sz="2000" b="1" dirty="0">
                <a:solidFill>
                  <a:srgbClr val="FF0000"/>
                </a:solidFill>
              </a:rPr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4059594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/>
              <a:t>Отправка сообщения в ЦНИИОИЗ</a:t>
            </a: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0331" y="5205394"/>
            <a:ext cx="91440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результате выполнения данного действия в поле «История переписки» сообщение поменяет статус на</a:t>
            </a:r>
            <a:r>
              <a:rPr lang="ru-RU" b="1" dirty="0"/>
              <a:t> «Отправлено» (белая стрелка станет голубой)</a:t>
            </a:r>
          </a:p>
          <a:p>
            <a:endParaRPr lang="ru-RU" dirty="0"/>
          </a:p>
        </p:txBody>
      </p:sp>
      <p:pic>
        <p:nvPicPr>
          <p:cNvPr id="13" name="Рисунок 12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87" t="15925" r="-1" b="28889"/>
          <a:stretch/>
        </p:blipFill>
        <p:spPr bwMode="auto">
          <a:xfrm>
            <a:off x="90331" y="1228280"/>
            <a:ext cx="5778045" cy="4029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6" t="24198" r="49236" b="62839"/>
          <a:stretch/>
        </p:blipFill>
        <p:spPr bwMode="auto">
          <a:xfrm>
            <a:off x="5868376" y="1231688"/>
            <a:ext cx="39497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8" t="14691" r="45834" b="78889"/>
          <a:stretch/>
        </p:blipFill>
        <p:spPr bwMode="auto">
          <a:xfrm>
            <a:off x="804583" y="5832962"/>
            <a:ext cx="8734547" cy="96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114300" y="862356"/>
            <a:ext cx="9818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После заполнения всей необходимой  информации </a:t>
            </a:r>
            <a:r>
              <a:rPr lang="ru-RU" b="1" dirty="0"/>
              <a:t>нажать на кнопку «Отправить» (1)и «ОК»(2)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0331" y="4965700"/>
            <a:ext cx="650753" cy="2918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885561" y="2044700"/>
            <a:ext cx="325376" cy="2918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259542" y="6442562"/>
            <a:ext cx="340658" cy="3039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85561" y="2857500"/>
            <a:ext cx="38299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Примечание: если сообщение отправлено, но еще не прочитано его можно корректировать. </a:t>
            </a:r>
          </a:p>
          <a:p>
            <a:r>
              <a:rPr lang="ru-RU" dirty="0">
                <a:solidFill>
                  <a:srgbClr val="FF0000"/>
                </a:solidFill>
              </a:rPr>
              <a:t>После прочтения сообщения корректировка письма невозможна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868376" y="2334355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2)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2954" y="4504035"/>
            <a:ext cx="661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1)</a:t>
            </a:r>
          </a:p>
        </p:txBody>
      </p:sp>
    </p:spTree>
    <p:extLst>
      <p:ext uri="{BB962C8B-B14F-4D97-AF65-F5344CB8AC3E}">
        <p14:creationId xmlns:p14="http://schemas.microsoft.com/office/powerpoint/2010/main" val="27512042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6565</TotalTime>
  <Words>1104</Words>
  <Application>Microsoft Office PowerPoint</Application>
  <PresentationFormat>Лист A4 (210x297 мм)</PresentationFormat>
  <Paragraphs>146</Paragraphs>
  <Slides>18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Courier New</vt:lpstr>
      <vt:lpstr>Wingdings</vt:lpstr>
      <vt:lpstr>Тема Office</vt:lpstr>
      <vt:lpstr>Информационное взаимодействие между управлением здравоохранения Субъекта РФ и  ФГБУ «ЦНИИОИЗ» Минздрава России</vt:lpstr>
      <vt:lpstr>Презентация PowerPoint</vt:lpstr>
      <vt:lpstr>Презентация PowerPoint</vt:lpstr>
      <vt:lpstr>Согласование, главный экран </vt:lpstr>
      <vt:lpstr>Презентация PowerPoint</vt:lpstr>
      <vt:lpstr>Новое сообщение</vt:lpstr>
      <vt:lpstr>Новое сообщение</vt:lpstr>
      <vt:lpstr>Загрузка файла</vt:lpstr>
      <vt:lpstr>Отправка сообщения в ЦНИИОИЗ</vt:lpstr>
      <vt:lpstr>Получение ответа из ЦНИИОИЗ</vt:lpstr>
      <vt:lpstr>Видеоконференцсвязь (ВКС)</vt:lpstr>
      <vt:lpstr>Видеоконференцсвязь (ВКС)</vt:lpstr>
      <vt:lpstr>Система совместного редактирования</vt:lpstr>
      <vt:lpstr>Система совместного редактирования</vt:lpstr>
      <vt:lpstr>Открытие формы для совместного редактирования. </vt:lpstr>
      <vt:lpstr>Открытие формы для совместного редактирования.</vt:lpstr>
      <vt:lpstr>Открытие формы для совместного редактирования.</vt:lpstr>
      <vt:lpstr>Перечень действий при согласовании годового отчета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С. Сошников</dc:creator>
  <cp:lastModifiedBy>Никита Голубев</cp:lastModifiedBy>
  <cp:revision>390</cp:revision>
  <cp:lastPrinted>2015-10-06T12:00:54Z</cp:lastPrinted>
  <dcterms:created xsi:type="dcterms:W3CDTF">2014-09-30T10:01:07Z</dcterms:created>
  <dcterms:modified xsi:type="dcterms:W3CDTF">2020-12-04T06:31:02Z</dcterms:modified>
</cp:coreProperties>
</file>