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1"/>
  </p:notesMasterIdLst>
  <p:sldIdLst>
    <p:sldId id="36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4" r:id="rId11"/>
    <p:sldId id="27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365" r:id="rId20"/>
    <p:sldId id="277" r:id="rId21"/>
    <p:sldId id="278" r:id="rId22"/>
    <p:sldId id="279" r:id="rId23"/>
    <p:sldId id="366" r:id="rId24"/>
    <p:sldId id="280" r:id="rId25"/>
    <p:sldId id="282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1" r:id="rId43"/>
    <p:sldId id="302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3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1" r:id="rId81"/>
    <p:sldId id="350" r:id="rId82"/>
    <p:sldId id="353" r:id="rId83"/>
    <p:sldId id="355" r:id="rId84"/>
    <p:sldId id="362" r:id="rId85"/>
    <p:sldId id="363" r:id="rId86"/>
    <p:sldId id="357" r:id="rId87"/>
    <p:sldId id="358" r:id="rId88"/>
    <p:sldId id="364" r:id="rId89"/>
    <p:sldId id="359" r:id="rId9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33CC"/>
    <a:srgbClr val="CC3300"/>
    <a:srgbClr val="90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047" autoAdjust="0"/>
  </p:normalViewPr>
  <p:slideViewPr>
    <p:cSldViewPr>
      <p:cViewPr varScale="1">
        <p:scale>
          <a:sx n="129" d="100"/>
          <a:sy n="129" d="100"/>
        </p:scale>
        <p:origin x="9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6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9D688EBD-09BA-4C8C-A67C-67E3CBC6D324}" type="slidenum">
              <a:rPr lang="ru-RU" altLang="ru-RU" sz="1200" smtClean="0"/>
              <a:pPr/>
              <a:t>7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93789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СВЕДЕНИЯ </a:t>
            </a:r>
            <a:br>
              <a:rPr lang="ru-RU" sz="3200" dirty="0" smtClean="0"/>
            </a:br>
            <a:r>
              <a:rPr lang="ru-RU" sz="3200" dirty="0" smtClean="0"/>
              <a:t>О ЧИСЛЕ ЗАБОЛЕВАНИЙ, </a:t>
            </a:r>
            <a:br>
              <a:rPr lang="ru-RU" sz="3200" dirty="0" smtClean="0"/>
            </a:br>
            <a:r>
              <a:rPr lang="ru-RU" sz="3200" dirty="0" smtClean="0"/>
              <a:t>ЗАРЕГИСТРИРОВАННЫХ В </a:t>
            </a:r>
            <a:br>
              <a:rPr lang="ru-RU" sz="3200" dirty="0" smtClean="0"/>
            </a:br>
            <a:r>
              <a:rPr lang="ru-RU" sz="3200" dirty="0" smtClean="0"/>
              <a:t>РОССИЙСКОЙ ФЕДЕРАЦИИ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352928" cy="1752600"/>
          </a:xfrm>
        </p:spPr>
        <p:txBody>
          <a:bodyPr/>
          <a:lstStyle/>
          <a:p>
            <a:pPr algn="r"/>
            <a:endParaRPr lang="ru-RU" alt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altLang="ru-RU" sz="140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Юрий Иванович                                                                                                                         </a:t>
            </a:r>
          </a:p>
          <a:p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Оськов</a:t>
            </a: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ФГБУ ЦНИИОИЗ Минздрава России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04 декабря 2020 года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</a:rPr>
              <a:t>г.Москва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(1500)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335499"/>
              </p:ext>
            </p:extLst>
          </p:nvPr>
        </p:nvGraphicFramePr>
        <p:xfrm>
          <a:off x="1143000" y="2084611"/>
          <a:ext cx="7533456" cy="3591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49">
                  <a:extLst>
                    <a:ext uri="{9D8B030D-6E8A-4147-A177-3AD203B41FA5}">
                      <a16:colId xmlns:a16="http://schemas.microsoft.com/office/drawing/2014/main" val="1591322001"/>
                    </a:ext>
                  </a:extLst>
                </a:gridCol>
                <a:gridCol w="327005">
                  <a:extLst>
                    <a:ext uri="{9D8B030D-6E8A-4147-A177-3AD203B41FA5}">
                      <a16:colId xmlns:a16="http://schemas.microsoft.com/office/drawing/2014/main" val="3280641226"/>
                    </a:ext>
                  </a:extLst>
                </a:gridCol>
                <a:gridCol w="613193">
                  <a:extLst>
                    <a:ext uri="{9D8B030D-6E8A-4147-A177-3AD203B41FA5}">
                      <a16:colId xmlns:a16="http://schemas.microsoft.com/office/drawing/2014/main" val="4219894377"/>
                    </a:ext>
                  </a:extLst>
                </a:gridCol>
                <a:gridCol w="337921">
                  <a:extLst>
                    <a:ext uri="{9D8B030D-6E8A-4147-A177-3AD203B41FA5}">
                      <a16:colId xmlns:a16="http://schemas.microsoft.com/office/drawing/2014/main" val="444622609"/>
                    </a:ext>
                  </a:extLst>
                </a:gridCol>
                <a:gridCol w="269577">
                  <a:extLst>
                    <a:ext uri="{9D8B030D-6E8A-4147-A177-3AD203B41FA5}">
                      <a16:colId xmlns:a16="http://schemas.microsoft.com/office/drawing/2014/main" val="3434130414"/>
                    </a:ext>
                  </a:extLst>
                </a:gridCol>
                <a:gridCol w="230185">
                  <a:extLst>
                    <a:ext uri="{9D8B030D-6E8A-4147-A177-3AD203B41FA5}">
                      <a16:colId xmlns:a16="http://schemas.microsoft.com/office/drawing/2014/main" val="4252229652"/>
                    </a:ext>
                  </a:extLst>
                </a:gridCol>
                <a:gridCol w="230185">
                  <a:extLst>
                    <a:ext uri="{9D8B030D-6E8A-4147-A177-3AD203B41FA5}">
                      <a16:colId xmlns:a16="http://schemas.microsoft.com/office/drawing/2014/main" val="3784881022"/>
                    </a:ext>
                  </a:extLst>
                </a:gridCol>
                <a:gridCol w="402468">
                  <a:extLst>
                    <a:ext uri="{9D8B030D-6E8A-4147-A177-3AD203B41FA5}">
                      <a16:colId xmlns:a16="http://schemas.microsoft.com/office/drawing/2014/main" val="4290690"/>
                    </a:ext>
                  </a:extLst>
                </a:gridCol>
                <a:gridCol w="323209">
                  <a:extLst>
                    <a:ext uri="{9D8B030D-6E8A-4147-A177-3AD203B41FA5}">
                      <a16:colId xmlns:a16="http://schemas.microsoft.com/office/drawing/2014/main" val="561452165"/>
                    </a:ext>
                  </a:extLst>
                </a:gridCol>
                <a:gridCol w="307546">
                  <a:extLst>
                    <a:ext uri="{9D8B030D-6E8A-4147-A177-3AD203B41FA5}">
                      <a16:colId xmlns:a16="http://schemas.microsoft.com/office/drawing/2014/main" val="2320634709"/>
                    </a:ext>
                  </a:extLst>
                </a:gridCol>
                <a:gridCol w="391077">
                  <a:extLst>
                    <a:ext uri="{9D8B030D-6E8A-4147-A177-3AD203B41FA5}">
                      <a16:colId xmlns:a16="http://schemas.microsoft.com/office/drawing/2014/main" val="3236370398"/>
                    </a:ext>
                  </a:extLst>
                </a:gridCol>
                <a:gridCol w="391077">
                  <a:extLst>
                    <a:ext uri="{9D8B030D-6E8A-4147-A177-3AD203B41FA5}">
                      <a16:colId xmlns:a16="http://schemas.microsoft.com/office/drawing/2014/main" val="4231924723"/>
                    </a:ext>
                  </a:extLst>
                </a:gridCol>
                <a:gridCol w="388230">
                  <a:extLst>
                    <a:ext uri="{9D8B030D-6E8A-4147-A177-3AD203B41FA5}">
                      <a16:colId xmlns:a16="http://schemas.microsoft.com/office/drawing/2014/main" val="1075184152"/>
                    </a:ext>
                  </a:extLst>
                </a:gridCol>
                <a:gridCol w="388230">
                  <a:extLst>
                    <a:ext uri="{9D8B030D-6E8A-4147-A177-3AD203B41FA5}">
                      <a16:colId xmlns:a16="http://schemas.microsoft.com/office/drawing/2014/main" val="4134120356"/>
                    </a:ext>
                  </a:extLst>
                </a:gridCol>
                <a:gridCol w="411960">
                  <a:extLst>
                    <a:ext uri="{9D8B030D-6E8A-4147-A177-3AD203B41FA5}">
                      <a16:colId xmlns:a16="http://schemas.microsoft.com/office/drawing/2014/main" val="1058893429"/>
                    </a:ext>
                  </a:extLst>
                </a:gridCol>
                <a:gridCol w="411960">
                  <a:extLst>
                    <a:ext uri="{9D8B030D-6E8A-4147-A177-3AD203B41FA5}">
                      <a16:colId xmlns:a16="http://schemas.microsoft.com/office/drawing/2014/main" val="2736326927"/>
                    </a:ext>
                  </a:extLst>
                </a:gridCol>
                <a:gridCol w="403417">
                  <a:extLst>
                    <a:ext uri="{9D8B030D-6E8A-4147-A177-3AD203B41FA5}">
                      <a16:colId xmlns:a16="http://schemas.microsoft.com/office/drawing/2014/main" val="493677856"/>
                    </a:ext>
                  </a:extLst>
                </a:gridCol>
                <a:gridCol w="403417">
                  <a:extLst>
                    <a:ext uri="{9D8B030D-6E8A-4147-A177-3AD203B41FA5}">
                      <a16:colId xmlns:a16="http://schemas.microsoft.com/office/drawing/2014/main" val="727225747"/>
                    </a:ext>
                  </a:extLst>
                </a:gridCol>
                <a:gridCol w="363550">
                  <a:extLst>
                    <a:ext uri="{9D8B030D-6E8A-4147-A177-3AD203B41FA5}">
                      <a16:colId xmlns:a16="http://schemas.microsoft.com/office/drawing/2014/main" val="2545415937"/>
                    </a:ext>
                  </a:extLst>
                </a:gridCol>
              </a:tblGrid>
              <a:tr h="29383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228229"/>
                  </a:ext>
                </a:extLst>
              </a:tr>
              <a:tr h="845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404724"/>
                  </a:ext>
                </a:extLst>
              </a:tr>
              <a:tr h="1015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485780"/>
                  </a:ext>
                </a:extLst>
              </a:tr>
              <a:tr h="67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1496479951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4178357398"/>
                  </a:ext>
                </a:extLst>
              </a:tr>
              <a:tr h="249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3 лет 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685165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865899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475656" y="1557338"/>
            <a:ext cx="7211144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>2. Дети первых трех лет </a:t>
            </a: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жизни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403648" y="1989138"/>
            <a:ext cx="727204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В отчет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зарегист-рированных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в данном  учреждении  у пациентов  заболеваний и о боль-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ных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с заболеваниями, по поводу которых осуществляется диспансеризация.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5363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341438"/>
            <a:ext cx="7272040" cy="3859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форму 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включают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 раз в  год сведения об основном, </a:t>
            </a:r>
            <a:r>
              <a:rPr lang="ru-RU" sz="1800" b="0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-новом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конкурирующем  и сопутствующем заболеваниях.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осложнениях  основного  и других заболеваний в форму не включают.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Пациенты, имеющие  два  и более  заболевания, показываются по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соответствующим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строкам по  числу  выявленных  и  </a:t>
            </a:r>
            <a:r>
              <a:rPr lang="ru-RU" sz="1800" b="0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зарегистри-рованных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заболеваний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08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6387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341438"/>
            <a:ext cx="7344048" cy="2511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6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  <a:endParaRPr lang="ru-RU" sz="18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</a:t>
            </a: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331640" y="1484313"/>
            <a:ext cx="6912248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36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algn="ctr" eaLnBrk="1" latinLnBrk="1" hangingPunct="1"/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 с </a:t>
            </a:r>
          </a:p>
          <a:p>
            <a:pPr algn="ctr" eaLnBrk="1" latinLnBrk="1" hangingPunct="1"/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 по МКБ-10,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отмеченных  звездочкой (*)</a:t>
            </a:r>
            <a:r>
              <a:rPr lang="ru-RU" altLang="ru-RU" sz="24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8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403648" y="1484313"/>
            <a:ext cx="684024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36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05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05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подозрении </a:t>
            </a: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заболевание</a:t>
            </a:r>
          </a:p>
        </p:txBody>
      </p:sp>
    </p:spTree>
    <p:extLst>
      <p:ext uri="{BB962C8B-B14F-4D97-AF65-F5344CB8AC3E}">
        <p14:creationId xmlns:p14="http://schemas.microsoft.com/office/powerpoint/2010/main" val="357075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9459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1557338"/>
            <a:ext cx="7920037" cy="30194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400" b="0" u="sng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050" b="0" u="sng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2400" b="0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собирается в двух разрезах: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4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2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 – заболеваемость всего населения субъекта РФ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endParaRPr lang="ru-RU" sz="2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2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01 – заболеваемость сельского населения 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2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субъекта РФ</a:t>
            </a:r>
          </a:p>
        </p:txBody>
      </p:sp>
    </p:spTree>
    <p:extLst>
      <p:ext uri="{BB962C8B-B14F-4D97-AF65-F5344CB8AC3E}">
        <p14:creationId xmlns:p14="http://schemas.microsoft.com/office/powerpoint/2010/main" val="29862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0483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457200" y="2565400"/>
            <a:ext cx="8229600" cy="2519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форме 12 </a:t>
            </a:r>
            <a:b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2020 год  </a:t>
            </a:r>
          </a:p>
        </p:txBody>
      </p:sp>
    </p:spTree>
    <p:extLst>
      <p:ext uri="{BB962C8B-B14F-4D97-AF65-F5344CB8AC3E}">
        <p14:creationId xmlns:p14="http://schemas.microsoft.com/office/powerpoint/2010/main" val="10919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1507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539750" y="746524"/>
            <a:ext cx="8147050" cy="563480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(1000</a:t>
            </a:r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2000, 3000, 4000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                     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21 входит строку 1.0 «Зарегистрировано  </a:t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заболеваний - всего»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altLang="ru-RU" sz="4000" b="1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1403648" y="1652887"/>
          <a:ext cx="7111703" cy="3622921"/>
        </p:xfrm>
        <a:graphic>
          <a:graphicData uri="http://schemas.openxmlformats.org/drawingml/2006/table">
            <a:tbl>
              <a:tblPr/>
              <a:tblGrid>
                <a:gridCol w="1919076">
                  <a:extLst>
                    <a:ext uri="{9D8B030D-6E8A-4147-A177-3AD203B41FA5}">
                      <a16:colId xmlns:a16="http://schemas.microsoft.com/office/drawing/2014/main" val="3872311262"/>
                    </a:ext>
                  </a:extLst>
                </a:gridCol>
                <a:gridCol w="469476">
                  <a:extLst>
                    <a:ext uri="{9D8B030D-6E8A-4147-A177-3AD203B41FA5}">
                      <a16:colId xmlns:a16="http://schemas.microsoft.com/office/drawing/2014/main" val="1711002959"/>
                    </a:ext>
                  </a:extLst>
                </a:gridCol>
                <a:gridCol w="603881">
                  <a:extLst>
                    <a:ext uri="{9D8B030D-6E8A-4147-A177-3AD203B41FA5}">
                      <a16:colId xmlns:a16="http://schemas.microsoft.com/office/drawing/2014/main" val="1649836439"/>
                    </a:ext>
                  </a:extLst>
                </a:gridCol>
                <a:gridCol w="402272">
                  <a:extLst>
                    <a:ext uri="{9D8B030D-6E8A-4147-A177-3AD203B41FA5}">
                      <a16:colId xmlns:a16="http://schemas.microsoft.com/office/drawing/2014/main" val="4000945866"/>
                    </a:ext>
                  </a:extLst>
                </a:gridCol>
                <a:gridCol w="402746">
                  <a:extLst>
                    <a:ext uri="{9D8B030D-6E8A-4147-A177-3AD203B41FA5}">
                      <a16:colId xmlns:a16="http://schemas.microsoft.com/office/drawing/2014/main" val="3042331730"/>
                    </a:ext>
                  </a:extLst>
                </a:gridCol>
                <a:gridCol w="469949">
                  <a:extLst>
                    <a:ext uri="{9D8B030D-6E8A-4147-A177-3AD203B41FA5}">
                      <a16:colId xmlns:a16="http://schemas.microsoft.com/office/drawing/2014/main" val="617575859"/>
                    </a:ext>
                  </a:extLst>
                </a:gridCol>
                <a:gridCol w="469949">
                  <a:extLst>
                    <a:ext uri="{9D8B030D-6E8A-4147-A177-3AD203B41FA5}">
                      <a16:colId xmlns:a16="http://schemas.microsoft.com/office/drawing/2014/main" val="3170414747"/>
                    </a:ext>
                  </a:extLst>
                </a:gridCol>
                <a:gridCol w="469476">
                  <a:extLst>
                    <a:ext uri="{9D8B030D-6E8A-4147-A177-3AD203B41FA5}">
                      <a16:colId xmlns:a16="http://schemas.microsoft.com/office/drawing/2014/main" val="1947509275"/>
                    </a:ext>
                  </a:extLst>
                </a:gridCol>
                <a:gridCol w="469476">
                  <a:extLst>
                    <a:ext uri="{9D8B030D-6E8A-4147-A177-3AD203B41FA5}">
                      <a16:colId xmlns:a16="http://schemas.microsoft.com/office/drawing/2014/main" val="3706326232"/>
                    </a:ext>
                  </a:extLst>
                </a:gridCol>
                <a:gridCol w="461903">
                  <a:extLst>
                    <a:ext uri="{9D8B030D-6E8A-4147-A177-3AD203B41FA5}">
                      <a16:colId xmlns:a16="http://schemas.microsoft.com/office/drawing/2014/main" val="2370606285"/>
                    </a:ext>
                  </a:extLst>
                </a:gridCol>
                <a:gridCol w="436347">
                  <a:extLst>
                    <a:ext uri="{9D8B030D-6E8A-4147-A177-3AD203B41FA5}">
                      <a16:colId xmlns:a16="http://schemas.microsoft.com/office/drawing/2014/main" val="1302440338"/>
                    </a:ext>
                  </a:extLst>
                </a:gridCol>
                <a:gridCol w="537152">
                  <a:extLst>
                    <a:ext uri="{9D8B030D-6E8A-4147-A177-3AD203B41FA5}">
                      <a16:colId xmlns:a16="http://schemas.microsoft.com/office/drawing/2014/main" val="150591229"/>
                    </a:ext>
                  </a:extLst>
                </a:gridCol>
              </a:tblGrid>
              <a:tr h="147879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пересмотра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365979"/>
                  </a:ext>
                </a:extLst>
              </a:tr>
              <a:tr h="8605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352855"/>
                  </a:ext>
                </a:extLst>
              </a:tr>
              <a:tr h="1440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воз-расте5</a:t>
                      </a: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лет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диспан-серное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установ-ленным диагно-зом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диспансер-ное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-но при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-осмотре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456481"/>
                  </a:ext>
                </a:extLst>
              </a:tr>
              <a:tr h="14787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65733"/>
                  </a:ext>
                </a:extLst>
              </a:tr>
              <a:tr h="367195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А00-Т98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4354604"/>
                  </a:ext>
                </a:extLst>
              </a:tr>
              <a:tr h="611992">
                <a:tc>
                  <a:txBody>
                    <a:bodyPr/>
                    <a:lstStyle/>
                    <a:p>
                      <a:pPr marL="8636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U07.1, U07.2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395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1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075" name="Прямоугольник 20"/>
          <p:cNvSpPr>
            <a:spLocks noChangeArrowheads="1"/>
          </p:cNvSpPr>
          <p:nvPr/>
        </p:nvSpPr>
        <p:spPr bwMode="auto">
          <a:xfrm>
            <a:off x="900113" y="1557338"/>
            <a:ext cx="77755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ЗАРЕГИСТРИРОВАННЫХ У                   ПАЦИЕНТОВ, ПРОЖИВАЮЩИХ          В РАЙОНЕ ОБСЛУЖИВАНИЯ                МЕДИЦИНСКОЙ ОРГАНИЗАЦИИ </a:t>
            </a:r>
            <a:b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2020 год</a:t>
            </a:r>
            <a:endParaRPr lang="ru-RU" alt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</a:t>
            </a:r>
          </a:p>
        </p:txBody>
      </p:sp>
    </p:spTree>
    <p:extLst>
      <p:ext uri="{BB962C8B-B14F-4D97-AF65-F5344CB8AC3E}">
        <p14:creationId xmlns:p14="http://schemas.microsoft.com/office/powerpoint/2010/main" val="17072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5603" name="Прямоугольник 37"/>
          <p:cNvSpPr>
            <a:spLocks noChangeArrowheads="1"/>
          </p:cNvSpPr>
          <p:nvPr/>
        </p:nvSpPr>
        <p:spPr bwMode="auto">
          <a:xfrm>
            <a:off x="1331640" y="162462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475656" y="2060848"/>
            <a:ext cx="7344816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ru-RU" sz="1800" dirty="0">
                <a:solidFill>
                  <a:srgbClr val="C00000"/>
                </a:solidFill>
              </a:rPr>
              <a:t>   (1004, 2004, 3004, 4004)     </a:t>
            </a: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                                                                                                                                                 </a:t>
            </a: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Число лиц с болезнями системы кровообращения, взятых под диспансерное наблюдение (стр. 10.0 гр. 8) </a:t>
            </a: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1 </a:t>
            </a:r>
            <a:r>
              <a:rPr lang="ru-RU" sz="1800" dirty="0">
                <a:solidFill>
                  <a:srgbClr val="C00000"/>
                </a:solidFill>
              </a:rPr>
              <a:t>________, из них умерло 2 </a:t>
            </a:r>
            <a:r>
              <a:rPr lang="ru-RU" sz="1800" dirty="0" smtClean="0">
                <a:solidFill>
                  <a:srgbClr val="C00000"/>
                </a:solidFill>
              </a:rPr>
              <a:t>_______.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«из них умерло» - учитываются все умершие из графы 8 строки 10.0 от болезней системы кровообращения.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endParaRPr lang="ru-RU" altLang="ru-RU" sz="4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6627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642937" y="764704"/>
            <a:ext cx="8147050" cy="1800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Факторы, влияющие на 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состояние </a:t>
            </a:r>
            <a:r>
              <a:rPr lang="ru-RU" sz="1400" dirty="0">
                <a:solidFill>
                  <a:srgbClr val="002060"/>
                </a:solidFill>
              </a:rPr>
              <a:t>здоровья населения и обращения в медицинские организации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(с профилактической и иными целями)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(</a:t>
            </a:r>
            <a:r>
              <a:rPr lang="ru-RU" sz="1400" dirty="0">
                <a:solidFill>
                  <a:srgbClr val="C00000"/>
                </a:solidFill>
              </a:rPr>
              <a:t>1100, 2100, 3100, </a:t>
            </a:r>
            <a:r>
              <a:rPr lang="ru-RU" sz="1400" dirty="0" smtClean="0">
                <a:solidFill>
                  <a:srgbClr val="C00000"/>
                </a:solidFill>
              </a:rPr>
              <a:t>4100)</a:t>
            </a:r>
            <a:r>
              <a:rPr lang="ru-RU" sz="1800" dirty="0">
                <a:solidFill>
                  <a:srgbClr val="FF0000"/>
                </a:solidFill>
              </a:rPr>
              <a:t>					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699996"/>
              </p:ext>
            </p:extLst>
          </p:nvPr>
        </p:nvGraphicFramePr>
        <p:xfrm>
          <a:off x="1259634" y="2276877"/>
          <a:ext cx="7395833" cy="4248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8052">
                  <a:extLst>
                    <a:ext uri="{9D8B030D-6E8A-4147-A177-3AD203B41FA5}">
                      <a16:colId xmlns:a16="http://schemas.microsoft.com/office/drawing/2014/main" val="138827410"/>
                    </a:ext>
                  </a:extLst>
                </a:gridCol>
                <a:gridCol w="774272">
                  <a:extLst>
                    <a:ext uri="{9D8B030D-6E8A-4147-A177-3AD203B41FA5}">
                      <a16:colId xmlns:a16="http://schemas.microsoft.com/office/drawing/2014/main" val="1570849288"/>
                    </a:ext>
                  </a:extLst>
                </a:gridCol>
                <a:gridCol w="922851">
                  <a:extLst>
                    <a:ext uri="{9D8B030D-6E8A-4147-A177-3AD203B41FA5}">
                      <a16:colId xmlns:a16="http://schemas.microsoft.com/office/drawing/2014/main" val="2195128466"/>
                    </a:ext>
                  </a:extLst>
                </a:gridCol>
                <a:gridCol w="755329">
                  <a:extLst>
                    <a:ext uri="{9D8B030D-6E8A-4147-A177-3AD203B41FA5}">
                      <a16:colId xmlns:a16="http://schemas.microsoft.com/office/drawing/2014/main" val="3481252836"/>
                    </a:ext>
                  </a:extLst>
                </a:gridCol>
                <a:gridCol w="755329">
                  <a:extLst>
                    <a:ext uri="{9D8B030D-6E8A-4147-A177-3AD203B41FA5}">
                      <a16:colId xmlns:a16="http://schemas.microsoft.com/office/drawing/2014/main" val="1457967908"/>
                    </a:ext>
                  </a:extLst>
                </a:gridCol>
              </a:tblGrid>
              <a:tr h="18471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 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Код МКБ-10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433768"/>
                  </a:ext>
                </a:extLst>
              </a:tr>
              <a:tr h="554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повторные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354948593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/>
                </a:tc>
                <a:extLst>
                  <a:ext uri="{0D108BD9-81ED-4DB2-BD59-A6C34878D82A}">
                    <a16:rowId xmlns:a16="http://schemas.microsoft.com/office/drawing/2014/main" val="380088812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Z00-Z99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3736487122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 в медицинские организации для медицинского осмотра и обследования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2903242435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из них: обращения в связи с получением медицинских документов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02.7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398645518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            наблюдение при подозрении на 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1.1.2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03.8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4127110634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            </a:t>
                      </a:r>
                      <a:r>
                        <a:rPr lang="ru-RU" sz="1100" dirty="0" err="1">
                          <a:solidFill>
                            <a:srgbClr val="C00000"/>
                          </a:solidFill>
                          <a:effectLst/>
                        </a:rPr>
                        <a:t>скрининговое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обследование с целью выявления  </a:t>
                      </a:r>
                      <a:r>
                        <a:rPr lang="ru-RU" sz="110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  <a:effectLst/>
                        </a:rPr>
                        <a:t>                </a:t>
                      </a:r>
                      <a:r>
                        <a:rPr lang="en-US" sz="1100" dirty="0" smtClean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1.1.3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11.5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1661795536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потенциальная опасность для здоровья, связанная с инфекционными болезнями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Z20-Z29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2539595178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из них:  контакт с больным  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1.2.1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20.8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2423531983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носительство возбудителя инфекционной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болезни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2100980267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             из них: носительство возбудителя 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22.8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3396735085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обращения в медицинские организации в связи с обстоятельствами, относящимися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к репродуктивной функции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Z30-Z39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val="2845763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2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7651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539750" y="692696"/>
            <a:ext cx="8147050" cy="10081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                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                      </a:t>
            </a:r>
            <a:r>
              <a:rPr lang="ru-RU" sz="1800" b="1" dirty="0" smtClean="0">
                <a:solidFill>
                  <a:srgbClr val="002060"/>
                </a:solidFill>
              </a:rPr>
              <a:t>5. Взрослые старше трудоспособного возраста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                            (с 55 лет у женщин и с 60 лет у мужчин)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     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      </a:t>
            </a:r>
            <a:r>
              <a:rPr lang="ru-RU" sz="1800" b="1" dirty="0" smtClean="0">
                <a:solidFill>
                  <a:srgbClr val="002060"/>
                </a:solidFill>
              </a:rPr>
              <a:t>(4000)   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alt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608585"/>
              </p:ext>
            </p:extLst>
          </p:nvPr>
        </p:nvGraphicFramePr>
        <p:xfrm>
          <a:off x="1331640" y="3284983"/>
          <a:ext cx="7416825" cy="2088231"/>
        </p:xfrm>
        <a:graphic>
          <a:graphicData uri="http://schemas.openxmlformats.org/drawingml/2006/table">
            <a:tbl>
              <a:tblPr/>
              <a:tblGrid>
                <a:gridCol w="2001412">
                  <a:extLst>
                    <a:ext uri="{9D8B030D-6E8A-4147-A177-3AD203B41FA5}">
                      <a16:colId xmlns:a16="http://schemas.microsoft.com/office/drawing/2014/main" val="3872311262"/>
                    </a:ext>
                  </a:extLst>
                </a:gridCol>
                <a:gridCol w="489618">
                  <a:extLst>
                    <a:ext uri="{9D8B030D-6E8A-4147-A177-3AD203B41FA5}">
                      <a16:colId xmlns:a16="http://schemas.microsoft.com/office/drawing/2014/main" val="1711002959"/>
                    </a:ext>
                  </a:extLst>
                </a:gridCol>
                <a:gridCol w="629791">
                  <a:extLst>
                    <a:ext uri="{9D8B030D-6E8A-4147-A177-3AD203B41FA5}">
                      <a16:colId xmlns:a16="http://schemas.microsoft.com/office/drawing/2014/main" val="1649836439"/>
                    </a:ext>
                  </a:extLst>
                </a:gridCol>
                <a:gridCol w="419531">
                  <a:extLst>
                    <a:ext uri="{9D8B030D-6E8A-4147-A177-3AD203B41FA5}">
                      <a16:colId xmlns:a16="http://schemas.microsoft.com/office/drawing/2014/main" val="4000945866"/>
                    </a:ext>
                  </a:extLst>
                </a:gridCol>
                <a:gridCol w="420026">
                  <a:extLst>
                    <a:ext uri="{9D8B030D-6E8A-4147-A177-3AD203B41FA5}">
                      <a16:colId xmlns:a16="http://schemas.microsoft.com/office/drawing/2014/main" val="3042331730"/>
                    </a:ext>
                  </a:extLst>
                </a:gridCol>
                <a:gridCol w="490112">
                  <a:extLst>
                    <a:ext uri="{9D8B030D-6E8A-4147-A177-3AD203B41FA5}">
                      <a16:colId xmlns:a16="http://schemas.microsoft.com/office/drawing/2014/main" val="617575859"/>
                    </a:ext>
                  </a:extLst>
                </a:gridCol>
                <a:gridCol w="490112">
                  <a:extLst>
                    <a:ext uri="{9D8B030D-6E8A-4147-A177-3AD203B41FA5}">
                      <a16:colId xmlns:a16="http://schemas.microsoft.com/office/drawing/2014/main" val="3170414747"/>
                    </a:ext>
                  </a:extLst>
                </a:gridCol>
                <a:gridCol w="489618">
                  <a:extLst>
                    <a:ext uri="{9D8B030D-6E8A-4147-A177-3AD203B41FA5}">
                      <a16:colId xmlns:a16="http://schemas.microsoft.com/office/drawing/2014/main" val="1947509275"/>
                    </a:ext>
                  </a:extLst>
                </a:gridCol>
                <a:gridCol w="489618">
                  <a:extLst>
                    <a:ext uri="{9D8B030D-6E8A-4147-A177-3AD203B41FA5}">
                      <a16:colId xmlns:a16="http://schemas.microsoft.com/office/drawing/2014/main" val="3706326232"/>
                    </a:ext>
                  </a:extLst>
                </a:gridCol>
                <a:gridCol w="481721">
                  <a:extLst>
                    <a:ext uri="{9D8B030D-6E8A-4147-A177-3AD203B41FA5}">
                      <a16:colId xmlns:a16="http://schemas.microsoft.com/office/drawing/2014/main" val="2370606285"/>
                    </a:ext>
                  </a:extLst>
                </a:gridCol>
                <a:gridCol w="455068">
                  <a:extLst>
                    <a:ext uri="{9D8B030D-6E8A-4147-A177-3AD203B41FA5}">
                      <a16:colId xmlns:a16="http://schemas.microsoft.com/office/drawing/2014/main" val="1302440338"/>
                    </a:ext>
                  </a:extLst>
                </a:gridCol>
                <a:gridCol w="560198">
                  <a:extLst>
                    <a:ext uri="{9D8B030D-6E8A-4147-A177-3AD203B41FA5}">
                      <a16:colId xmlns:a16="http://schemas.microsoft.com/office/drawing/2014/main" val="150591229"/>
                    </a:ext>
                  </a:extLst>
                </a:gridCol>
              </a:tblGrid>
              <a:tr h="151574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 под 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-серным 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наблюде-нием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конец отчетного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365979"/>
                  </a:ext>
                </a:extLst>
              </a:tr>
              <a:tr h="6986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352855"/>
                  </a:ext>
                </a:extLst>
              </a:tr>
              <a:tr h="1086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воз-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расте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0-4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воз-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расте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5-9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диспансер-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наблю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ленным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диагно-зом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диспансер-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наблю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-но при </a:t>
                      </a:r>
                      <a:r>
                        <a:rPr lang="ru-RU" sz="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проф</a:t>
                      </a: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456481"/>
                  </a:ext>
                </a:extLst>
              </a:tr>
              <a:tr h="151574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766" marR="577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6573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331640" y="2274838"/>
            <a:ext cx="73551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800" dirty="0" smtClean="0"/>
          </a:p>
          <a:p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552" y="836712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143000" y="548680"/>
            <a:ext cx="7772400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Возраст </a:t>
            </a:r>
            <a:r>
              <a:rPr lang="ru-RU" sz="1600" dirty="0">
                <a:solidFill>
                  <a:srgbClr val="002060"/>
                </a:solidFill>
              </a:rPr>
              <a:t>мужчин и женщин трудоспособного и старше трудоспособного возраста, для составления годового статистического отчета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(</a:t>
            </a:r>
            <a:r>
              <a:rPr lang="ru-RU" sz="1600" dirty="0">
                <a:solidFill>
                  <a:srgbClr val="002060"/>
                </a:solidFill>
              </a:rPr>
              <a:t>приказ №409 от 17 июля 2019 г</a:t>
            </a:r>
            <a:r>
              <a:rPr lang="ru-RU" sz="1600" dirty="0" smtClean="0">
                <a:solidFill>
                  <a:srgbClr val="002060"/>
                </a:solidFill>
              </a:rPr>
              <a:t>.)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ПФР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618" y="2082899"/>
            <a:ext cx="6385766" cy="44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7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684213" y="2276475"/>
            <a:ext cx="8064500" cy="23764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12</a:t>
            </a: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259631" y="1628775"/>
            <a:ext cx="7489081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смерть, переезд на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другое место жительства и др.)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1115615" y="2060575"/>
            <a:ext cx="770485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графы 8 и графы 14 не создают  движение диспансерной группы</a:t>
            </a:r>
          </a:p>
          <a:p>
            <a:pPr algn="ctr"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строкам таблиц 1000, 2000, 3000, 4000 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15, 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строкам раздела 6.0</a:t>
            </a:r>
          </a:p>
        </p:txBody>
      </p:sp>
    </p:spTree>
    <p:extLst>
      <p:ext uri="{BB962C8B-B14F-4D97-AF65-F5344CB8AC3E}">
        <p14:creationId xmlns:p14="http://schemas.microsoft.com/office/powerpoint/2010/main" val="16269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1331639" y="2060575"/>
            <a:ext cx="7632973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1500</a:t>
            </a:r>
          </a:p>
          <a:p>
            <a:pPr algn="ctr">
              <a:defRPr/>
            </a:pPr>
            <a:endParaRPr lang="ru-RU" altLang="ru-RU" sz="40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таблица не сравнивается с  другими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таблицами  формы 12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другими формами годового отчета</a:t>
            </a:r>
          </a:p>
          <a:p>
            <a:pPr algn="ctr">
              <a:defRPr/>
            </a:pPr>
            <a:endParaRPr lang="ru-RU" altLang="ru-RU" sz="4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3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584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333375"/>
            <a:ext cx="6858000" cy="71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800" smtClean="0"/>
              <a:t>.</a:t>
            </a:r>
          </a:p>
        </p:txBody>
      </p:sp>
      <p:sp>
        <p:nvSpPr>
          <p:cNvPr id="34820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475656" y="908720"/>
            <a:ext cx="6858000" cy="51126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1001, 1002, 1003, 1004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1601, 1650, 1700, 1800, 1900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2001, 2003, 2004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3002, 3003, 3004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4001, 4003, 4004</a:t>
            </a:r>
          </a:p>
          <a:p>
            <a:pPr>
              <a:defRPr/>
            </a:pPr>
            <a:endParaRPr lang="ru-RU" altLang="ru-RU" sz="14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1100,2100,3100,4100</a:t>
            </a:r>
          </a:p>
          <a:p>
            <a:pPr>
              <a:defRPr/>
            </a:pPr>
            <a:endParaRPr lang="ru-RU" altLang="ru-RU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заполняются в соответствии с требованиями по заполнению формы 12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49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259632" y="908050"/>
            <a:ext cx="7489081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организациями, входящие в  номенклатуру  медицинских  организаций, оказывающие  медицинскую  помощь  в  амбулаторных  ус-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ловиях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(приказ Минздрава  России  от 6  августа  2013 г.  № 529н «Об утверждении номенклатуры медицинских организаций», зарегистрирован Ми-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нистерством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юстиции Российской Федерации 13.09.2013 № 29950,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соот-ветствии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приказом от 21 июля 2016 года  № 355  «Об  утверждении  ста-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инструментария  для  организации  Министерством здраво-охранения Российской Федерации федерального  статистического  наблюдения  в  сфере  охраны  здоровья»  Федеральной службы государственной статистики.</a:t>
            </a: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250825" y="2060575"/>
            <a:ext cx="87137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4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</a:p>
        </p:txBody>
      </p:sp>
    </p:spTree>
    <p:extLst>
      <p:ext uri="{BB962C8B-B14F-4D97-AF65-F5344CB8AC3E}">
        <p14:creationId xmlns:p14="http://schemas.microsoft.com/office/powerpoint/2010/main" val="2080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250825" y="765175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900410"/>
              </p:ext>
            </p:extLst>
          </p:nvPr>
        </p:nvGraphicFramePr>
        <p:xfrm>
          <a:off x="1403649" y="1411289"/>
          <a:ext cx="7416501" cy="4404360"/>
        </p:xfrm>
        <a:graphic>
          <a:graphicData uri="http://schemas.openxmlformats.org/drawingml/2006/table">
            <a:tbl>
              <a:tblPr/>
              <a:tblGrid>
                <a:gridCol w="1414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6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9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82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60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60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74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670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81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082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082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481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413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792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диспансер-ное наблю-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9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959" name="Прямоугольник 4"/>
          <p:cNvSpPr>
            <a:spLocks noChangeArrowheads="1"/>
          </p:cNvSpPr>
          <p:nvPr/>
        </p:nvSpPr>
        <p:spPr bwMode="auto">
          <a:xfrm>
            <a:off x="1331639" y="5300663"/>
            <a:ext cx="763297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12 - выявлено при диспансеризации определенных групп взрослого населения (гр. 12) – следует читать -  выявлено при диспансеризации</a:t>
            </a:r>
            <a:b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17518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557338"/>
            <a:ext cx="7201049" cy="3416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endParaRPr lang="ru-RU" sz="1800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«девушки»:</a:t>
            </a:r>
          </a:p>
          <a:p>
            <a:pPr algn="ctr" eaLnBrk="1" latinLnBrk="1" hangingPunct="1">
              <a:defRPr/>
            </a:pPr>
            <a:endParaRPr lang="ru-RU" sz="1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«всего» (гр.4) – «из них: юноши» (гр.7) = «всего девушки»;</a:t>
            </a:r>
          </a:p>
          <a:p>
            <a:pPr algn="just" eaLnBrk="1" latinLnBrk="1" hangingPunct="1"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 впервые в жизни ..» (гр.9) – «из заболеваний … юноши»  (гр.13) = </a:t>
            </a: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«девушки впервые».</a:t>
            </a:r>
          </a:p>
          <a:p>
            <a:pPr algn="just" eaLnBrk="1" latinLnBrk="1" hangingPunct="1"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Итого: «всего девушки»:</a:t>
            </a:r>
          </a:p>
          <a:p>
            <a:pPr algn="ctr" eaLnBrk="1" latinLnBrk="1" hangingPunct="1">
              <a:defRPr/>
            </a:pPr>
            <a:endParaRPr lang="ru-RU" sz="1800" u="sng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«девушки впервые»  -  не должно быть отрицательных </a:t>
            </a: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значений. </a:t>
            </a:r>
          </a:p>
        </p:txBody>
      </p:sp>
    </p:spTree>
    <p:extLst>
      <p:ext uri="{BB962C8B-B14F-4D97-AF65-F5344CB8AC3E}">
        <p14:creationId xmlns:p14="http://schemas.microsoft.com/office/powerpoint/2010/main" val="35024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755650" y="2492375"/>
            <a:ext cx="75612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b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454594"/>
              </p:ext>
            </p:extLst>
          </p:nvPr>
        </p:nvGraphicFramePr>
        <p:xfrm>
          <a:off x="1547663" y="1246188"/>
          <a:ext cx="7056587" cy="4559237"/>
        </p:xfrm>
        <a:graphic>
          <a:graphicData uri="http://schemas.openxmlformats.org/drawingml/2006/table">
            <a:tbl>
              <a:tblPr/>
              <a:tblGrid>
                <a:gridCol w="1345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9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82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4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26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40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995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13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821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896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1995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560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222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№ строк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Код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 МКБ-10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15): юноши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3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них: 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4):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9):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10)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диспансер-ное наблю-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 впервые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 жизни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установ- ленным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-осмотре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определен-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групп взрослого населения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13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16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246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 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Е00-Е89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28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яичников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яичек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5.8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Е29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74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мочеполовой системы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N00-N99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Помните о данных строчках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предстательной железы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15.5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N40-N42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доброкачественная дисплазия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молочной железы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60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воспалительные болезни женских тазовых органов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N70-N73, 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N75-N76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2667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из них: сальпингит и оофорит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.1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эндометриоз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эрозия и эктропион шейки матки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N86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расстройства менструаций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15.1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91-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73238"/>
            <a:ext cx="720080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endParaRPr lang="ru-RU" sz="4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54275" name="Прямоугольник 2"/>
          <p:cNvSpPr>
            <a:spLocks noChangeArrowheads="1"/>
          </p:cNvSpPr>
          <p:nvPr/>
        </p:nvSpPr>
        <p:spPr bwMode="auto">
          <a:xfrm>
            <a:off x="1547664" y="765175"/>
            <a:ext cx="727280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Порядком заполнения формы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1835696" y="3860800"/>
            <a:ext cx="683999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</p:txBody>
      </p:sp>
    </p:spTree>
    <p:extLst>
      <p:ext uri="{BB962C8B-B14F-4D97-AF65-F5344CB8AC3E}">
        <p14:creationId xmlns:p14="http://schemas.microsoft.com/office/powerpoint/2010/main" val="3228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55299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344494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 заболеваний  осуществляется  по году рож-</a:t>
            </a:r>
            <a:r>
              <a:rPr lang="ru-RU" altLang="ru-RU" sz="22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дения</a:t>
            </a:r>
            <a:r>
              <a:rPr lang="ru-RU" altLang="ru-RU" sz="2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 в  отчетном  году  ребенку исполняется 15 лет (с 1 января – по 31 декабря),  то  он считается подростком; 18 лет – взрослым, т.е. переход из одной возрастной группы в другую производится на начало года в не зависимости от того, когда  у  ребёнка или подростка день рождения.  При  этом вся их ранее известная заболеваемость показывается в </a:t>
            </a:r>
          </a:p>
          <a:p>
            <a:pPr algn="just" eaLnBrk="1" latinLnBrk="1" hangingPunct="1">
              <a:defRPr/>
            </a:pPr>
            <a:r>
              <a:rPr lang="ru-RU" altLang="ru-RU" sz="2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4 – всего, и только вновь выявленная в текущем году в первичной  заболеваемости  (графы 9 и 11  у  подростков, графа 9 у взрослых) соответствующих  таблиц.</a:t>
            </a:r>
            <a:endParaRPr lang="ru-RU" altLang="ru-RU" sz="2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403648" y="1268413"/>
            <a:ext cx="7344816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заболеваниях, выявленных у  больных, поступивших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минуя поликлинику, следует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отчёт на общих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нованиях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latinLnBrk="1" hangingPunct="1"/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Талон амбулаторного пациента  может  быть  заполнен в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и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поликлинику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  в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поликлинике на основании выписки из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стационарного больного. </a:t>
            </a:r>
          </a:p>
        </p:txBody>
      </p:sp>
    </p:spTree>
    <p:extLst>
      <p:ext uri="{BB962C8B-B14F-4D97-AF65-F5344CB8AC3E}">
        <p14:creationId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57347" name="Прямоугольник 2"/>
          <p:cNvSpPr>
            <a:spLocks noChangeArrowheads="1"/>
          </p:cNvSpPr>
          <p:nvPr/>
        </p:nvSpPr>
        <p:spPr bwMode="auto">
          <a:xfrm>
            <a:off x="1475656" y="1196975"/>
            <a:ext cx="727280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 зарегистрированный в теку-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  не подлежит  перерегистрации  в  следующем.  В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заболевае-мость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разра-боток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проявлениям основного заболевания  и только вместе с кодом основного заболевания.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1619672" y="10525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 следствий и др.) регистрируются столько раз, сколько они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147" name="Прямоугольник 97"/>
          <p:cNvSpPr>
            <a:spLocks noChangeArrowheads="1"/>
          </p:cNvSpPr>
          <p:nvPr/>
        </p:nvSpPr>
        <p:spPr bwMode="auto">
          <a:xfrm>
            <a:off x="395288" y="692150"/>
            <a:ext cx="84978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1413164" y="836712"/>
            <a:ext cx="73353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имеющая в своем составе подразделения, оказывающие медицинскую помощь в амбулаторных  условиях  и ведущая только кон-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сультативный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прием, составляет  форму  по  соответствующим строкам лишь в том случае, если в данной  организации  у пациентов  не  только выявляются  эти заболевания, но  и осуществляется их лечение,  а также  и диспансерное наблюдение за пациентами.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2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1475655" y="1341438"/>
            <a:ext cx="7273057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 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типах учреждений берутся из различных источников: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altLang="ru-RU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116013" y="981075"/>
            <a:ext cx="6911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1547663" y="1773238"/>
            <a:ext cx="7201049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9.2.1, 10.1, 10.4.1.1, 10.4.2, 10.4.3, 10.4.4, 10.5.1, 10.5.2, 10.5.3, 10.6.1, 10.6.2, 10.6.3, 10.6.4, 10.6.7, 11.1,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11.1.1, 11.1.2, 11.2, 11.3, 11.4, 17.0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  строке  20.0  может  быть неравенство на коды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Т90-Т98, больных вибрационной болезнью (</a:t>
            </a:r>
            <a:r>
              <a:rPr lang="ru-RU" altLang="ru-RU" sz="24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-заболевания) и больных получающих лечение по </a:t>
            </a:r>
            <a:r>
              <a:rPr lang="ru-RU" altLang="ru-RU" sz="24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тра-вме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года.</a:t>
            </a: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2.1,  2.2,  7.1,  7.1.1,  7.1.2,  12.9.1</a:t>
            </a:r>
          </a:p>
        </p:txBody>
      </p:sp>
    </p:spTree>
    <p:extLst>
      <p:ext uri="{BB962C8B-B14F-4D97-AF65-F5344CB8AC3E}">
        <p14:creationId xmlns:p14="http://schemas.microsoft.com/office/powerpoint/2010/main" val="4027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1475656" y="1052513"/>
            <a:ext cx="7057157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Если  пациент обратился за медицинской помощью, минуя  поли-клинику, в больницу, то «Талон  амбулаторного пациента» (далее –Та-лон) заполняют в поликлинике после выписки пациента из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стациона-ра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«Выписного эпикриза». При этом если пациент при-шел на прием, то в Талоне производится отметка о регистрации  всех заболеваний для включения этих сведений в форму федерального ста-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Если  пациент на  прием  не  пришел, то в Талоне регистрируются все заболевания без отметки о посещении. В Талоне также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 быть  зарегистрировано  обращение  по поводу  заболевания,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включающие в себя одно или несколько посещений, в результате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цель обращения достигнута. При  заполнении  Талона  врач   также делает отметки о дате впервые выявленного основного и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сопутствующих заболеваний, взятии и снятии с диспансерного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учета. Эта данные  необходимы для заполнения формы федерального статистического наблюдения № 12.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1547664" y="1628775"/>
            <a:ext cx="712879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1. Некоторые инфекционные и паразитарные болезни. 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А00-И99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2. Новообразования.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крови, кроветворных органов и отдельные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27305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 </a:t>
            </a:r>
            <a:r>
              <a:rPr lang="ru-RU" alt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наруше-ния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обмена веществ. Е00-Е90</a:t>
            </a:r>
          </a:p>
          <a:p>
            <a:pPr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Отста-вание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9635" name="Прямоугольник 2"/>
          <p:cNvSpPr>
            <a:spLocks noChangeArrowheads="1"/>
          </p:cNvSpPr>
          <p:nvPr/>
        </p:nvSpPr>
        <p:spPr bwMode="auto">
          <a:xfrm>
            <a:off x="1547664" y="2133600"/>
            <a:ext cx="7200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Психические расстройства и расстройства поведения. </a:t>
            </a:r>
          </a:p>
          <a:p>
            <a:pPr algn="just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10, 11, 36, 37 (за минусом диагнозов со*)  и  с обязательным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дви-жением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диспансерной группы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рафа 8 – графа 14 = графа 15</a:t>
            </a:r>
          </a:p>
          <a:p>
            <a:pPr algn="ctr" eaLnBrk="1" latinLnBrk="1" hangingPunct="1">
              <a:defRPr/>
            </a:pPr>
            <a: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472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74755" name="Прямоугольник 2"/>
          <p:cNvSpPr>
            <a:spLocks noChangeArrowheads="1"/>
          </p:cNvSpPr>
          <p:nvPr/>
        </p:nvSpPr>
        <p:spPr bwMode="auto">
          <a:xfrm>
            <a:off x="1475655" y="620713"/>
            <a:ext cx="7057157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Деменция  при болезни Альцгеймера (G30.-+)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F02*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Деменция при других болезнях, классифицированных в других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рубриках</a:t>
            </a:r>
          </a:p>
          <a:p>
            <a:pPr algn="ctr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G30.1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Поздняя 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G30.8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формы болезни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 неуточненная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G20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Паркинсона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0" name="Прямоугольник 3"/>
          <p:cNvSpPr>
            <a:spLocks noChangeArrowheads="1"/>
          </p:cNvSpPr>
          <p:nvPr/>
        </p:nvSpPr>
        <p:spPr bwMode="auto">
          <a:xfrm>
            <a:off x="1619250" y="5229225"/>
            <a:ext cx="71292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b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927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403350" y="981075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403350" y="1916832"/>
            <a:ext cx="727310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7.0. Вегетативные расстройства, которые проявляются в на-рушении регуляции сердечно-сосудистой, дыхательной и др. систем ор-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ганизма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могут быть синдромом таких заболеваний, как: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 болезнь, хроническая ишемическая болезнь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сердца,эндокринные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на-рушения и т.д.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вегетативной нервной системы кодируются G90.8,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тоформная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 У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лых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МЗиСР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26 апреля 2011 г. №14-9/10/2-4150).</a:t>
            </a:r>
          </a:p>
        </p:txBody>
      </p:sp>
    </p:spTree>
    <p:extLst>
      <p:ext uri="{BB962C8B-B14F-4D97-AF65-F5344CB8AC3E}">
        <p14:creationId xmlns:p14="http://schemas.microsoft.com/office/powerpoint/2010/main" val="13231329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475656" y="549275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1600" b="0" dirty="0" smtClean="0">
                <a:solidFill>
                  <a:srgbClr val="002060"/>
                </a:solidFill>
              </a:rPr>
              <a:t>Преходящие </a:t>
            </a:r>
            <a:r>
              <a:rPr lang="ru-RU" sz="1600" b="0" dirty="0">
                <a:solidFill>
                  <a:srgbClr val="002060"/>
                </a:solidFill>
              </a:rPr>
              <a:t>транзиторные церебральные ишемические приступы [атаки] и родственные синдромы (ТИА</a:t>
            </a:r>
            <a:r>
              <a:rPr lang="ru-RU" sz="1600" b="0" dirty="0" smtClean="0">
                <a:solidFill>
                  <a:srgbClr val="002060"/>
                </a:solidFill>
              </a:rPr>
              <a:t>). </a:t>
            </a:r>
            <a:r>
              <a:rPr lang="en-US" sz="1600" b="0" dirty="0">
                <a:solidFill>
                  <a:srgbClr val="002060"/>
                </a:solidFill>
              </a:rPr>
              <a:t>G45</a:t>
            </a:r>
            <a:endParaRPr lang="ru-RU" sz="1600" b="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indent="457200" algn="just">
              <a:defRPr/>
            </a:pP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кардиогенную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эмболию, расслоение артериальной стенки,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indent="457200" algn="just">
              <a:defRPr/>
            </a:pP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Клиническая картина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  <a:p>
            <a:pPr algn="ctr">
              <a:defRPr/>
            </a:pP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611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858838" y="260350"/>
            <a:ext cx="243205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971600" y="1557338"/>
            <a:ext cx="7704856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66725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buClr>
                <a:schemeClr val="bg2"/>
              </a:buClr>
              <a:buSzPct val="75000"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buClr>
                <a:schemeClr val="bg2"/>
              </a:buClr>
              <a:buSzPct val="75000"/>
            </a:pPr>
            <a:endParaRPr lang="ru-RU" alt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форма 12 формируется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altLang="ru-RU" sz="36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endParaRPr lang="ru-RU" altLang="ru-RU" sz="12000" b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buClr>
                <a:schemeClr val="bg2"/>
              </a:buClr>
              <a:buSzPct val="75000"/>
            </a:pPr>
            <a:r>
              <a:rPr lang="ru-RU" alt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512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1412875"/>
            <a:ext cx="6984776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3074988"/>
            <a:ext cx="712879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348770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908050"/>
            <a:ext cx="676875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492375"/>
            <a:ext cx="6984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Строка 10.2 (хронические ревматические болезни сердца) Если было обострение заболевания, то учитывается по строке 10.1, а в строку 10.2 не включается (регистрируется с (+)).</a:t>
            </a:r>
            <a:endParaRPr lang="ru-RU" altLang="ru-RU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475656" y="2636838"/>
            <a:ext cx="727280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1923" name="Прямоугольник 1"/>
          <p:cNvSpPr>
            <a:spLocks noChangeArrowheads="1"/>
          </p:cNvSpPr>
          <p:nvPr/>
        </p:nvSpPr>
        <p:spPr bwMode="auto">
          <a:xfrm>
            <a:off x="1547664" y="2565400"/>
            <a:ext cx="7200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Графы 4 и 9 не равны.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879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691680" y="2133600"/>
            <a:ext cx="691276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 – острое состояние   (впервые равно всего), Д-наблюдение либо по I25.8 (при переходе в ОИМ), либо по I20 (стр. 10.4.1) –  при стабилизации состояния.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4995" name="Прямоугольник 1"/>
          <p:cNvSpPr>
            <a:spLocks noChangeArrowheads="1"/>
          </p:cNvSpPr>
          <p:nvPr/>
        </p:nvSpPr>
        <p:spPr bwMode="auto">
          <a:xfrm>
            <a:off x="1547664" y="2636838"/>
            <a:ext cx="7056784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459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6019" name="Прямоугольник 1"/>
          <p:cNvSpPr>
            <a:spLocks noChangeArrowheads="1"/>
          </p:cNvSpPr>
          <p:nvPr/>
        </p:nvSpPr>
        <p:spPr bwMode="auto">
          <a:xfrm>
            <a:off x="900113" y="2781300"/>
            <a:ext cx="76327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423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1547664" y="2205038"/>
            <a:ext cx="705678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графа 15.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миокарда.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1475655" y="2205038"/>
            <a:ext cx="727280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Необходимо помнить, что код I69 – используется только по- смертно.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9091" name="Прямоугольник 2"/>
          <p:cNvSpPr>
            <a:spLocks noChangeArrowheads="1"/>
          </p:cNvSpPr>
          <p:nvPr/>
        </p:nvSpPr>
        <p:spPr bwMode="auto">
          <a:xfrm>
            <a:off x="1619672" y="2998788"/>
            <a:ext cx="712879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10.6.7 «последствия цереброваскулярных болезней» диагноз используется только в случае смерти пациента.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10.6.7 заполняются графы 4, 9 и они равны.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9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550" y="692150"/>
            <a:ext cx="7777163" cy="43581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(0-14 лет включительно) - 1000, 1001, 1002, 1003,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- 2000, 2001, 2003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3100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мужчин) - 4000, 4001, 4003, </a:t>
            </a:r>
            <a:r>
              <a:rPr lang="ru-RU" sz="1800" kern="0" dirty="0" smtClean="0">
                <a:solidFill>
                  <a:srgbClr val="FF0000"/>
                </a:solidFill>
                <a:cs typeface="Times New Roman" pitchFamily="18" charset="0"/>
              </a:rPr>
              <a:t>4004</a:t>
            </a:r>
            <a:r>
              <a:rPr lang="ru-RU" sz="1800" kern="0" dirty="0" smtClean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5100.</a:t>
            </a:r>
            <a:r>
              <a:rPr lang="ru-RU" sz="1800" b="0" kern="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619672" y="1989138"/>
            <a:ext cx="72008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Астматический статус – J46.0 – J 46.9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ОРВИ (ОРЗ) – J06.9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Часто болеющие дети шифруются кодами соответствующих заболеваний (пневмония, ОРВИ, острый бронхиты и т.д.)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2163" name="Прямоугольник 2"/>
          <p:cNvSpPr>
            <a:spLocks noChangeArrowheads="1"/>
          </p:cNvSpPr>
          <p:nvPr/>
        </p:nvSpPr>
        <p:spPr bwMode="auto">
          <a:xfrm>
            <a:off x="1619672" y="2276475"/>
            <a:ext cx="7200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 этим строкам графы 4 и 9 таблиц 1000, 2000, 3000 и 4000 равны.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498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r>
              <a:rPr lang="ru-RU" altLang="ko-KR" dirty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692275" y="1125538"/>
            <a:ext cx="61928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Класс 11. Болезни органов пищеварения.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1547664" y="2781300"/>
            <a:ext cx="7200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815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 (4 раза в год]; легкой формой пародонтита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тяжелой формой (каждые 3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пародонтозом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год); хроническими остеомиелитами костей лица (2 раза в год); хроническим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 (2 раза в год); хроническим воспалением слюнных желез (2 раза в год); пре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драковыми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 (2 раза в год); зубочелюстными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5235" name="Прямоугольник 1"/>
          <p:cNvSpPr>
            <a:spLocks noChangeArrowheads="1"/>
          </p:cNvSpPr>
          <p:nvPr/>
        </p:nvSpPr>
        <p:spPr bwMode="auto">
          <a:xfrm>
            <a:off x="1403648" y="1196975"/>
            <a:ext cx="734481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12. Болезни кожи и подкожной клетчатки.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L00-L99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331640" y="2060575"/>
            <a:ext cx="741682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403648" y="2997200"/>
            <a:ext cx="73448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indent="457200"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itchFamily="18" charset="0"/>
              </a:rPr>
              <a:t>       Сколиоз – М41</a:t>
            </a:r>
            <a:endParaRPr lang="ru-RU" altLang="ru-RU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6259" name="Прямоугольник 1"/>
          <p:cNvSpPr>
            <a:spLocks noChangeArrowheads="1"/>
          </p:cNvSpPr>
          <p:nvPr/>
        </p:nvSpPr>
        <p:spPr bwMode="auto">
          <a:xfrm>
            <a:off x="1475656" y="1989138"/>
            <a:ext cx="727280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Плоско-вальгусная 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Плоскостопие 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815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547665" y="1844675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475656" y="1341438"/>
            <a:ext cx="72728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14. Болезни мочеполовой системы.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менструаций - на (Д) учёт берётся олиго и аменорея 1,2 степени. У девочек до 17 лет эрозия шейки матки (если нет возможности лечить). </a:t>
            </a: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9331" name="Прямоугольник 1"/>
          <p:cNvSpPr>
            <a:spLocks noChangeArrowheads="1"/>
          </p:cNvSpPr>
          <p:nvPr/>
        </p:nvSpPr>
        <p:spPr bwMode="auto">
          <a:xfrm>
            <a:off x="1547664" y="2060575"/>
            <a:ext cx="72008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15.7 – всегда больше строки 15.7.1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15.8 -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15.9 -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15.10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550" y="692150"/>
            <a:ext cx="7777163" cy="10334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164763"/>
              </p:ext>
            </p:extLst>
          </p:nvPr>
        </p:nvGraphicFramePr>
        <p:xfrm>
          <a:off x="628650" y="2276475"/>
          <a:ext cx="7886700" cy="3025775"/>
        </p:xfrm>
        <a:graphic>
          <a:graphicData uri="http://schemas.openxmlformats.org/drawingml/2006/table">
            <a:tbl>
              <a:tblPr/>
              <a:tblGrid>
                <a:gridCol w="1503363">
                  <a:extLst>
                    <a:ext uri="{9D8B030D-6E8A-4147-A177-3AD203B41FA5}">
                      <a16:colId xmlns:a16="http://schemas.microsoft.com/office/drawing/2014/main" val="2521156490"/>
                    </a:ext>
                  </a:extLst>
                </a:gridCol>
                <a:gridCol w="452437">
                  <a:extLst>
                    <a:ext uri="{9D8B030D-6E8A-4147-A177-3AD203B41FA5}">
                      <a16:colId xmlns:a16="http://schemas.microsoft.com/office/drawing/2014/main" val="466845841"/>
                    </a:ext>
                  </a:extLst>
                </a:gridCol>
                <a:gridCol w="506413">
                  <a:extLst>
                    <a:ext uri="{9D8B030D-6E8A-4147-A177-3AD203B41FA5}">
                      <a16:colId xmlns:a16="http://schemas.microsoft.com/office/drawing/2014/main" val="1417096091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val="3492469574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val="4161955619"/>
                    </a:ext>
                  </a:extLst>
                </a:gridCol>
                <a:gridCol w="506412">
                  <a:extLst>
                    <a:ext uri="{9D8B030D-6E8A-4147-A177-3AD203B41FA5}">
                      <a16:colId xmlns:a16="http://schemas.microsoft.com/office/drawing/2014/main" val="925327735"/>
                    </a:ext>
                  </a:extLst>
                </a:gridCol>
                <a:gridCol w="506413">
                  <a:extLst>
                    <a:ext uri="{9D8B030D-6E8A-4147-A177-3AD203B41FA5}">
                      <a16:colId xmlns:a16="http://schemas.microsoft.com/office/drawing/2014/main" val="3806793086"/>
                    </a:ext>
                  </a:extLst>
                </a:gridCol>
                <a:gridCol w="506412">
                  <a:extLst>
                    <a:ext uri="{9D8B030D-6E8A-4147-A177-3AD203B41FA5}">
                      <a16:colId xmlns:a16="http://schemas.microsoft.com/office/drawing/2014/main" val="2234728574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val="1136777293"/>
                    </a:ext>
                  </a:extLst>
                </a:gridCol>
                <a:gridCol w="582612">
                  <a:extLst>
                    <a:ext uri="{9D8B030D-6E8A-4147-A177-3AD203B41FA5}">
                      <a16:colId xmlns:a16="http://schemas.microsoft.com/office/drawing/2014/main" val="234801036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val="2777625677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val="146496312"/>
                    </a:ext>
                  </a:extLst>
                </a:gridCol>
                <a:gridCol w="582612">
                  <a:extLst>
                    <a:ext uri="{9D8B030D-6E8A-4147-A177-3AD203B41FA5}">
                      <a16:colId xmlns:a16="http://schemas.microsoft.com/office/drawing/2014/main" val="396521746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2488790883"/>
                    </a:ext>
                  </a:extLst>
                </a:gridCol>
              </a:tblGrid>
              <a:tr h="233363"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№ строк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Код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по МКБ-10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пере-смотра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alt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15): юноши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5368184"/>
                  </a:ext>
                </a:extLst>
              </a:tr>
              <a:tr h="698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них: юноши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9):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заболе-ваний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с впервые в жизни</a:t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-ленным</a:t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юноши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29114" marR="291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547687"/>
                  </a:ext>
                </a:extLst>
              </a:tr>
              <a:tr h="1860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 впервые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 жизни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установ- ленным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выявле-но при проф-осмотре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выявлено при 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серизации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определен-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групп взрослого населения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193104"/>
                  </a:ext>
                </a:extLst>
              </a:tr>
              <a:tr h="2333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139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0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  Ранее известную  (и  зарегистрированную) 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1475656" y="1052513"/>
            <a:ext cx="7344816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1475656" y="2921000"/>
            <a:ext cx="712859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2403" name="Прямоугольник 1"/>
          <p:cNvSpPr>
            <a:spLocks noChangeArrowheads="1"/>
          </p:cNvSpPr>
          <p:nvPr/>
        </p:nvSpPr>
        <p:spPr bwMode="auto">
          <a:xfrm>
            <a:off x="1619672" y="1484313"/>
            <a:ext cx="692425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кодированию не подлежат.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848375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17. Врожденные аномалии (пороки развития), деформации и хромосомные нарушения.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Q00-Q99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2565400"/>
            <a:ext cx="720104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3875088"/>
            <a:ext cx="72010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331640" y="1412875"/>
            <a:ext cx="734404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403649" y="2781300"/>
            <a:ext cx="727204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1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Графы  4 и 9  могут быть не  равны.  </a:t>
            </a: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1475656" y="1773238"/>
            <a:ext cx="7344816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G44.3,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 G45.8,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F07.2,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 G93.4,  относящиеся к патологии нервной системы.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811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475656" y="1125538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21. 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Талица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547664" y="1989138"/>
            <a:ext cx="7128792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b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межгодовой контроли</a:t>
            </a:r>
            <a:b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011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08050"/>
            <a:ext cx="7200800" cy="4392613"/>
          </a:xfrm>
        </p:spPr>
        <p:txBody>
          <a:bodyPr/>
          <a:lstStyle/>
          <a:p>
            <a:pPr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solidFill>
                  <a:srgbClr val="002060"/>
                </a:solidFill>
              </a:rPr>
              <a:t>Контроль таблиц </a:t>
            </a:r>
            <a:r>
              <a:rPr lang="en-US" sz="3600" dirty="0" smtClean="0">
                <a:solidFill>
                  <a:srgbClr val="002060"/>
                </a:solidFill>
              </a:rPr>
              <a:t/>
            </a:r>
            <a:br>
              <a:rPr lang="en-US" sz="3600" dirty="0" smtClean="0">
                <a:solidFill>
                  <a:srgbClr val="002060"/>
                </a:solidFill>
              </a:rPr>
            </a:br>
            <a:r>
              <a:rPr lang="en-US" sz="3600" dirty="0" smtClean="0">
                <a:solidFill>
                  <a:srgbClr val="002060"/>
                </a:solidFill>
              </a:rPr>
              <a:t>1000, 2000, 3000, 4000 </a:t>
            </a:r>
            <a:br>
              <a:rPr lang="en-US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в </a:t>
            </a:r>
            <a:r>
              <a:rPr lang="en-US" sz="3600" b="1" dirty="0" smtClean="0">
                <a:solidFill>
                  <a:srgbClr val="C00000"/>
                </a:solidFill>
              </a:rPr>
              <a:t>Excel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7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403648" y="1196975"/>
            <a:ext cx="748952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91139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114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704856" cy="330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2555776" y="3068960"/>
            <a:ext cx="1512168" cy="504056"/>
          </a:xfrm>
          <a:prstGeom prst="ellipse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3789040"/>
            <a:ext cx="3960440" cy="11521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После заполнения таблицы (1000, 2000, 3000, 4000) с помощью кнопки «Вывод в </a:t>
            </a:r>
            <a:r>
              <a:rPr lang="en-US" sz="1400" dirty="0" smtClean="0"/>
              <a:t>EXCEL</a:t>
            </a:r>
            <a:r>
              <a:rPr lang="ru-RU" sz="1400" dirty="0" smtClean="0"/>
              <a:t>-таблицы» выгрузить таблицу в </a:t>
            </a:r>
            <a:r>
              <a:rPr lang="en-US" sz="1400" dirty="0" smtClean="0"/>
              <a:t>EXCEL</a:t>
            </a:r>
            <a:r>
              <a:rPr lang="ru-RU" sz="1400" dirty="0" smtClean="0"/>
              <a:t>. Открыть файл в другом окне и проверить точность заполнения таблицы. </a:t>
            </a:r>
            <a:endParaRPr lang="ru-RU" sz="1400" dirty="0"/>
          </a:p>
        </p:txBody>
      </p:sp>
      <p:cxnSp>
        <p:nvCxnSpPr>
          <p:cNvPr id="5" name="Прямая со стрелкой 4"/>
          <p:cNvCxnSpPr>
            <a:stCxn id="3" idx="1"/>
          </p:cNvCxnSpPr>
          <p:nvPr/>
        </p:nvCxnSpPr>
        <p:spPr>
          <a:xfrm flipH="1" flipV="1">
            <a:off x="2987824" y="3535214"/>
            <a:ext cx="576064" cy="82989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03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035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556792"/>
            <a:ext cx="7200800" cy="2520280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правильно собранном отчете по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№12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-таблицах не должно быть оранжевых и красных клеток. Наличие таких клеток говорит об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ошибках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отчете.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27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3427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2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0700"/>
            <a:ext cx="9144000" cy="635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7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547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547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6413"/>
            <a:ext cx="9131300" cy="635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05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035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56792"/>
            <a:ext cx="7560840" cy="3816424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прошлом году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нами впервые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принят отчет по форме №12 с использованием контроля в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-таблицах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позволило значительно сократить количество ошибок при составлении отчета.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году мы полностью переходим на работу с использованием данной формы контроля. Ответственным за составление отчета по форме №12 в субъектах РФ необходимо своевременно и в полном объеме проводить все виды контроля, которые будут предложены для проверки формы №12.</a:t>
            </a:r>
          </a:p>
        </p:txBody>
      </p:sp>
    </p:spTree>
    <p:extLst>
      <p:ext uri="{BB962C8B-B14F-4D97-AF65-F5344CB8AC3E}">
        <p14:creationId xmlns:p14="http://schemas.microsoft.com/office/powerpoint/2010/main" val="18728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0035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56792"/>
            <a:ext cx="7560840" cy="381642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Выдержки из презентации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Г.А.Александровой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начальника отдела медицинской статистики Департамента мониторинга, анализа и стратегического развития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2019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</a:p>
        </p:txBody>
      </p:sp>
    </p:spTree>
    <p:extLst>
      <p:ext uri="{BB962C8B-B14F-4D97-AF65-F5344CB8AC3E}">
        <p14:creationId xmlns:p14="http://schemas.microsoft.com/office/powerpoint/2010/main" val="949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0408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331640" y="788988"/>
            <a:ext cx="7488832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5837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547663" y="788988"/>
            <a:ext cx="72216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8891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России</a:t>
            </a:r>
          </a:p>
        </p:txBody>
      </p:sp>
      <p:sp>
        <p:nvSpPr>
          <p:cNvPr id="110595" name="Прямоугольник 1"/>
          <p:cNvSpPr>
            <a:spLocks noChangeArrowheads="1"/>
          </p:cNvSpPr>
          <p:nvPr/>
        </p:nvSpPr>
        <p:spPr bwMode="auto">
          <a:xfrm>
            <a:off x="1403648" y="764704"/>
            <a:ext cx="7416824" cy="584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Иванович</a:t>
            </a:r>
            <a: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Оськов</a:t>
            </a: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отделением статистики  специализированных служб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05 февраля 2021 года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8-495-618-31-83 доп. 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220, 235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2021 года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8-495-618-22-01 доп. 700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OskovYI@mail.ru</a:t>
            </a:r>
            <a:endParaRPr lang="ru-RU" altLang="ru-RU" sz="3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0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858838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ko-KR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ФГБУ ЦНИИОИЗ Минздрава </a:t>
            </a:r>
            <a:r>
              <a:rPr lang="ru-RU" altLang="ko-KR" dirty="0" smtClean="0">
                <a:solidFill>
                  <a:srgbClr val="002060"/>
                </a:solidFill>
                <a:latin typeface="Times New Roman" panose="02020603050405020304" pitchFamily="18" charset="0"/>
                <a:ea typeface="돋움" pitchFamily="50" charset="-128"/>
                <a:cs typeface="Times New Roman" panose="02020603050405020304" pitchFamily="18" charset="0"/>
              </a:rPr>
              <a:t>России</a:t>
            </a: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 (+), из графы 9;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24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юношах.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Beaker in Twilight-Print</Template>
  <TotalTime>459</TotalTime>
  <Words>6773</Words>
  <Application>Microsoft Office PowerPoint</Application>
  <PresentationFormat>Экран (4:3)</PresentationFormat>
  <Paragraphs>1083</Paragraphs>
  <Slides>89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89</vt:i4>
      </vt:variant>
    </vt:vector>
  </HeadingPairs>
  <TitlesOfParts>
    <vt:vector size="100" baseType="lpstr">
      <vt:lpstr>Arial</vt:lpstr>
      <vt:lpstr>Calibri</vt:lpstr>
      <vt:lpstr>돋움</vt:lpstr>
      <vt:lpstr>굴림</vt:lpstr>
      <vt:lpstr>Symbol</vt:lpstr>
      <vt:lpstr>Tahoma</vt:lpstr>
      <vt:lpstr>Times New Roman</vt:lpstr>
      <vt:lpstr>Wingdings</vt:lpstr>
      <vt:lpstr>Wingdings 2</vt:lpstr>
      <vt:lpstr>-윤고딕140</vt:lpstr>
      <vt:lpstr>Default Design</vt:lpstr>
      <vt:lpstr>СВЕДЕНИЯ  О ЧИСЛЕ ЗАБОЛЕВАНИЙ,  ЗАРЕГИСТРИРОВАННЫХ В 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Дети первых трех лет жизни  таблица 1600 Дети первого года жизни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 в форме 12  за 2020 год  </vt:lpstr>
      <vt:lpstr> (1000, 2000, 3000, 4000)                                          Строка 21 входит строку 1.0 «Зарегистрировано                             заболеваний - всего»  </vt:lpstr>
      <vt:lpstr>   (1004, 2004, 3004, 4004)                                                                                                                                                        Число лиц с болезнями системы кровообращения, взятых под диспансерное наблюдение (стр. 10.0 гр. 8)  1 ________, из них умерло 2 _______.   «из них умерло» - учитываются все умершие из графы 8 строки 10.0 от болезней системы кровообращения.  </vt:lpstr>
      <vt:lpstr> Факторы, влияющие на  состояние здоровья населения и обращения в медицинские организации  (с профилактической и иными целями)  (1100, 2100, 3100, 4100)     </vt:lpstr>
      <vt:lpstr>                                            5. Взрослые старше трудоспособного возраста                                (с 55 лет у женщин и с 60 лет у мужчин)                    (4000)    </vt:lpstr>
      <vt:lpstr> </vt:lpstr>
      <vt:lpstr> Заполнение формы 12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Контроль таблиц  1000, 2000, 3000, 4000  в Excel </vt:lpstr>
      <vt:lpstr>Презентация PowerPoint</vt:lpstr>
      <vt:lpstr>    При правильно собранном отчете по форме №12, в EXCEL-таблицах не должно быть оранжевых и красных клеток. Наличие таких клеток говорит об ошибках в отчете.</vt:lpstr>
      <vt:lpstr>Презентация PowerPoint</vt:lpstr>
      <vt:lpstr>Презентация PowerPoint</vt:lpstr>
      <vt:lpstr>      В прошлом году нами впервые был принят отчет по форме №12 с использованием контроля в EXСEL -таблицах. Это позволило значительно сократить количество ошибок при составлении отчета.       В этом году мы полностью переходим на работу с использованием данной формы контроля. Ответственным за составление отчета по форме №12 в субъектах РФ необходимо своевременно и в полном объеме проводить все виды контроля, которые будут предложены для проверки формы №12.</vt:lpstr>
      <vt:lpstr>      Выдержки из презентации Г.А.Александровой, начальника отдела медицинской статистики Департамента мониторинга, анализа и стратегического развития здравоохранения за 2019 год.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Юрий И. Оськов</cp:lastModifiedBy>
  <cp:revision>40</cp:revision>
  <dcterms:created xsi:type="dcterms:W3CDTF">2020-11-30T18:34:12Z</dcterms:created>
  <dcterms:modified xsi:type="dcterms:W3CDTF">2020-12-07T13:21:37Z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