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43"/>
  </p:notesMasterIdLst>
  <p:handoutMasterIdLst>
    <p:handoutMasterId r:id="rId44"/>
  </p:handoutMasterIdLst>
  <p:sldIdLst>
    <p:sldId id="575" r:id="rId2"/>
    <p:sldId id="576" r:id="rId3"/>
    <p:sldId id="577" r:id="rId4"/>
    <p:sldId id="578" r:id="rId5"/>
    <p:sldId id="581" r:id="rId6"/>
    <p:sldId id="582" r:id="rId7"/>
    <p:sldId id="583" r:id="rId8"/>
    <p:sldId id="635" r:id="rId9"/>
    <p:sldId id="584" r:id="rId10"/>
    <p:sldId id="585" r:id="rId11"/>
    <p:sldId id="586" r:id="rId12"/>
    <p:sldId id="637" r:id="rId13"/>
    <p:sldId id="639" r:id="rId14"/>
    <p:sldId id="640" r:id="rId15"/>
    <p:sldId id="642" r:id="rId16"/>
    <p:sldId id="643" r:id="rId17"/>
    <p:sldId id="600" r:id="rId18"/>
    <p:sldId id="641" r:id="rId19"/>
    <p:sldId id="601" r:id="rId20"/>
    <p:sldId id="602" r:id="rId21"/>
    <p:sldId id="603" r:id="rId22"/>
    <p:sldId id="628" r:id="rId23"/>
    <p:sldId id="604" r:id="rId24"/>
    <p:sldId id="605" r:id="rId25"/>
    <p:sldId id="606" r:id="rId26"/>
    <p:sldId id="607" r:id="rId27"/>
    <p:sldId id="608" r:id="rId28"/>
    <p:sldId id="609" r:id="rId29"/>
    <p:sldId id="631" r:id="rId30"/>
    <p:sldId id="632" r:id="rId31"/>
    <p:sldId id="633" r:id="rId32"/>
    <p:sldId id="634" r:id="rId33"/>
    <p:sldId id="610" r:id="rId34"/>
    <p:sldId id="622" r:id="rId35"/>
    <p:sldId id="613" r:id="rId36"/>
    <p:sldId id="614" r:id="rId37"/>
    <p:sldId id="623" r:id="rId38"/>
    <p:sldId id="616" r:id="rId39"/>
    <p:sldId id="617" r:id="rId40"/>
    <p:sldId id="619" r:id="rId41"/>
    <p:sldId id="621" r:id="rId42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9E1FD"/>
    <a:srgbClr val="FFFF99"/>
    <a:srgbClr val="4F81BD"/>
    <a:srgbClr val="CC6600"/>
    <a:srgbClr val="FF9900"/>
    <a:srgbClr val="008000"/>
    <a:srgbClr val="FF0000"/>
    <a:srgbClr val="426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8" autoAdjust="0"/>
    <p:restoredTop sz="86079" autoAdjust="0"/>
  </p:normalViewPr>
  <p:slideViewPr>
    <p:cSldViewPr snapToObjects="1">
      <p:cViewPr varScale="1">
        <p:scale>
          <a:sx n="95" d="100"/>
          <a:sy n="95" d="100"/>
        </p:scale>
        <p:origin x="78" y="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07.12.2020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80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818"/>
            <a:ext cx="5438775" cy="444253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Таблица 1000.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таблице указывается вид подчиненности медицинской организации (юридическое лицо), на конец отчетного года.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Сумма строк 1, 2, 3  ровна Всего медицинских организаций в субъекте</a:t>
            </a:r>
          </a:p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4 строку включаются сведения о числе медицинских организаций, расположенных в сельских поселениях сельских муниципальных образований, 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также в сельских населенных пунктах, входящих в состав городских поселений или городских округов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7488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Обратите внимание, что в таблицу добавлены круглосуточные отделения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для Участников и ветеранов войн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таблице 1006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представляются сведения о наличии указанных подразделений в структуре медицинской организации.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Строки с 1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 заполняют стационары, имеющие в своем составе отделения (койки) для обслуживания перечисленных контингентов. В таблицу не включаются данные госпиталей ветеранов ВОВ и специализированных учреждений для  инвалидов войны, участников и ветеранов войн.</a:t>
            </a:r>
          </a:p>
          <a:p>
            <a:pPr fontAlgn="base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Строки 2 – 4 заполняют независимо от профиля коек и от наличия отделения.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этом же разделе указываются сведения: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дневных стационарах для пациентов, страдающих психическими расстройствами и наркологическими заболеваниями, и числе мест в них;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пансионатах для приезжих пациентов и числе мест в них;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психиатрических отделениях специализированного типа и числе коек в них.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таблице 1006 в строках 5 – 8 представляются данные, содержащиеся в соответствующих строках отчетной формы отраслевого статистического наблюдения №14-дс «Сведения о деятельности дневных стационаров медицинских организаций».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Строки 10-11 заполняют по данным «Сводной ведомости учета движения пациентов и коечного фонда медицинской</a:t>
            </a:r>
            <a:r>
              <a:rPr lang="ru-RU" altLang="ru-RU" sz="1200" b="1" baseline="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организации, оказывающей медицинскую помощь в стационарных условиях» (учетная форма № 016/у-02) только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специализированные отделения . </a:t>
            </a:r>
            <a:r>
              <a:rPr lang="ru-RU" alt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Сверить обязательно с формой 36-ПЛ.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011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1 равна  сумме строк со 2 по 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8 указывается как для центров здоровья – юридических лиц, так и для центров здоровья, являющихся структурными подразделениями других медицинских организаций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указывается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травмпунктов, 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4203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В отчете медицинской организации, обособленного структурного подразделения(амбулатории, участковой больницы, входящих в состав районных поликлиник) в таблицу включают численность прикрепленного населения на 31.12.2018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В сводном отчете субъекта таблица 1050 должна содержать официальные данные Росстата по состоянию на начало отчетного года и может не равняться сумме численности прикрепленного населения подведомственных медицинских организаций</a:t>
            </a:r>
          </a:p>
          <a:p>
            <a:pPr marL="342900" indent="-342900" algn="l" eaLnBrk="1" hangingPunct="1">
              <a:defRPr/>
            </a:pPr>
            <a:r>
              <a:rPr lang="ru-RU" dirty="0" smtClean="0"/>
              <a:t> Обратите внимание  Строка 1 должна быть ровна </a:t>
            </a:r>
            <a:r>
              <a:rPr lang="ru-RU" sz="1200" b="1" dirty="0" smtClean="0">
                <a:cs typeface="Arial" charset="0"/>
              </a:rPr>
              <a:t>сумме строк 2+7+8    </a:t>
            </a:r>
          </a:p>
          <a:p>
            <a:pPr algn="l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4109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2084-4FBB-4435-9AF4-7014B74732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419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  <p:sldLayoutId id="2147483903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2060849"/>
            <a:ext cx="9324528" cy="2232248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Форма №</a:t>
            </a:r>
            <a:r>
              <a:rPr lang="en-US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30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«Сведения о медицинской организации»</a:t>
            </a: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725144"/>
            <a:ext cx="3528392" cy="1723281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Е.А. Шелепова</a:t>
            </a: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Зав. </a:t>
            </a:r>
            <a:r>
              <a:rPr lang="ru-RU" sz="1400" b="1" dirty="0">
                <a:solidFill>
                  <a:schemeClr val="bg1"/>
                </a:solidFill>
              </a:rPr>
              <a:t>отделением статистики населения и здравоохранения </a:t>
            </a:r>
            <a:r>
              <a:rPr lang="ru-RU" sz="1400" b="1" dirty="0" smtClean="0">
                <a:solidFill>
                  <a:schemeClr val="bg1"/>
                </a:solidFill>
              </a:rPr>
              <a:t>ФГБУ </a:t>
            </a:r>
            <a:r>
              <a:rPr lang="ru-RU" sz="1400" b="1" dirty="0">
                <a:solidFill>
                  <a:schemeClr val="bg1"/>
                </a:solidFill>
              </a:rPr>
              <a:t>«ЦНИИОИЗ» Минздрава </a:t>
            </a:r>
            <a:r>
              <a:rPr lang="ru-RU" sz="1400" b="1" dirty="0" smtClean="0">
                <a:solidFill>
                  <a:schemeClr val="bg1"/>
                </a:solidFill>
              </a:rPr>
              <a:t>России</a:t>
            </a:r>
            <a:endParaRPr lang="ru-RU" sz="1400" dirty="0"/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Электронный адрес: </a:t>
            </a:r>
            <a:r>
              <a:rPr lang="en-US" sz="1400" b="1" dirty="0" smtClean="0">
                <a:solidFill>
                  <a:schemeClr val="bg1"/>
                </a:solidFill>
              </a:rPr>
              <a:t>shelepova@mednet.ru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</a:t>
            </a:r>
            <a:r>
              <a:rPr lang="ru-RU" altLang="ru-RU" sz="1600" dirty="0" smtClean="0">
                <a:solidFill>
                  <a:srgbClr val="FFFFFF"/>
                </a:solidFill>
                <a:latin typeface="Arial" charset="0"/>
              </a:rPr>
              <a:t>2020</a:t>
            </a:r>
            <a:endParaRPr lang="ru-RU" altLang="ru-RU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685800" y="12192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РАЗДЕЛ </a:t>
            </a:r>
            <a:r>
              <a:rPr lang="en-US" altLang="ru-RU" sz="2400" b="1">
                <a:latin typeface="Times New Roman" panose="02020603050405020304" pitchFamily="18" charset="0"/>
              </a:rPr>
              <a:t>IV</a:t>
            </a:r>
            <a:r>
              <a:rPr lang="ru-RU" altLang="ru-RU" sz="2400" b="1">
                <a:latin typeface="Times New Roman" panose="02020603050405020304" pitchFamily="18" charset="0"/>
              </a:rPr>
              <a:t>. ДЕЯТЕЛЬНОСТЬ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МЕДИЦИНСКОЙ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ОРГАНИЗАЦИИ ПО ОКАЗАНИЮ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МЕДИЦИНСКОЙ ПОМОЩИ В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СТАЦИОНАРНЫХ 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374737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457200"/>
            <a:ext cx="8610600" cy="533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smtClean="0">
                <a:latin typeface="Times New Roman" panose="02020603050405020304" pitchFamily="18" charset="0"/>
              </a:rPr>
              <a:t>Приказ Минздравсоцразвития России от 17.05.2012 N 555н  «Об утверждении номенклатуры коечного фонда по профилям медицинской помощи»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04800" y="1143000"/>
            <a:ext cx="861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НОМЕНКЛАТУРА КОЕЧНОГО ФОНДА </a:t>
            </a:r>
          </a:p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ПО ПРОФИЛЯМ МЕДИЦИНСКОЙ ПОМОЩИ</a:t>
            </a:r>
          </a:p>
        </p:txBody>
      </p:sp>
      <p:graphicFrame>
        <p:nvGraphicFramePr>
          <p:cNvPr id="5166" name="Group 46"/>
          <p:cNvGraphicFramePr>
            <a:graphicFrameLocks noGrp="1"/>
          </p:cNvGraphicFramePr>
          <p:nvPr>
            <p:ph sz="half" idx="2"/>
          </p:nvPr>
        </p:nvGraphicFramePr>
        <p:xfrm>
          <a:off x="76200" y="1695450"/>
          <a:ext cx="8915400" cy="5113337"/>
        </p:xfrm>
        <a:graphic>
          <a:graphicData uri="http://schemas.openxmlformats.org/drawingml/2006/table">
            <a:tbl>
              <a:tblPr/>
              <a:tblGrid>
                <a:gridCol w="2659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56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224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медицинской помощи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койки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87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акушерское дело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койки сестринского ухода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6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акушерство и гинекология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гинекологические, гинекологические для детей, гинекологические для вспомогательных репродуктивных технологий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09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аллергология и иммунология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22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анестезиология и реаниматология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реанимационные, реанимационные для новорожденных, интенсивной терапии, интенсивной терапии для новорожденных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гастроэнтерология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гастроэнтерологические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дерматовенерология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дерматологические, венерологические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22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кардиология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кардиологические, кардиологические интенсивной терапии, кардиологические для больных с острым инфарктом миокарда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16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неврология 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неврологические, неврологические для больных с острыми нарушениями мозгового кровообращения, неврологические интенсивной терапии, психоневрологические для детей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95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неонатология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патологии новорожденных и недоношенных детей,  для новорожденных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38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040251"/>
              </p:ext>
            </p:extLst>
          </p:nvPr>
        </p:nvGraphicFramePr>
        <p:xfrm>
          <a:off x="251519" y="1017067"/>
          <a:ext cx="8640962" cy="5507078"/>
        </p:xfrm>
        <a:graphic>
          <a:graphicData uri="http://schemas.openxmlformats.org/drawingml/2006/table">
            <a:tbl>
              <a:tblPr firstRow="1" firstCol="1" bandRow="1"/>
              <a:tblGrid>
                <a:gridCol w="2504571">
                  <a:extLst>
                    <a:ext uri="{9D8B030D-6E8A-4147-A177-3AD203B41FA5}">
                      <a16:colId xmlns:a16="http://schemas.microsoft.com/office/drawing/2014/main" val="64181981"/>
                    </a:ext>
                  </a:extLst>
                </a:gridCol>
                <a:gridCol w="611652">
                  <a:extLst>
                    <a:ext uri="{9D8B030D-6E8A-4147-A177-3AD203B41FA5}">
                      <a16:colId xmlns:a16="http://schemas.microsoft.com/office/drawing/2014/main" val="3439713143"/>
                    </a:ext>
                  </a:extLst>
                </a:gridCol>
                <a:gridCol w="785542">
                  <a:extLst>
                    <a:ext uri="{9D8B030D-6E8A-4147-A177-3AD203B41FA5}">
                      <a16:colId xmlns:a16="http://schemas.microsoft.com/office/drawing/2014/main" val="2973015329"/>
                    </a:ext>
                  </a:extLst>
                </a:gridCol>
                <a:gridCol w="785542">
                  <a:extLst>
                    <a:ext uri="{9D8B030D-6E8A-4147-A177-3AD203B41FA5}">
                      <a16:colId xmlns:a16="http://schemas.microsoft.com/office/drawing/2014/main" val="1587270373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3661597614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154284395"/>
                    </a:ext>
                  </a:extLst>
                </a:gridCol>
                <a:gridCol w="704946">
                  <a:extLst>
                    <a:ext uri="{9D8B030D-6E8A-4147-A177-3AD203B41FA5}">
                      <a16:colId xmlns:a16="http://schemas.microsoft.com/office/drawing/2014/main" val="130112359"/>
                    </a:ext>
                  </a:extLst>
                </a:gridCol>
                <a:gridCol w="861169">
                  <a:extLst>
                    <a:ext uri="{9D8B030D-6E8A-4147-A177-3AD203B41FA5}">
                      <a16:colId xmlns:a16="http://schemas.microsoft.com/office/drawing/2014/main" val="1025718049"/>
                    </a:ext>
                  </a:extLst>
                </a:gridCol>
                <a:gridCol w="821976">
                  <a:extLst>
                    <a:ext uri="{9D8B030D-6E8A-4147-A177-3AD203B41FA5}">
                      <a16:colId xmlns:a16="http://schemas.microsoft.com/office/drawing/2014/main" val="1486941793"/>
                    </a:ext>
                  </a:extLst>
                </a:gridCol>
              </a:tblGrid>
              <a:tr h="259501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 коек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коек, фактически развернутых</a:t>
                      </a:r>
                      <a:b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свернутых на ремонт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отчетном году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943615"/>
                  </a:ext>
                </a:extLst>
              </a:tr>
              <a:tr h="1896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 отчетного года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располо-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женных</a:t>
                      </a:r>
                      <a:b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сельской местности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средне-годовых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поступило пациентов, всего, чел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сельских жителей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поступивших (гр. 6):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473465"/>
                  </a:ext>
                </a:extLst>
              </a:tr>
              <a:tr h="5190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0–17 лет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лиц старше трудоспо-собного возраста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4808502"/>
                  </a:ext>
                </a:extLst>
              </a:tr>
              <a:tr h="142726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538804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847811"/>
                  </a:ext>
                </a:extLst>
              </a:tr>
              <a:tr h="243467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аллергологические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4394616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аллергологические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017243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spc="-4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беременных и рожениц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577098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патологии беременности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2331357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гинекологические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1515762"/>
                  </a:ext>
                </a:extLst>
              </a:tr>
              <a:tr h="36520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гинекологические для вспомогательных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репродуктивных технологий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123269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гинекологические для детей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585914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гастроэнтерологические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6071118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гастроэнтерологические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900398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гематологические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2137972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гематологические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6650600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геронтологические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0482713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дерматологические</a:t>
                      </a: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312123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дерматологические</a:t>
                      </a: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1288631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венерологические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766356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венерологические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8406038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инфекционные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5488175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лепрозные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711141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670363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инфекционные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067063"/>
                  </a:ext>
                </a:extLst>
              </a:tr>
              <a:tr h="142726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лепрозные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191061"/>
                  </a:ext>
                </a:extLst>
              </a:tr>
              <a:tr h="142726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927806"/>
                  </a:ext>
                </a:extLst>
              </a:tr>
              <a:tr h="142726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6599272"/>
                  </a:ext>
                </a:extLst>
              </a:tr>
              <a:tr h="285451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кардиологические интенсивной терапии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6616262"/>
                  </a:ext>
                </a:extLst>
              </a:tr>
              <a:tr h="285451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кардиологические для больных с острым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инфарктом миокарда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504044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9512" y="188640"/>
            <a:ext cx="8712968" cy="828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РАЗДЕЛ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IV</a:t>
            </a: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ДЕЯТЕЛЬНОСТЬ МЕДИЦИНСКОЙ ОРГАНИЗАЦИИ ПО ОКАЗАНИЮ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500"/>
              </a:spcAft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МЕДИЦИНСКОЙ ПОМОЩИ В СТАЦИОНАРНЫХ УСЛОВИЯХ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spcAft>
                <a:spcPts val="2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Коечный фонд и его использование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(3100)                                                                                                                                                   </a:t>
            </a:r>
            <a:r>
              <a:rPr lang="ru-RU" sz="1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Коды по ОКЕИ: койка – 911; койко-день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9111; человек – 792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524"/>
          <p:cNvSpPr>
            <a:spLocks noChangeArrowheads="1"/>
          </p:cNvSpPr>
          <p:nvPr/>
        </p:nvSpPr>
        <p:spPr bwMode="auto">
          <a:xfrm>
            <a:off x="5562600" y="2514600"/>
            <a:ext cx="3352800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Строки 17.1  и 18.1 включают в себя лепрозные и инфекционные койки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0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45624" y="1158082"/>
          <a:ext cx="7652752" cy="5410200"/>
        </p:xfrm>
        <a:graphic>
          <a:graphicData uri="http://schemas.openxmlformats.org/drawingml/2006/table">
            <a:tbl>
              <a:tblPr firstRow="1" firstCol="1" bandRow="1"/>
              <a:tblGrid>
                <a:gridCol w="2281994">
                  <a:extLst>
                    <a:ext uri="{9D8B030D-6E8A-4147-A177-3AD203B41FA5}">
                      <a16:colId xmlns:a16="http://schemas.microsoft.com/office/drawing/2014/main" val="4029661850"/>
                    </a:ext>
                  </a:extLst>
                </a:gridCol>
                <a:gridCol w="557295">
                  <a:extLst>
                    <a:ext uri="{9D8B030D-6E8A-4147-A177-3AD203B41FA5}">
                      <a16:colId xmlns:a16="http://schemas.microsoft.com/office/drawing/2014/main" val="73851028"/>
                    </a:ext>
                  </a:extLst>
                </a:gridCol>
                <a:gridCol w="640286">
                  <a:extLst>
                    <a:ext uri="{9D8B030D-6E8A-4147-A177-3AD203B41FA5}">
                      <a16:colId xmlns:a16="http://schemas.microsoft.com/office/drawing/2014/main" val="1454975035"/>
                    </a:ext>
                  </a:extLst>
                </a:gridCol>
                <a:gridCol w="715732">
                  <a:extLst>
                    <a:ext uri="{9D8B030D-6E8A-4147-A177-3AD203B41FA5}">
                      <a16:colId xmlns:a16="http://schemas.microsoft.com/office/drawing/2014/main" val="3108741844"/>
                    </a:ext>
                  </a:extLst>
                </a:gridCol>
                <a:gridCol w="568361">
                  <a:extLst>
                    <a:ext uri="{9D8B030D-6E8A-4147-A177-3AD203B41FA5}">
                      <a16:colId xmlns:a16="http://schemas.microsoft.com/office/drawing/2014/main" val="3419966575"/>
                    </a:ext>
                  </a:extLst>
                </a:gridCol>
                <a:gridCol w="713217">
                  <a:extLst>
                    <a:ext uri="{9D8B030D-6E8A-4147-A177-3AD203B41FA5}">
                      <a16:colId xmlns:a16="http://schemas.microsoft.com/office/drawing/2014/main" val="2650179189"/>
                    </a:ext>
                  </a:extLst>
                </a:gridCol>
                <a:gridCol w="642298">
                  <a:extLst>
                    <a:ext uri="{9D8B030D-6E8A-4147-A177-3AD203B41FA5}">
                      <a16:colId xmlns:a16="http://schemas.microsoft.com/office/drawing/2014/main" val="1492201986"/>
                    </a:ext>
                  </a:extLst>
                </a:gridCol>
                <a:gridCol w="784640">
                  <a:extLst>
                    <a:ext uri="{9D8B030D-6E8A-4147-A177-3AD203B41FA5}">
                      <a16:colId xmlns:a16="http://schemas.microsoft.com/office/drawing/2014/main" val="2266493016"/>
                    </a:ext>
                  </a:extLst>
                </a:gridCol>
                <a:gridCol w="748929">
                  <a:extLst>
                    <a:ext uri="{9D8B030D-6E8A-4147-A177-3AD203B41FA5}">
                      <a16:colId xmlns:a16="http://schemas.microsoft.com/office/drawing/2014/main" val="3468878506"/>
                    </a:ext>
                  </a:extLst>
                </a:gridCol>
              </a:tblGrid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7221448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наркологические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374600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неврологические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999121"/>
                  </a:ext>
                </a:extLst>
              </a:tr>
              <a:tr h="331963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неврологические для больных с острыми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нарушениями мозгового кровообращения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382641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неврологические интенсивной терапии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0818950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6948139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психоневрологические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5287134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нефрологические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6327461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нефрологические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057172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157407"/>
                  </a:ext>
                </a:extLst>
              </a:tr>
              <a:tr h="221309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из них: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торакальные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207609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абдоминальные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8409582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онкоурологические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0477488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онкогинекологические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653213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онкологические опухолей головы и шеи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0868158"/>
                  </a:ext>
                </a:extLst>
              </a:tr>
              <a:tr h="241428">
                <a:tc>
                  <a:txBody>
                    <a:bodyPr/>
                    <a:lstStyle/>
                    <a:p>
                      <a:pPr algn="l">
                        <a:lnSpc>
                          <a:spcPts val="1180"/>
                        </a:lnSpc>
                        <a:spcAft>
                          <a:spcPts val="0"/>
                        </a:spcAft>
                        <a:tabLst>
                          <a:tab pos="371475" algn="l"/>
                          <a:tab pos="676275" algn="l"/>
                        </a:tabLs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онкологические опухолей костей, кожи и мягких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тканей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513578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algn="l">
                        <a:lnSpc>
                          <a:spcPts val="118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онкологические паллиативные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018945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49185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оториноларингологические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8020477"/>
                  </a:ext>
                </a:extLst>
              </a:tr>
              <a:tr h="241428">
                <a:tc>
                  <a:txBody>
                    <a:bodyPr/>
                    <a:lstStyle/>
                    <a:p>
                      <a:pPr marL="180340" indent="-14414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оториноларингологические </a:t>
                      </a:r>
                      <a:b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кохлеарной   имплантации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042805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оториноларингологические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297383"/>
                  </a:ext>
                </a:extLst>
              </a:tr>
              <a:tr h="241428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оториноларингологические для детей </a:t>
                      </a:r>
                      <a:br>
                        <a:rPr lang="ru-RU" sz="8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для кохлеарной   имплантации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8814655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офтальмологические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327292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офтальмологические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866052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ожоговые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8697690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паллиативные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141787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паллиативные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380385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педиатрические соматические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9943715"/>
                  </a:ext>
                </a:extLst>
              </a:tr>
              <a:tr h="241428">
                <a:tc>
                  <a:txBody>
                    <a:bodyPr/>
                    <a:lstStyle/>
                    <a:p>
                      <a:pPr marL="21590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патологии новорожденных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 недоношенных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997831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21590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койки для новорожденных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83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530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74040"/>
              </p:ext>
            </p:extLst>
          </p:nvPr>
        </p:nvGraphicFramePr>
        <p:xfrm>
          <a:off x="395536" y="620684"/>
          <a:ext cx="8352927" cy="5418233"/>
        </p:xfrm>
        <a:graphic>
          <a:graphicData uri="http://schemas.openxmlformats.org/drawingml/2006/table">
            <a:tbl>
              <a:tblPr firstRow="1" firstCol="1" bandRow="1"/>
              <a:tblGrid>
                <a:gridCol w="2490781">
                  <a:extLst>
                    <a:ext uri="{9D8B030D-6E8A-4147-A177-3AD203B41FA5}">
                      <a16:colId xmlns:a16="http://schemas.microsoft.com/office/drawing/2014/main" val="1664607478"/>
                    </a:ext>
                  </a:extLst>
                </a:gridCol>
                <a:gridCol w="608284">
                  <a:extLst>
                    <a:ext uri="{9D8B030D-6E8A-4147-A177-3AD203B41FA5}">
                      <a16:colId xmlns:a16="http://schemas.microsoft.com/office/drawing/2014/main" val="2649863474"/>
                    </a:ext>
                  </a:extLst>
                </a:gridCol>
                <a:gridCol w="698867">
                  <a:extLst>
                    <a:ext uri="{9D8B030D-6E8A-4147-A177-3AD203B41FA5}">
                      <a16:colId xmlns:a16="http://schemas.microsoft.com/office/drawing/2014/main" val="2384085532"/>
                    </a:ext>
                  </a:extLst>
                </a:gridCol>
                <a:gridCol w="781216">
                  <a:extLst>
                    <a:ext uri="{9D8B030D-6E8A-4147-A177-3AD203B41FA5}">
                      <a16:colId xmlns:a16="http://schemas.microsoft.com/office/drawing/2014/main" val="355834560"/>
                    </a:ext>
                  </a:extLst>
                </a:gridCol>
                <a:gridCol w="620363">
                  <a:extLst>
                    <a:ext uri="{9D8B030D-6E8A-4147-A177-3AD203B41FA5}">
                      <a16:colId xmlns:a16="http://schemas.microsoft.com/office/drawing/2014/main" val="3148900483"/>
                    </a:ext>
                  </a:extLst>
                </a:gridCol>
                <a:gridCol w="778473">
                  <a:extLst>
                    <a:ext uri="{9D8B030D-6E8A-4147-A177-3AD203B41FA5}">
                      <a16:colId xmlns:a16="http://schemas.microsoft.com/office/drawing/2014/main" val="1301009365"/>
                    </a:ext>
                  </a:extLst>
                </a:gridCol>
                <a:gridCol w="701063">
                  <a:extLst>
                    <a:ext uri="{9D8B030D-6E8A-4147-A177-3AD203B41FA5}">
                      <a16:colId xmlns:a16="http://schemas.microsoft.com/office/drawing/2014/main" val="2074909786"/>
                    </a:ext>
                  </a:extLst>
                </a:gridCol>
                <a:gridCol w="856430">
                  <a:extLst>
                    <a:ext uri="{9D8B030D-6E8A-4147-A177-3AD203B41FA5}">
                      <a16:colId xmlns:a16="http://schemas.microsoft.com/office/drawing/2014/main" val="2103462997"/>
                    </a:ext>
                  </a:extLst>
                </a:gridCol>
                <a:gridCol w="817450">
                  <a:extLst>
                    <a:ext uri="{9D8B030D-6E8A-4147-A177-3AD203B41FA5}">
                      <a16:colId xmlns:a16="http://schemas.microsoft.com/office/drawing/2014/main" val="2616275294"/>
                    </a:ext>
                  </a:extLst>
                </a:gridCol>
              </a:tblGrid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психиатрические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5553603"/>
                  </a:ext>
                </a:extLst>
              </a:tr>
              <a:tr h="306295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психосоматические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960094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соматопсихиатрические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3887244"/>
                  </a:ext>
                </a:extLst>
              </a:tr>
              <a:tr h="306295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психиатрические для судебно-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психиатрической экспертизы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9748245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психиатрические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1896218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профпатологические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3264286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пульмонологические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04407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пульмонологические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749870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радиологические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927647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реабилитационные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430431"/>
                  </a:ext>
                </a:extLst>
              </a:tr>
              <a:tr h="61469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 том числе: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взрослых больных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центральной нервной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системы и органов чувств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8564698"/>
                  </a:ext>
                </a:extLst>
              </a:tr>
              <a:tr h="530090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взрослых больных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опорно-двигательного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аппарата и периферической нервной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системы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4761582"/>
                  </a:ext>
                </a:extLst>
              </a:tr>
              <a:tr h="262138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наркологические для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506527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соматические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9326327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реабилитационные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231686"/>
                  </a:ext>
                </a:extLst>
              </a:tr>
              <a:tr h="597803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 том числе: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детей с заболеваниями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центральной нервной системы и органов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чувств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2768454"/>
                  </a:ext>
                </a:extLst>
              </a:tr>
              <a:tr h="396100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детей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опорно-двигательного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аппарата и периферической нервной системы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537969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соматические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3482703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реанимационные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585419"/>
                  </a:ext>
                </a:extLst>
              </a:tr>
              <a:tr h="262138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из них: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реанимационные для новорожденных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3531609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интенсивной терапии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3829788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интенсивной терапии для новорожденных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493687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8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8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1982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676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825096"/>
              </p:ext>
            </p:extLst>
          </p:nvPr>
        </p:nvGraphicFramePr>
        <p:xfrm>
          <a:off x="179512" y="404661"/>
          <a:ext cx="8712969" cy="5544618"/>
        </p:xfrm>
        <a:graphic>
          <a:graphicData uri="http://schemas.openxmlformats.org/drawingml/2006/table">
            <a:tbl>
              <a:tblPr firstRow="1" firstCol="1" bandRow="1"/>
              <a:tblGrid>
                <a:gridCol w="2598142">
                  <a:extLst>
                    <a:ext uri="{9D8B030D-6E8A-4147-A177-3AD203B41FA5}">
                      <a16:colId xmlns:a16="http://schemas.microsoft.com/office/drawing/2014/main" val="3441460555"/>
                    </a:ext>
                  </a:extLst>
                </a:gridCol>
                <a:gridCol w="634503">
                  <a:extLst>
                    <a:ext uri="{9D8B030D-6E8A-4147-A177-3AD203B41FA5}">
                      <a16:colId xmlns:a16="http://schemas.microsoft.com/office/drawing/2014/main" val="1997077649"/>
                    </a:ext>
                  </a:extLst>
                </a:gridCol>
                <a:gridCol w="728991">
                  <a:extLst>
                    <a:ext uri="{9D8B030D-6E8A-4147-A177-3AD203B41FA5}">
                      <a16:colId xmlns:a16="http://schemas.microsoft.com/office/drawing/2014/main" val="611862457"/>
                    </a:ext>
                  </a:extLst>
                </a:gridCol>
                <a:gridCol w="814890">
                  <a:extLst>
                    <a:ext uri="{9D8B030D-6E8A-4147-A177-3AD203B41FA5}">
                      <a16:colId xmlns:a16="http://schemas.microsoft.com/office/drawing/2014/main" val="1160656923"/>
                    </a:ext>
                  </a:extLst>
                </a:gridCol>
                <a:gridCol w="647103">
                  <a:extLst>
                    <a:ext uri="{9D8B030D-6E8A-4147-A177-3AD203B41FA5}">
                      <a16:colId xmlns:a16="http://schemas.microsoft.com/office/drawing/2014/main" val="999201360"/>
                    </a:ext>
                  </a:extLst>
                </a:gridCol>
                <a:gridCol w="812027">
                  <a:extLst>
                    <a:ext uri="{9D8B030D-6E8A-4147-A177-3AD203B41FA5}">
                      <a16:colId xmlns:a16="http://schemas.microsoft.com/office/drawing/2014/main" val="2706588031"/>
                    </a:ext>
                  </a:extLst>
                </a:gridCol>
                <a:gridCol w="731283">
                  <a:extLst>
                    <a:ext uri="{9D8B030D-6E8A-4147-A177-3AD203B41FA5}">
                      <a16:colId xmlns:a16="http://schemas.microsoft.com/office/drawing/2014/main" val="49879992"/>
                    </a:ext>
                  </a:extLst>
                </a:gridCol>
                <a:gridCol w="893345">
                  <a:extLst>
                    <a:ext uri="{9D8B030D-6E8A-4147-A177-3AD203B41FA5}">
                      <a16:colId xmlns:a16="http://schemas.microsoft.com/office/drawing/2014/main" val="2443984497"/>
                    </a:ext>
                  </a:extLst>
                </a:gridCol>
                <a:gridCol w="852685">
                  <a:extLst>
                    <a:ext uri="{9D8B030D-6E8A-4147-A177-3AD203B41FA5}">
                      <a16:colId xmlns:a16="http://schemas.microsoft.com/office/drawing/2014/main" val="1526433860"/>
                    </a:ext>
                  </a:extLst>
                </a:gridCol>
              </a:tblGrid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ревматологические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3049319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ревматологические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5352546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сестринского ухода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827942"/>
                  </a:ext>
                </a:extLst>
              </a:tr>
              <a:tr h="291822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скорой медицинской помощи краткосрочного пребывания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2709925"/>
                  </a:ext>
                </a:extLst>
              </a:tr>
              <a:tr h="291822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скорой медицинской помощи суточного пребывания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674289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терапевтические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0621233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токсикологические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8952880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травматологические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1233890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травматологические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5848504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ортопедические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466493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ортопедические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6980256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туберкулезные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4816552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туберкулезные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4044174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9269240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728998"/>
                  </a:ext>
                </a:extLst>
              </a:tr>
              <a:tr h="291822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из них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уроандрологические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3681600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хирургические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2506941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абдоминальной хирургии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044887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хирургические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979476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нейрохирургические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834736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нейрохирургические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248056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торакальной хирургии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8653432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торакальной хирургии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373225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кардиохирургические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0785863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сосудистой хирургии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4202309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хирургические гнойные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167988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хирургические гнойные для детей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76789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челюстно-лицевой хирургии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2865475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челюстно-лицевой хирургии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7661225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эндокринологические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2916587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эндокринологические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553725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койки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079184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койки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241836"/>
                  </a:ext>
                </a:extLst>
              </a:tr>
              <a:tr h="291822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«движение» больных новорожденных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200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955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23694"/>
              </p:ext>
            </p:extLst>
          </p:nvPr>
        </p:nvGraphicFramePr>
        <p:xfrm>
          <a:off x="611560" y="980729"/>
          <a:ext cx="8075241" cy="1224136"/>
        </p:xfrm>
        <a:graphic>
          <a:graphicData uri="http://schemas.openxmlformats.org/drawingml/2006/table">
            <a:tbl>
              <a:tblPr firstRow="1" firstCol="1" bandRow="1"/>
              <a:tblGrid>
                <a:gridCol w="2407977">
                  <a:extLst>
                    <a:ext uri="{9D8B030D-6E8A-4147-A177-3AD203B41FA5}">
                      <a16:colId xmlns:a16="http://schemas.microsoft.com/office/drawing/2014/main" val="788700397"/>
                    </a:ext>
                  </a:extLst>
                </a:gridCol>
                <a:gridCol w="588062">
                  <a:extLst>
                    <a:ext uri="{9D8B030D-6E8A-4147-A177-3AD203B41FA5}">
                      <a16:colId xmlns:a16="http://schemas.microsoft.com/office/drawing/2014/main" val="883410227"/>
                    </a:ext>
                  </a:extLst>
                </a:gridCol>
                <a:gridCol w="675635">
                  <a:extLst>
                    <a:ext uri="{9D8B030D-6E8A-4147-A177-3AD203B41FA5}">
                      <a16:colId xmlns:a16="http://schemas.microsoft.com/office/drawing/2014/main" val="4091180360"/>
                    </a:ext>
                  </a:extLst>
                </a:gridCol>
                <a:gridCol w="755246">
                  <a:extLst>
                    <a:ext uri="{9D8B030D-6E8A-4147-A177-3AD203B41FA5}">
                      <a16:colId xmlns:a16="http://schemas.microsoft.com/office/drawing/2014/main" val="2146096682"/>
                    </a:ext>
                  </a:extLst>
                </a:gridCol>
                <a:gridCol w="599739">
                  <a:extLst>
                    <a:ext uri="{9D8B030D-6E8A-4147-A177-3AD203B41FA5}">
                      <a16:colId xmlns:a16="http://schemas.microsoft.com/office/drawing/2014/main" val="1721996564"/>
                    </a:ext>
                  </a:extLst>
                </a:gridCol>
                <a:gridCol w="752592">
                  <a:extLst>
                    <a:ext uri="{9D8B030D-6E8A-4147-A177-3AD203B41FA5}">
                      <a16:colId xmlns:a16="http://schemas.microsoft.com/office/drawing/2014/main" val="4055788274"/>
                    </a:ext>
                  </a:extLst>
                </a:gridCol>
                <a:gridCol w="677758">
                  <a:extLst>
                    <a:ext uri="{9D8B030D-6E8A-4147-A177-3AD203B41FA5}">
                      <a16:colId xmlns:a16="http://schemas.microsoft.com/office/drawing/2014/main" val="2973745731"/>
                    </a:ext>
                  </a:extLst>
                </a:gridCol>
                <a:gridCol w="827957">
                  <a:extLst>
                    <a:ext uri="{9D8B030D-6E8A-4147-A177-3AD203B41FA5}">
                      <a16:colId xmlns:a16="http://schemas.microsoft.com/office/drawing/2014/main" val="2767248205"/>
                    </a:ext>
                  </a:extLst>
                </a:gridCol>
                <a:gridCol w="790275">
                  <a:extLst>
                    <a:ext uri="{9D8B030D-6E8A-4147-A177-3AD203B41FA5}">
                      <a16:colId xmlns:a16="http://schemas.microsoft.com/office/drawing/2014/main" val="1873867098"/>
                    </a:ext>
                  </a:extLst>
                </a:gridCol>
              </a:tblGrid>
              <a:tr h="30603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(стр. 01) – платных коек 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0403384"/>
                  </a:ext>
                </a:extLst>
              </a:tr>
              <a:tr h="918102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 – дополнительно развернутые койки для лечения пациентов с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- 19 (инфекционные)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984432"/>
                  </a:ext>
                </a:extLst>
              </a:tr>
            </a:tbl>
          </a:graphicData>
        </a:graphic>
      </p:graphicFrame>
      <p:sp>
        <p:nvSpPr>
          <p:cNvPr id="4" name="Rectangle 524"/>
          <p:cNvSpPr>
            <a:spLocks noChangeArrowheads="1"/>
          </p:cNvSpPr>
          <p:nvPr/>
        </p:nvSpPr>
        <p:spPr bwMode="auto">
          <a:xfrm>
            <a:off x="1475656" y="2514600"/>
            <a:ext cx="7439744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sz="1600" dirty="0" smtClean="0"/>
              <a:t>В итоговую </a:t>
            </a:r>
            <a:r>
              <a:rPr lang="ru-RU" sz="1600" dirty="0"/>
              <a:t>строку (1) </a:t>
            </a:r>
            <a:r>
              <a:rPr lang="ru-RU" sz="1600" dirty="0" smtClean="0"/>
              <a:t>включается </a:t>
            </a:r>
            <a:r>
              <a:rPr lang="ru-RU" sz="1600" dirty="0"/>
              <a:t>«строка 80» начиная с 6 графы (это сумма строк со 2 по </a:t>
            </a:r>
            <a:r>
              <a:rPr lang="ru-RU" sz="1600" dirty="0" smtClean="0"/>
              <a:t>77 (</a:t>
            </a:r>
            <a:r>
              <a:rPr lang="ru-RU" sz="1600" dirty="0"/>
              <a:t>по основным строкам) + 80 строка).</a:t>
            </a:r>
          </a:p>
          <a:p>
            <a:r>
              <a:rPr lang="ru-RU" sz="1600" dirty="0"/>
              <a:t>Данные стр.80 – гр.3,4,5 в стр.1 не входят.</a:t>
            </a:r>
          </a:p>
        </p:txBody>
      </p:sp>
    </p:spTree>
    <p:extLst>
      <p:ext uri="{BB962C8B-B14F-4D97-AF65-F5344CB8AC3E}">
        <p14:creationId xmlns:p14="http://schemas.microsoft.com/office/powerpoint/2010/main" val="3593468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380789" y="1524000"/>
            <a:ext cx="84978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Необходимо обратить внимание на показатель деятельности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стационара:                </a:t>
            </a:r>
            <a:r>
              <a:rPr lang="ru-RU" altLang="ru-RU" sz="1800" b="1" dirty="0">
                <a:solidFill>
                  <a:srgbClr val="3333CC"/>
                </a:solidFill>
                <a:latin typeface="Times New Roman" panose="02020603050405020304" pitchFamily="18" charset="0"/>
              </a:rPr>
              <a:t>Работа койки</a:t>
            </a:r>
          </a:p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Данный показатель  не должен превышать рекомендованный по ТПГГ (330 дней) в целом по субъекту РФ и, соответственно, рекомендованные по профилям коек. </a:t>
            </a:r>
          </a:p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Предоставить пояснительные записки (за подписью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руководителя органа исполнительной власти субъекта Российской Федерации)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при работе койки в целом по субъекту по профилю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более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350 дней и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менее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280 дней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460432" y="6597352"/>
            <a:ext cx="454968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28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98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6" y="2349246"/>
            <a:ext cx="9747760" cy="215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585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ChangeArrowheads="1"/>
          </p:cNvSpPr>
          <p:nvPr/>
        </p:nvSpPr>
        <p:spPr bwMode="auto">
          <a:xfrm>
            <a:off x="381000" y="17526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</a:rPr>
              <a:t>   РАЗДЕЛ </a:t>
            </a:r>
            <a:r>
              <a:rPr lang="en-US" altLang="ru-RU" sz="2800" b="1" dirty="0">
                <a:latin typeface="Times New Roman" panose="02020603050405020304" pitchFamily="18" charset="0"/>
              </a:rPr>
              <a:t>V</a:t>
            </a:r>
            <a:r>
              <a:rPr lang="ru-RU" altLang="ru-RU" sz="2800" b="1" dirty="0">
                <a:latin typeface="Times New Roman" panose="02020603050405020304" pitchFamily="18" charset="0"/>
              </a:rPr>
              <a:t>. РАБОТА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r>
              <a:rPr lang="en-US" altLang="ru-RU" sz="2800" b="1" dirty="0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 dirty="0">
                <a:latin typeface="Times New Roman" panose="02020603050405020304" pitchFamily="18" charset="0"/>
              </a:rPr>
              <a:t> ЛЕЧЕБНО-ВСПОМОГАТЕЛЬНЫХ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r>
              <a:rPr lang="en-US" altLang="ru-RU" sz="2800" b="1" dirty="0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 dirty="0">
                <a:latin typeface="Times New Roman" panose="02020603050405020304" pitchFamily="18" charset="0"/>
              </a:rPr>
              <a:t> ОТДЕЛЕНИЙ (КАБИНЕТОВ)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endParaRPr lang="ru-RU" altLang="ru-RU" sz="28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9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848600" cy="2590800"/>
          </a:xfrm>
        </p:spPr>
        <p:txBody>
          <a:bodyPr/>
          <a:lstStyle/>
          <a:p>
            <a:r>
              <a:rPr lang="ru-RU" altLang="ru-RU" sz="4000" b="1" dirty="0">
                <a:latin typeface="Times New Roman" panose="02020603050405020304" pitchFamily="18" charset="0"/>
              </a:rPr>
              <a:t>РАЗДЕЛ </a:t>
            </a:r>
            <a:r>
              <a:rPr lang="en-US" altLang="ru-RU" sz="4000" b="1" dirty="0">
                <a:latin typeface="Times New Roman" panose="02020603050405020304" pitchFamily="18" charset="0"/>
              </a:rPr>
              <a:t>I</a:t>
            </a:r>
            <a:r>
              <a:rPr lang="ru-RU" altLang="ru-RU" sz="4000" b="1" dirty="0">
                <a:latin typeface="Times New Roman" panose="02020603050405020304" pitchFamily="18" charset="0"/>
              </a:rPr>
              <a:t>. 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Работа медицинской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 организации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90600" y="5181600"/>
            <a:ext cx="7848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ru-RU" sz="4000" b="1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0860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914400"/>
            <a:ext cx="20574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4601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2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2. Деятельность физиотерапевтического отделения (кабинета)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55350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434421"/>
              </p:ext>
            </p:extLst>
          </p:nvPr>
        </p:nvGraphicFramePr>
        <p:xfrm>
          <a:off x="228600" y="1295400"/>
          <a:ext cx="8610600" cy="3352408"/>
        </p:xfrm>
        <a:graphic>
          <a:graphicData uri="http://schemas.openxmlformats.org/drawingml/2006/table">
            <a:tbl>
              <a:tblPr/>
              <a:tblGrid>
                <a:gridCol w="3986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0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5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25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542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5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условиях дневного стационара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закончивших лечение, всего, чел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803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105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общего числа лиц, закончивших лечение (стр. 1):  инвалидов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детей-инвалидов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4497206"/>
                  </a:ext>
                </a:extLst>
              </a:tr>
              <a:tr h="42264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отпущенных процедур – всего,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ед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2557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(из стр. 2):  инвалидам 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2557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 детям-инвалидам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1892"/>
                  </a:ext>
                </a:extLst>
              </a:tr>
            </a:tbl>
          </a:graphicData>
        </a:graphic>
      </p:graphicFrame>
      <p:sp>
        <p:nvSpPr>
          <p:cNvPr id="32821" name="Rectangle 453"/>
          <p:cNvSpPr txBox="1">
            <a:spLocks noChangeArrowheads="1"/>
          </p:cNvSpPr>
          <p:nvPr/>
        </p:nvSpPr>
        <p:spPr bwMode="auto">
          <a:xfrm>
            <a:off x="5105400" y="2996619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1.2 из строки 1.1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2.2 из строки 2.1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77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189512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4701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3. Деятельность кабинета ЛФК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831241441"/>
              </p:ext>
            </p:extLst>
          </p:nvPr>
        </p:nvGraphicFramePr>
        <p:xfrm>
          <a:off x="304800" y="1447800"/>
          <a:ext cx="8458200" cy="2814586"/>
        </p:xfrm>
        <a:graphic>
          <a:graphicData uri="http://schemas.openxmlformats.org/drawingml/2006/table">
            <a:tbl>
              <a:tblPr/>
              <a:tblGrid>
                <a:gridCol w="4051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8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9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3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69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подразделениях,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оказывающих медицинскую помощь в амбулаторных условиях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условиях дневного стационара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лиц, закончивших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лечение,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чел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105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общего числа лиц, закончивших лечение (стр. 1):  инвалидов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детей-инвалидов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147900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отпущенных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процедур - всего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6694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(из стр. 2):  инвалидам 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 детям-инвалидам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954331"/>
                  </a:ext>
                </a:extLst>
              </a:tr>
            </a:tbl>
          </a:graphicData>
        </a:graphic>
      </p:graphicFrame>
      <p:sp>
        <p:nvSpPr>
          <p:cNvPr id="33845" name="Rectangle 453"/>
          <p:cNvSpPr txBox="1">
            <a:spLocks noChangeArrowheads="1"/>
          </p:cNvSpPr>
          <p:nvPr/>
        </p:nvSpPr>
        <p:spPr bwMode="auto">
          <a:xfrm>
            <a:off x="5148064" y="2964723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1.2 из строки 1.1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2.2 из строки 2.1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5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189512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4</a:t>
            </a:r>
            <a:r>
              <a:rPr lang="en-US" altLang="ru-RU" sz="2000" b="1" dirty="0" smtClean="0">
                <a:latin typeface="Times New Roman" panose="02020603050405020304" pitchFamily="18" charset="0"/>
              </a:rPr>
              <a:t>8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01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4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. </a:t>
            </a:r>
            <a:r>
              <a:rPr lang="ru-RU" altLang="ru-RU" sz="2000" b="1" dirty="0">
                <a:latin typeface="Times New Roman" panose="02020603050405020304" pitchFamily="18" charset="0"/>
              </a:rPr>
              <a:t>Деятельность кабинета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рефлексотерапии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03246243"/>
              </p:ext>
            </p:extLst>
          </p:nvPr>
        </p:nvGraphicFramePr>
        <p:xfrm>
          <a:off x="228600" y="1447801"/>
          <a:ext cx="8534400" cy="2615122"/>
        </p:xfrm>
        <a:graphic>
          <a:graphicData uri="http://schemas.openxmlformats.org/drawingml/2006/table">
            <a:tbl>
              <a:tblPr/>
              <a:tblGrid>
                <a:gridCol w="4199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4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10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391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7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подразделениях,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оказывающих медицинскую помощь в амбулаторных условиях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условиях дневного стационара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91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94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лиц, закончивших лечение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– всего, чел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105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общего числа лиц, закончивших лечение (стр. 1):  инвалидов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76790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детей-инвалидов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558521"/>
                  </a:ext>
                </a:extLst>
              </a:tr>
              <a:tr h="12927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Число отпущенных процедур – всего, </a:t>
                      </a:r>
                      <a:r>
                        <a:rPr lang="ru-RU" sz="14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ед</a:t>
                      </a:r>
                      <a:endParaRPr lang="ru-RU" sz="1400" b="0" i="0" u="none" strike="noStrike" dirty="0" smtClean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277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(из стр. 2):  инвалидам 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51543"/>
                  </a:ext>
                </a:extLst>
              </a:tr>
              <a:tr h="129278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 детям-инвалидам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0869632"/>
                  </a:ext>
                </a:extLst>
              </a:tr>
            </a:tbl>
          </a:graphicData>
        </a:graphic>
      </p:graphicFrame>
      <p:sp>
        <p:nvSpPr>
          <p:cNvPr id="33845" name="Rectangle 453"/>
          <p:cNvSpPr txBox="1">
            <a:spLocks noChangeArrowheads="1"/>
          </p:cNvSpPr>
          <p:nvPr/>
        </p:nvSpPr>
        <p:spPr bwMode="auto">
          <a:xfrm>
            <a:off x="5292080" y="2767523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1.2 из строки 1.1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2.2 из строки 2.1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03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6324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4804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481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Логопедическая помощь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34852" name="Rectangle 453"/>
          <p:cNvSpPr>
            <a:spLocks noChangeArrowheads="1"/>
          </p:cNvSpPr>
          <p:nvPr/>
        </p:nvSpPr>
        <p:spPr bwMode="auto">
          <a:xfrm>
            <a:off x="304800" y="4267200"/>
            <a:ext cx="8686800" cy="1219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Таблица заполняется на основании сведений, указанных в медицинской карте пациента, получающего медицинскую помощь в амбулаторных условиях (ф. 025/у) и истории развития ребенка (ф. 112/у)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Сведения заполняются по всем пациентам, закончившим занятия с логопедом.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34853" name="Rectangle 453"/>
          <p:cNvSpPr txBox="1">
            <a:spLocks noChangeArrowheads="1"/>
          </p:cNvSpPr>
          <p:nvPr/>
        </p:nvSpPr>
        <p:spPr bwMode="auto">
          <a:xfrm>
            <a:off x="5292080" y="5562600"/>
            <a:ext cx="3276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 может быть больше суммы строк 2+3 за счет пациентов в возрасте 18 лет и старше, закончивших занятия с логопедом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5468" y="1447800"/>
            <a:ext cx="10000036" cy="169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4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219200"/>
            <a:ext cx="19812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4805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4" name="Rectangle 605"/>
          <p:cNvSpPr>
            <a:spLocks noChangeArrowheads="1"/>
          </p:cNvSpPr>
          <p:nvPr/>
        </p:nvSpPr>
        <p:spPr bwMode="auto">
          <a:xfrm>
            <a:off x="228600" y="609600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8. Деятельность отделения гемосорбции и гравитационной хирургии крови</a:t>
            </a:r>
          </a:p>
        </p:txBody>
      </p:sp>
      <p:graphicFrame>
        <p:nvGraphicFramePr>
          <p:cNvPr id="56669" name="Group 349"/>
          <p:cNvGraphicFramePr>
            <a:graphicFrameLocks noGrp="1"/>
          </p:cNvGraphicFramePr>
          <p:nvPr/>
        </p:nvGraphicFramePr>
        <p:xfrm>
          <a:off x="381000" y="1752600"/>
          <a:ext cx="8534400" cy="3687800"/>
        </p:xfrm>
        <a:graphic>
          <a:graphicData uri="http://schemas.openxmlformats.org/drawingml/2006/table">
            <a:tbl>
              <a:tblPr/>
              <a:tblGrid>
                <a:gridCol w="349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3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0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76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условиях дневного стационара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мест в отделении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процедур - всего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гемосорбций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плазмаферезов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лазерного облучения крови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ультразвукового облучения крови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гемоозонотерапии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крови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5909" name="Rectangle 453"/>
          <p:cNvSpPr txBox="1">
            <a:spLocks noChangeArrowheads="1"/>
          </p:cNvSpPr>
          <p:nvPr/>
        </p:nvSpPr>
        <p:spPr bwMode="auto">
          <a:xfrm>
            <a:off x="4876800" y="3429000"/>
            <a:ext cx="3657600" cy="838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 может быть больше суммы строк с 3 по 7 на прочие процедуры, которые необходимо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расшифровать</a:t>
            </a:r>
            <a:endParaRPr lang="ru-RU" altLang="ru-RU" sz="1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910" name="Rectangle 453"/>
          <p:cNvSpPr txBox="1">
            <a:spLocks noChangeArrowheads="1"/>
          </p:cNvSpPr>
          <p:nvPr/>
        </p:nvSpPr>
        <p:spPr bwMode="auto">
          <a:xfrm>
            <a:off x="4876800" y="4495800"/>
            <a:ext cx="3657600" cy="9906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может быть больше суммы граф 4 + 5 за счет процедур, выполненных в стационарных условиях 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460432" y="6525344"/>
            <a:ext cx="454968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34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5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4809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68" name="Rectangle 605"/>
          <p:cNvSpPr>
            <a:spLocks noChangeArrowheads="1"/>
          </p:cNvSpPr>
          <p:nvPr/>
        </p:nvSpPr>
        <p:spPr bwMode="auto">
          <a:xfrm>
            <a:off x="228600" y="3810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10. Деятельность отделения (кабинета) медицинской профилактики</a:t>
            </a: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7241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50291"/>
              </p:ext>
            </p:extLst>
          </p:nvPr>
        </p:nvGraphicFramePr>
        <p:xfrm>
          <a:off x="114300" y="1447800"/>
          <a:ext cx="8839200" cy="3566707"/>
        </p:xfrm>
        <a:graphic>
          <a:graphicData uri="http://schemas.openxmlformats.org/drawingml/2006/table">
            <a:tbl>
              <a:tblPr/>
              <a:tblGrid>
                <a:gridCol w="716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строки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обученных основам здорового образа жизни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медицинских работников, обученных методике профилактики заболеваний и укрепления здоровья –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пациентов обученных в “школах” –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том числе: школе для беременных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с сердечной недостаточностью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на хроническом диализе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…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прочих школах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1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проведенных массовых мероприятий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участвующих в мероприятиях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34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школ для родителей, дети которых больны хроническими заболеваниями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11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 для родителей детей в возрасте 0-2 года включительно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2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детей, родители (законные представители) которых прошли обучение в «школах»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2449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 0-2 года включительно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8101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14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381000" y="19050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</a:rPr>
              <a:t>   РАЗДЕЛ </a:t>
            </a:r>
            <a:r>
              <a:rPr lang="en-US" altLang="ru-RU" sz="2800" b="1">
                <a:latin typeface="Times New Roman" panose="02020603050405020304" pitchFamily="18" charset="0"/>
              </a:rPr>
              <a:t>VI</a:t>
            </a:r>
            <a:r>
              <a:rPr lang="ru-RU" altLang="ru-RU" sz="2800" b="1">
                <a:latin typeface="Times New Roman" panose="02020603050405020304" pitchFamily="18" charset="0"/>
              </a:rPr>
              <a:t>. РАБОТА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ДИАГНОСТИЧЕСКИХ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ОТДЕЛЕНИЙ (КАБИНЕТОВ)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endParaRPr lang="ru-RU" altLang="ru-RU" sz="28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07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16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940420"/>
              </p:ext>
            </p:extLst>
          </p:nvPr>
        </p:nvGraphicFramePr>
        <p:xfrm>
          <a:off x="228600" y="457203"/>
          <a:ext cx="8915399" cy="6187668"/>
        </p:xfrm>
        <a:graphic>
          <a:graphicData uri="http://schemas.openxmlformats.org/drawingml/2006/table">
            <a:tbl>
              <a:tblPr/>
              <a:tblGrid>
                <a:gridCol w="3551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5655">
                  <a:extLst>
                    <a:ext uri="{9D8B030D-6E8A-4147-A177-3AD203B41FA5}">
                      <a16:colId xmlns:a16="http://schemas.microsoft.com/office/drawing/2014/main" val="3875694807"/>
                    </a:ext>
                  </a:extLst>
                </a:gridCol>
              </a:tblGrid>
              <a:tr h="249878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94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1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Телеуправляемые поворотные столы-штативы с функцией рентгеноскопии</a:t>
                      </a:r>
                      <a:endParaRPr lang="ru-RU" sz="11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3 рабочих места включая поворотные столы-штативы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466787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2 рабочих места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цифровые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3.1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1 рабочее 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цифровые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4.1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1608586"/>
                  </a:ext>
                </a:extLst>
              </a:tr>
              <a:tr h="277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Цифровые аппараты для исследований органов грудной клетки (цифровые флюорографы)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на шасси автомобилей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Пленочные флюорографы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на шасси автомобилей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Палатные аппараты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Передвижные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рентгенотелевизионные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установки типа С-дуга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Рентгенурологические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аппараты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Маммографические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аппараты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4958138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цифровые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281572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функцией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томосинтеза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9137409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Дентальные аппараты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8941166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прицельные (</a:t>
                      </a:r>
                      <a:r>
                        <a:rPr lang="ru-RU" sz="1000" spc="-3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радиовизиографы</a:t>
                      </a:r>
                      <a:r>
                        <a:rPr lang="ru-RU" sz="100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870263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из них: цифровые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2357689"/>
                  </a:ext>
                </a:extLst>
              </a:tr>
            </a:tbl>
          </a:graphicData>
        </a:graphic>
      </p:graphicFrame>
      <p:sp>
        <p:nvSpPr>
          <p:cNvPr id="39019" name="Rectangle 453"/>
          <p:cNvSpPr txBox="1">
            <a:spLocks noChangeArrowheads="1"/>
          </p:cNvSpPr>
          <p:nvPr/>
        </p:nvSpPr>
        <p:spPr bwMode="auto">
          <a:xfrm>
            <a:off x="4114800" y="2933700"/>
            <a:ext cx="4724400" cy="381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Графа 3 должна быть больше любой из граф 4, 5,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6, 7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sp>
        <p:nvSpPr>
          <p:cNvPr id="39021" name="Rectangle 453"/>
          <p:cNvSpPr txBox="1">
            <a:spLocks noChangeArrowheads="1"/>
          </p:cNvSpPr>
          <p:nvPr/>
        </p:nvSpPr>
        <p:spPr bwMode="auto">
          <a:xfrm>
            <a:off x="4114800" y="4343400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5 должна быть больше строки 5.1</a:t>
            </a: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127624" y="3645024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4 </a:t>
            </a:r>
            <a:r>
              <a:rPr lang="ru-RU" altLang="ru-RU" sz="1400" b="1" dirty="0">
                <a:latin typeface="Times New Roman" panose="02020603050405020304" pitchFamily="18" charset="0"/>
              </a:rPr>
              <a:t>должна быть больше строки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4.1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1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145748"/>
              </p:ext>
            </p:extLst>
          </p:nvPr>
        </p:nvGraphicFramePr>
        <p:xfrm>
          <a:off x="228600" y="838207"/>
          <a:ext cx="8686802" cy="5270627"/>
        </p:xfrm>
        <a:graphic>
          <a:graphicData uri="http://schemas.openxmlformats.org/drawingml/2006/table">
            <a:tbl>
              <a:tblPr/>
              <a:tblGrid>
                <a:gridCol w="3119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88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5050">
                  <a:extLst>
                    <a:ext uri="{9D8B030D-6E8A-4147-A177-3AD203B41FA5}">
                      <a16:colId xmlns:a16="http://schemas.microsoft.com/office/drawing/2014/main" val="1658811612"/>
                    </a:ext>
                  </a:extLst>
                </a:gridCol>
              </a:tblGrid>
              <a:tr h="264287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0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панорамные томографы (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ортопантомографы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из них: цифровые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949560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дентальные томографы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2723651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Ангиографические аппараты стационарные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Компьютерные томографы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пошаговые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односрезовые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многосрезовые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всего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в т. ч.: менее 16 срезов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16 срезов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32-40 срезов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64 среза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128 и более срезов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532405"/>
                  </a:ext>
                </a:extLst>
              </a:tr>
              <a:tr h="205557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передвижные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862352"/>
                  </a:ext>
                </a:extLst>
              </a:tr>
              <a:tr h="2055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Остеоденситометры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рентгеновские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3177266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644008" y="4293096"/>
            <a:ext cx="352839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Строка 13=  сумме строк 13.1+13.2+13.3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36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918890"/>
              </p:ext>
            </p:extLst>
          </p:nvPr>
        </p:nvGraphicFramePr>
        <p:xfrm>
          <a:off x="228600" y="838202"/>
          <a:ext cx="8686802" cy="5430085"/>
        </p:xfrm>
        <a:graphic>
          <a:graphicData uri="http://schemas.openxmlformats.org/drawingml/2006/table">
            <a:tbl>
              <a:tblPr/>
              <a:tblGrid>
                <a:gridCol w="304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1074">
                  <a:extLst>
                    <a:ext uri="{9D8B030D-6E8A-4147-A177-3AD203B41FA5}">
                      <a16:colId xmlns:a16="http://schemas.microsoft.com/office/drawing/2014/main" val="2633194902"/>
                    </a:ext>
                  </a:extLst>
                </a:gridCol>
              </a:tblGrid>
              <a:tr h="233240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54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2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Рентгеновские аппараты всего (без компьютерных томографов)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МР томографы, всего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017693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менее 1,0 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3787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из них: для костей и суставов   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43372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1,0 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4138789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1,5 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9486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3,0 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26246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более 3,0 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479320"/>
                  </a:ext>
                </a:extLst>
              </a:tr>
              <a:tr h="2224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Проявочные автоматы и камеры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2346996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Системы компьютерной радиографии (рентгенографии на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фотостимулируемых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люминофорах)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УЗИ,  всего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портативных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28028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без доплерографии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5751056"/>
                  </a:ext>
                </a:extLst>
              </a:tr>
              <a:tr h="28506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эластографией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53289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эхоэнцефалографов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717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47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592128619"/>
              </p:ext>
            </p:extLst>
          </p:nvPr>
        </p:nvGraphicFramePr>
        <p:xfrm>
          <a:off x="632777" y="1295401"/>
          <a:ext cx="8096315" cy="23496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601">
                  <a:extLst>
                    <a:ext uri="{9D8B030D-6E8A-4147-A177-3AD203B41FA5}">
                      <a16:colId xmlns:a16="http://schemas.microsoft.com/office/drawing/2014/main" val="1085761373"/>
                    </a:ext>
                  </a:extLst>
                </a:gridCol>
                <a:gridCol w="704765">
                  <a:extLst>
                    <a:ext uri="{9D8B030D-6E8A-4147-A177-3AD203B41FA5}">
                      <a16:colId xmlns:a16="http://schemas.microsoft.com/office/drawing/2014/main" val="2962686166"/>
                    </a:ext>
                  </a:extLst>
                </a:gridCol>
                <a:gridCol w="1128277">
                  <a:extLst>
                    <a:ext uri="{9D8B030D-6E8A-4147-A177-3AD203B41FA5}">
                      <a16:colId xmlns:a16="http://schemas.microsoft.com/office/drawing/2014/main" val="655358359"/>
                    </a:ext>
                  </a:extLst>
                </a:gridCol>
                <a:gridCol w="1942672">
                  <a:extLst>
                    <a:ext uri="{9D8B030D-6E8A-4147-A177-3AD203B41FA5}">
                      <a16:colId xmlns:a16="http://schemas.microsoft.com/office/drawing/2014/main" val="1255260262"/>
                    </a:ext>
                  </a:extLst>
                </a:gridCol>
              </a:tblGrid>
              <a:tr h="11748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№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строки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Отметка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(нет – 0,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да –1)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Участвующая в создании и тиражировании «Новой модели медицинской организации»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            (нет – 0, да –1)          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554839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172712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Подчиненность:  муниципальная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951183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субъекту Российской Федерации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2706964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федеральная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328682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Медицинская организация расположена в сельской местности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369402"/>
                  </a:ext>
                </a:extLst>
              </a:tr>
            </a:tbl>
          </a:graphicData>
        </a:graphic>
      </p:graphicFrame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457200"/>
            <a:ext cx="3810000" cy="381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smtClean="0">
                <a:latin typeface="Times New Roman" pitchFamily="18" charset="0"/>
              </a:rPr>
              <a:t>1. Общие сведения</a:t>
            </a:r>
          </a:p>
        </p:txBody>
      </p:sp>
      <p:sp>
        <p:nvSpPr>
          <p:cNvPr id="7201" name="Rectangle 3"/>
          <p:cNvSpPr>
            <a:spLocks noChangeArrowheads="1"/>
          </p:cNvSpPr>
          <p:nvPr/>
        </p:nvSpPr>
        <p:spPr bwMode="auto">
          <a:xfrm>
            <a:off x="2027238" y="2192338"/>
            <a:ext cx="34036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7202" name="Rectangle 4"/>
          <p:cNvSpPr>
            <a:spLocks noChangeArrowheads="1"/>
          </p:cNvSpPr>
          <p:nvPr/>
        </p:nvSpPr>
        <p:spPr bwMode="auto">
          <a:xfrm>
            <a:off x="457200" y="914400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Таблица 1000</a:t>
            </a:r>
          </a:p>
        </p:txBody>
      </p:sp>
      <p:sp>
        <p:nvSpPr>
          <p:cNvPr id="7206" name="Rectangle 214"/>
          <p:cNvSpPr>
            <a:spLocks noChangeArrowheads="1"/>
          </p:cNvSpPr>
          <p:nvPr/>
        </p:nvSpPr>
        <p:spPr bwMode="auto">
          <a:xfrm>
            <a:off x="6876256" y="2857500"/>
            <a:ext cx="2099692" cy="107555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Всего медицинских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организаций 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субъекте равно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сумме строк 1+2+3</a:t>
            </a:r>
          </a:p>
        </p:txBody>
      </p:sp>
      <p:sp>
        <p:nvSpPr>
          <p:cNvPr id="3" name="AutoShape 2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-1260648" y="160337"/>
            <a:ext cx="2025823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708" y="4941168"/>
            <a:ext cx="1913384" cy="142820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433156" y="4077072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Сверка с Формой № 30 - село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13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6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973522"/>
              </p:ext>
            </p:extLst>
          </p:nvPr>
        </p:nvGraphicFramePr>
        <p:xfrm>
          <a:off x="228600" y="761997"/>
          <a:ext cx="8807895" cy="5356523"/>
        </p:xfrm>
        <a:graphic>
          <a:graphicData uri="http://schemas.openxmlformats.org/drawingml/2006/table">
            <a:tbl>
              <a:tblPr/>
              <a:tblGrid>
                <a:gridCol w="3479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9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40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31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56489">
                  <a:extLst>
                    <a:ext uri="{9D8B030D-6E8A-4147-A177-3AD203B41FA5}">
                      <a16:colId xmlns:a16="http://schemas.microsoft.com/office/drawing/2014/main" val="2633194902"/>
                    </a:ext>
                  </a:extLst>
                </a:gridCol>
              </a:tblGrid>
              <a:tr h="26587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91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9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6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для радионуклидной диагностики, всего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635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планарные диагностические гамма-камеры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017693"/>
                  </a:ext>
                </a:extLst>
              </a:tr>
              <a:tr h="18858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548640" algn="l"/>
                        </a:tabLs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однофотонные эмиссионные компьютерные томографы (ОФЭКТ)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3787"/>
                  </a:ext>
                </a:extLst>
              </a:tr>
              <a:tr h="22367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ОФЭКТ/КТ установки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43372"/>
                  </a:ext>
                </a:extLst>
              </a:tr>
              <a:tr h="183601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позитронно-эмиссионные томографы (ПЭТ)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4138789"/>
                  </a:ext>
                </a:extLst>
              </a:tr>
              <a:tr h="12722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ПЭТ/КТ установки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9486"/>
                  </a:ext>
                </a:extLst>
              </a:tr>
              <a:tr h="2281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ультракороткоживущих РФП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262464"/>
                  </a:ext>
                </a:extLst>
              </a:tr>
              <a:tr h="251104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совмещенные ПЭТ/МРТ установки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479320"/>
                  </a:ext>
                </a:extLst>
              </a:tr>
              <a:tr h="129495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ультракороткоживущих РФП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2346996"/>
                  </a:ext>
                </a:extLst>
              </a:tr>
              <a:tr h="3249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циклотроны для синтеза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ультракороткоживущих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РФП (без ПЭТ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установки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392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ренографы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851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Общее число аппаратов, подключенных к сети Интернет для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передачи данных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2802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Радиологическая информационная сеть (RIS)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5751056"/>
                  </a:ext>
                </a:extLst>
              </a:tr>
              <a:tr h="12966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 подключенных к системе получения, архивирования, хранения и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поискацифровых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изображений (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PACS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495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9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208038"/>
              </p:ext>
            </p:extLst>
          </p:nvPr>
        </p:nvGraphicFramePr>
        <p:xfrm>
          <a:off x="127887" y="578071"/>
          <a:ext cx="8939912" cy="6008781"/>
        </p:xfrm>
        <a:graphic>
          <a:graphicData uri="http://schemas.openxmlformats.org/drawingml/2006/table">
            <a:tbl>
              <a:tblPr/>
              <a:tblGrid>
                <a:gridCol w="3940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27447">
                  <a:extLst>
                    <a:ext uri="{9D8B030D-6E8A-4147-A177-3AD203B41FA5}">
                      <a16:colId xmlns:a16="http://schemas.microsoft.com/office/drawing/2014/main" val="2633194902"/>
                    </a:ext>
                  </a:extLst>
                </a:gridCol>
              </a:tblGrid>
              <a:tr h="18663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13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4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Рентгенотерапевтические аппараты, всего: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Близкофокусные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01769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глубокой рентгенотерапии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3787"/>
                  </a:ext>
                </a:extLst>
              </a:tr>
              <a:tr h="191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Гамма-терапевтические аппараты для дистанционной лучевой терапии,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4337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Линейные ускорители электронов,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4138789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для конвенциальной лучевой терапии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без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мнопластинчатого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коллиматора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9486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  <a:tabLst>
                          <a:tab pos="476885" algn="l"/>
                        </a:tabLs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конформной радиотерапии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многопластинчатым коллиматором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262464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них: с возможностью контроля укладки пациента по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рентгеновским изображениям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479320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контроля укладки пациента по изображениям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, полученным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терапевтического пучка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2346996"/>
                  </a:ext>
                </a:extLst>
              </a:tr>
              <a:tr h="24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лучевой терапии с модуляцией интенсивности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ротационного облучения с модуляцией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интенсивности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пучка излучения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синхронизации лучевой терапии с дыханием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пациента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3.2.5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28028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проведения стереотаксической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3.2.6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5751056"/>
                  </a:ext>
                </a:extLst>
              </a:tr>
              <a:tr h="2457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возможностью облучения энергиям 10+ МэВ и электронами                   (высокоэнергетические)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3.2.7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495582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Аппараты и комплекты оборудования для проведения контактной радиотерапии,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140442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внутриполостной радиотерапии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523627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marL="290830" indent="42926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внутритканевой с высокой мощностью дозы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4.2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586685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внутритканевой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микроисточниками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с низкой мощностью дозы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4.3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75423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аппликационной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39371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внутрисосудистой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4.5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504223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Нестандартные специализированные аппараты для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804576"/>
                  </a:ext>
                </a:extLst>
              </a:tr>
            </a:tbl>
          </a:graphicData>
        </a:graphic>
      </p:graphicFrame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5118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Аппараты и оборудование отделений (кабинетов) лучевой терапии</a:t>
            </a:r>
          </a:p>
        </p:txBody>
      </p:sp>
      <p:sp>
        <p:nvSpPr>
          <p:cNvPr id="41074" name="Rectangle 453"/>
          <p:cNvSpPr txBox="1">
            <a:spLocks noChangeArrowheads="1"/>
          </p:cNvSpPr>
          <p:nvPr/>
        </p:nvSpPr>
        <p:spPr bwMode="auto">
          <a:xfrm>
            <a:off x="4591723" y="1851136"/>
            <a:ext cx="4572000" cy="6858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наличии аппаратов и оборудования указываются по состоянию на 31.12 отчетного года</a:t>
            </a:r>
          </a:p>
        </p:txBody>
      </p:sp>
      <p:sp>
        <p:nvSpPr>
          <p:cNvPr id="41075" name="Rectangle 453"/>
          <p:cNvSpPr txBox="1">
            <a:spLocks noChangeArrowheads="1"/>
          </p:cNvSpPr>
          <p:nvPr/>
        </p:nvSpPr>
        <p:spPr bwMode="auto">
          <a:xfrm>
            <a:off x="4632070" y="2751684"/>
            <a:ext cx="4563616" cy="4572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Графа 3 должна быть больше любой из граф 4,  5, 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6, 7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sp>
        <p:nvSpPr>
          <p:cNvPr id="41077" name="Rectangle 453"/>
          <p:cNvSpPr txBox="1">
            <a:spLocks noChangeArrowheads="1"/>
          </p:cNvSpPr>
          <p:nvPr/>
        </p:nvSpPr>
        <p:spPr bwMode="auto">
          <a:xfrm>
            <a:off x="4571999" y="3285794"/>
            <a:ext cx="4495800" cy="6858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anose="02020603050405020304" pitchFamily="18" charset="0"/>
              </a:rPr>
              <a:t>Строка 1 может быть больше суммы строк 1.1+1.2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1" name="Rectangle 453"/>
          <p:cNvSpPr txBox="1">
            <a:spLocks noChangeArrowheads="1"/>
          </p:cNvSpPr>
          <p:nvPr/>
        </p:nvSpPr>
        <p:spPr bwMode="auto">
          <a:xfrm>
            <a:off x="4600038" y="4054263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3 = строкам 3.1+3.2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2" name="Rectangle 453"/>
          <p:cNvSpPr txBox="1">
            <a:spLocks noChangeArrowheads="1"/>
          </p:cNvSpPr>
          <p:nvPr/>
        </p:nvSpPr>
        <p:spPr bwMode="auto">
          <a:xfrm>
            <a:off x="4587037" y="4752641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4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4.1+4.2+4.3+4.4+4.5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3" name="Rectangle 453"/>
          <p:cNvSpPr txBox="1">
            <a:spLocks noChangeArrowheads="1"/>
          </p:cNvSpPr>
          <p:nvPr/>
        </p:nvSpPr>
        <p:spPr bwMode="auto">
          <a:xfrm>
            <a:off x="4587037" y="5534299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5 = строкам 5.1+5.2+5.3+5.4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</p:spTree>
    <p:extLst>
      <p:ext uri="{BB962C8B-B14F-4D97-AF65-F5344CB8AC3E}">
        <p14:creationId xmlns:p14="http://schemas.microsoft.com/office/powerpoint/2010/main" val="423409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841883"/>
              </p:ext>
            </p:extLst>
          </p:nvPr>
        </p:nvGraphicFramePr>
        <p:xfrm>
          <a:off x="84289" y="593887"/>
          <a:ext cx="9066210" cy="6388581"/>
        </p:xfrm>
        <a:graphic>
          <a:graphicData uri="http://schemas.openxmlformats.org/drawingml/2006/table">
            <a:tbl>
              <a:tblPr/>
              <a:tblGrid>
                <a:gridCol w="39116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6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57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78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82396">
                  <a:extLst>
                    <a:ext uri="{9D8B030D-6E8A-4147-A177-3AD203B41FA5}">
                      <a16:colId xmlns:a16="http://schemas.microsoft.com/office/drawing/2014/main" val="2633194902"/>
                    </a:ext>
                  </a:extLst>
                </a:gridCol>
              </a:tblGrid>
              <a:tr h="213599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0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8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из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них: гамма-нож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</a:t>
                      </a:r>
                      <a:r>
                        <a:rPr lang="ru-RU" sz="900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кибер</a:t>
                      </a: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-нож</a:t>
                      </a:r>
                      <a:endParaRPr lang="ru-RU" sz="9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017693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290830">
                        <a:spcAft>
                          <a:spcPts val="0"/>
                        </a:spcAft>
                      </a:pPr>
                      <a:r>
                        <a:rPr lang="ru-RU" sz="900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томотерапии</a:t>
                      </a:r>
                      <a:endParaRPr lang="ru-RU" sz="9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3787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интраоперационной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43372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Аппараты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адронной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лучевой терапии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4138789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протонная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9486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ионная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6.2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262464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нейтронная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6.3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479320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нейтрон захватная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2346996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0" indent="18034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Системы дозиметрического планирования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0" indent="18034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 для клинической дозиметрии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Аппаратура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: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280284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нее: рентгеновский симулятор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5751056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рентгеновский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симулятор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функцией КТ в коническом пучке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495582"/>
                  </a:ext>
                </a:extLst>
              </a:tr>
              <a:tr h="256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компьютерный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томограф специализированный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широкой апертурой и </a:t>
                      </a: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пакетом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программ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290170"/>
                  </a:ext>
                </a:extLst>
              </a:tr>
              <a:tr h="256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системы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лазерного позиционирования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 пациента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9.4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2577561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радиомодификации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курса радиотерапии: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407848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из него: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магнитотерапии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8982922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лазеротерапии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217375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оксигенотерапии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477017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гипертермии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10.4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641081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Число каньонов (бункеров) для линейных ускорителей,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985403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из них: с эксплуатируемым оборудованием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0810518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</a:t>
                      </a: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без установленного оборудования для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913455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</a:t>
                      </a: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оборудованием и сроком без его эксплуатации более 3-х лет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288904"/>
                  </a:ext>
                </a:extLst>
              </a:tr>
            </a:tbl>
          </a:graphicData>
        </a:graphic>
      </p:graphicFrame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5118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Аппараты и оборудование отделений (кабинетов) лучевой терапии</a:t>
            </a:r>
          </a:p>
        </p:txBody>
      </p:sp>
      <p:sp>
        <p:nvSpPr>
          <p:cNvPr id="6" name="Rectangle 453"/>
          <p:cNvSpPr txBox="1">
            <a:spLocks noChangeArrowheads="1"/>
          </p:cNvSpPr>
          <p:nvPr/>
        </p:nvSpPr>
        <p:spPr bwMode="auto">
          <a:xfrm>
            <a:off x="4409089" y="2187229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6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6.1+6.2+6.3+6.4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7" name="Rectangle 453"/>
          <p:cNvSpPr txBox="1">
            <a:spLocks noChangeArrowheads="1"/>
          </p:cNvSpPr>
          <p:nvPr/>
        </p:nvSpPr>
        <p:spPr bwMode="auto">
          <a:xfrm>
            <a:off x="4419600" y="3574276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9 = строкам 9.1+9.2+9.3+9.4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8" name="Rectangle 453"/>
          <p:cNvSpPr txBox="1">
            <a:spLocks noChangeArrowheads="1"/>
          </p:cNvSpPr>
          <p:nvPr/>
        </p:nvSpPr>
        <p:spPr bwMode="auto">
          <a:xfrm>
            <a:off x="4409089" y="2853946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</a:rPr>
              <a:t>Графы 4 </a:t>
            </a:r>
            <a:r>
              <a:rPr lang="ru-RU" altLang="ru-RU" sz="1400" b="1" dirty="0">
                <a:latin typeface="Times New Roman" panose="02020603050405020304" pitchFamily="18" charset="0"/>
              </a:rPr>
              <a:t>и 7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не заполняются, кроме строк </a:t>
            </a:r>
            <a:r>
              <a:rPr lang="ru-RU" altLang="ru-RU" sz="1400" b="1" dirty="0">
                <a:latin typeface="Times New Roman" panose="02020603050405020304" pitchFamily="18" charset="0"/>
              </a:rPr>
              <a:t>9 и 10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547174" y="5034226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10  = строкам 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.1+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.2+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.3+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1" name="Rectangle 453"/>
          <p:cNvSpPr txBox="1">
            <a:spLocks noChangeArrowheads="1"/>
          </p:cNvSpPr>
          <p:nvPr/>
        </p:nvSpPr>
        <p:spPr bwMode="auto">
          <a:xfrm>
            <a:off x="4547174" y="5848282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.1+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.2+11.3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</p:spTree>
    <p:extLst>
      <p:ext uri="{BB962C8B-B14F-4D97-AF65-F5344CB8AC3E}">
        <p14:creationId xmlns:p14="http://schemas.microsoft.com/office/powerpoint/2010/main" val="62377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5600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</a:rPr>
              <a:t>20. </a:t>
            </a:r>
            <a:r>
              <a:rPr lang="ru-RU" altLang="ru-RU" sz="2000" b="1" dirty="0">
                <a:latin typeface="Times New Roman" panose="02020603050405020304" pitchFamily="18" charset="0"/>
              </a:rPr>
              <a:t>Аппараты и оборудование отделений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службы переливания крови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9062" name="Group 6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470572"/>
              </p:ext>
            </p:extLst>
          </p:nvPr>
        </p:nvGraphicFramePr>
        <p:xfrm>
          <a:off x="0" y="914400"/>
          <a:ext cx="8991600" cy="6126863"/>
        </p:xfrm>
        <a:graphic>
          <a:graphicData uri="http://schemas.openxmlformats.org/drawingml/2006/table">
            <a:tbl>
              <a:tblPr/>
              <a:tblGrid>
                <a:gridCol w="3795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9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1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12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435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5 лет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Автоматический/ автоматизированный комплекс для генотестирования донорской крови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Автоматический иммуногематологический </a:t>
                      </a:r>
                      <a:r>
                        <a:rPr lang="ru-RU" sz="1200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анализатор для проведения иммуногематологических исследований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Анализатор для контроля стерильности компонентов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3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Аппарат для плазмафереза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Аппарат для цитафереза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Быстрозамораживатель для плазмы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глицеринизации и деглицеринизации эритроцитов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проведения фотогемотерапии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Камера теплоизоляционная низкотемпературная для хранения свежезамороженной плазмы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замораживания и хранения клеток крови при сверхнизкой температуре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Мобильный комплекс заготовки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404664"/>
            <a:ext cx="1752600" cy="216024"/>
          </a:xfrm>
        </p:spPr>
        <p:txBody>
          <a:bodyPr/>
          <a:lstStyle/>
          <a:p>
            <a:pPr marL="838200" indent="-838200"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Табл.7000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252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7. </a:t>
            </a:r>
            <a:r>
              <a:rPr lang="ru-RU" sz="2000" b="1" dirty="0">
                <a:latin typeface="Times New Roman" pitchFamily="18" charset="0"/>
              </a:rPr>
              <a:t>Оснащенность компьютерным оборудованием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9031332"/>
              </p:ext>
            </p:extLst>
          </p:nvPr>
        </p:nvGraphicFramePr>
        <p:xfrm>
          <a:off x="152400" y="656929"/>
          <a:ext cx="8896351" cy="5505450"/>
        </p:xfrm>
        <a:graphic>
          <a:graphicData uri="http://schemas.openxmlformats.org/drawingml/2006/table">
            <a:tbl>
              <a:tblPr/>
              <a:tblGrid>
                <a:gridCol w="3699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69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83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889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устройств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числе(из гр.3):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0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административно-хозяйственной деятельности организации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медицинского персонала (для автоматизации лечебного процесса)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8787496"/>
                  </a:ext>
                </a:extLst>
              </a:tr>
              <a:tr h="11896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Персональные компьютеры (моноблоки, системные блоки, терминалы, ноутбуки)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них: со сроком эксплуатации более 5 лет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921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Автоматизированные рабочие места, подключенные 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автоматизированные рабочие места, подключенные к защищенной сети передачи данных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в сельской местности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4.2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9656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в ФАП и ФП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4.2.1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точек подключения к сети Интернет по типам подключения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Число ФАП и ФП, подключенных к сети Интернет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499991" y="3284984"/>
            <a:ext cx="4548759" cy="648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Графа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3 равна сумме граф с 4 по 8 по всем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6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2819400" cy="320675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7001</a:t>
            </a:r>
            <a:endParaRPr lang="ru-RU" altLang="ru-RU" sz="1400" dirty="0" smtClean="0">
              <a:latin typeface="Times New Roman" panose="02020603050405020304" pitchFamily="18" charset="0"/>
            </a:endParaRP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1143000"/>
            <a:ext cx="7772400" cy="1219200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кабинетов  медицинской статистики, имеющих доступ к высокоскоростным каналам передачи данных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 к сети Интернет по типам подключения:  коммутируемый (модемный)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2 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широкополосный доступ по технологии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xDSL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3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 через сеть общего пользования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_______.  </a:t>
            </a:r>
            <a:endParaRPr lang="ru-RU" alt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3598277"/>
            <a:ext cx="7772400" cy="1270883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медицинских работников, работающих в медицинской информационной системе или государственной информационной системе в сфере здравоохранения субъектов Российской Федерации, обеспеченных усиленной квалифицированной электронной подписью – всего 1_______, из них: врачей 2 _______, среднего медицинского персонала 3 _______.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1" y="3259723"/>
            <a:ext cx="20139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Таблица 7002 </a:t>
            </a:r>
            <a:r>
              <a:rPr lang="ru-RU" altLang="ru-RU" sz="1100" dirty="0" smtClean="0">
                <a:latin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10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2895600" cy="3048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7003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1400" b="1" dirty="0" smtClean="0">
              <a:latin typeface="Times New Roman" panose="02020603050405020304" pitchFamily="18" charset="0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Характеристика автоматизации основных задач в медицинской организации</a:t>
            </a:r>
            <a:endParaRPr lang="ru-RU" altLang="ru-RU" sz="1800">
              <a:latin typeface="Times New Roman" panose="02020603050405020304" pitchFamily="18" charset="0"/>
            </a:endParaRPr>
          </a:p>
        </p:txBody>
      </p:sp>
      <p:graphicFrame>
        <p:nvGraphicFramePr>
          <p:cNvPr id="20572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267154"/>
              </p:ext>
            </p:extLst>
          </p:nvPr>
        </p:nvGraphicFramePr>
        <p:xfrm>
          <a:off x="76200" y="990600"/>
          <a:ext cx="8991600" cy="4741910"/>
        </p:xfrm>
        <a:graphic>
          <a:graphicData uri="http://schemas.openxmlformats.org/drawingml/2006/table">
            <a:tbl>
              <a:tblPr/>
              <a:tblGrid>
                <a:gridCol w="662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458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централизованной подсистемы государственной информационной системы в сфере здравоохранения 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Arial" charset="0"/>
                        </a:rPr>
                        <a:t>Количество автоматизированных рабочих мест, подключенных к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3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скорой и неотложной медицинской помощью (в том числе санитарной авиации)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льготным лекарственным обеспечением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потоками пациентов (электронная регистратура)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Интегрированная электронная медицинская карта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Телемедицинские консультации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Диагностические исследования (Центральный архив медицинских изображений)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Лабораторные исследования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онкологическими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сердечно-сосудистыми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по профилям «Акушерство и гинекология» и «Неонатология» (Мониторинг беременных)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профилактической медицинской помощи (диспансеризация, диспансерное наблюдение, профилактические осмотры)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14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716544"/>
              </p:ext>
            </p:extLst>
          </p:nvPr>
        </p:nvGraphicFramePr>
        <p:xfrm>
          <a:off x="457200" y="1196755"/>
          <a:ext cx="8229601" cy="4644010"/>
        </p:xfrm>
        <a:graphic>
          <a:graphicData uri="http://schemas.openxmlformats.org/drawingml/2006/table">
            <a:tbl>
              <a:tblPr firstRow="1" firstCol="1" bandRow="1"/>
              <a:tblGrid>
                <a:gridCol w="3912540">
                  <a:extLst>
                    <a:ext uri="{9D8B030D-6E8A-4147-A177-3AD203B41FA5}">
                      <a16:colId xmlns:a16="http://schemas.microsoft.com/office/drawing/2014/main" val="3255315348"/>
                    </a:ext>
                  </a:extLst>
                </a:gridCol>
                <a:gridCol w="462154">
                  <a:extLst>
                    <a:ext uri="{9D8B030D-6E8A-4147-A177-3AD203B41FA5}">
                      <a16:colId xmlns:a16="http://schemas.microsoft.com/office/drawing/2014/main" val="2875392078"/>
                    </a:ext>
                  </a:extLst>
                </a:gridCol>
                <a:gridCol w="858519">
                  <a:extLst>
                    <a:ext uri="{9D8B030D-6E8A-4147-A177-3AD203B41FA5}">
                      <a16:colId xmlns:a16="http://schemas.microsoft.com/office/drawing/2014/main" val="1361603924"/>
                    </a:ext>
                  </a:extLst>
                </a:gridCol>
                <a:gridCol w="914521">
                  <a:extLst>
                    <a:ext uri="{9D8B030D-6E8A-4147-A177-3AD203B41FA5}">
                      <a16:colId xmlns:a16="http://schemas.microsoft.com/office/drawing/2014/main" val="1227139495"/>
                    </a:ext>
                  </a:extLst>
                </a:gridCol>
                <a:gridCol w="758476">
                  <a:extLst>
                    <a:ext uri="{9D8B030D-6E8A-4147-A177-3AD203B41FA5}">
                      <a16:colId xmlns:a16="http://schemas.microsoft.com/office/drawing/2014/main" val="1853435884"/>
                    </a:ext>
                  </a:extLst>
                </a:gridCol>
                <a:gridCol w="703561">
                  <a:extLst>
                    <a:ext uri="{9D8B030D-6E8A-4147-A177-3AD203B41FA5}">
                      <a16:colId xmlns:a16="http://schemas.microsoft.com/office/drawing/2014/main" val="2928234663"/>
                    </a:ext>
                  </a:extLst>
                </a:gridCol>
                <a:gridCol w="619830">
                  <a:extLst>
                    <a:ext uri="{9D8B030D-6E8A-4147-A177-3AD203B41FA5}">
                      <a16:colId xmlns:a16="http://schemas.microsoft.com/office/drawing/2014/main" val="3597046711"/>
                    </a:ext>
                  </a:extLst>
                </a:gridCol>
              </a:tblGrid>
              <a:tr h="19599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ОМС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336449"/>
                  </a:ext>
                </a:extLst>
              </a:tr>
              <a:tr h="287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плановых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неотложных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экстренных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363254"/>
                  </a:ext>
                </a:extLst>
              </a:tr>
              <a:tr h="1610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0855320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проведенных консультаций с применением телемедицинских технологий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4491841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 них количество проведенных консилиумов врачей с применением телемедицинских технологий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902099"/>
                  </a:ext>
                </a:extLst>
              </a:tr>
              <a:tr h="644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количество проведенных консилиумов врачей с применением телемедицинских технологий, по результатам которой проведена госпитализация пациентов или осуществлен перевод пациента в другое медицинское учреждение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575674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режиме реального времени с применением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видеоконференцсвязи (из строки 1.1)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070641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количество проведенных консультаций пациентов с применением телемедицинских технологий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864274"/>
                  </a:ext>
                </a:extLst>
              </a:tr>
              <a:tr h="48314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количество проведенных консультаций пациентов с применением телемедицинских технологий, по результатам которой проведена госпитализация пациентов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9293940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режиме реального времени с применением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видеоконференцсвязи (из строки 1.2)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3936084"/>
                  </a:ext>
                </a:extLst>
              </a:tr>
              <a:tr h="3894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пациентов находившихся на дистанционном наблюдении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состоянием здоровья с применением телемедицинских технологий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5369314"/>
                  </a:ext>
                </a:extLst>
              </a:tr>
              <a:tr h="483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проведенных консультаций с применением телемедицинских технологий в целях вынесения заключения по результатам диагностических исследований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9932468"/>
                  </a:ext>
                </a:extLst>
              </a:tr>
              <a:tr h="3894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детей, получивших медицинскую реабилитацию с применением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телемедицинских технологий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0780846"/>
                  </a:ext>
                </a:extLst>
              </a:tr>
            </a:tbl>
          </a:graphicData>
        </a:graphic>
      </p:graphicFrame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32656"/>
            <a:ext cx="2895600" cy="216024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7004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1400" b="1" dirty="0" smtClean="0">
              <a:latin typeface="Times New Roman" panose="02020603050405020304" pitchFamily="18" charset="0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0" name="Rectangle 605"/>
          <p:cNvSpPr>
            <a:spLocks noChangeArrowheads="1"/>
          </p:cNvSpPr>
          <p:nvPr/>
        </p:nvSpPr>
        <p:spPr bwMode="auto">
          <a:xfrm>
            <a:off x="-108520" y="44624"/>
            <a:ext cx="9252520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600" b="1" dirty="0">
                <a:latin typeface="Times New Roman" pitchFamily="18" charset="0"/>
              </a:rPr>
              <a:t>Сведения о применении телемедицинских технологий при оказании медицинской помощи</a:t>
            </a:r>
            <a:endParaRPr lang="ru-RU" altLang="ru-RU" sz="1600" dirty="0">
              <a:latin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24088" y="3094880"/>
            <a:ext cx="3384376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Графа 3 равна сумме граф 4+5+6 по всем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24088" y="3933056"/>
            <a:ext cx="3240360" cy="9361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Графа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3 больше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или равна графе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7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по всем 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80072" y="2006089"/>
            <a:ext cx="3687728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Строку 1 показывают только те организации, которые проводили консультацию</a:t>
            </a:r>
            <a:endParaRPr lang="ru-RU" altLang="ru-RU" sz="1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48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6705600" cy="2590800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РАЗДЕЛ </a:t>
            </a:r>
            <a:r>
              <a:rPr lang="en-US" altLang="ru-RU" sz="4000" b="1" smtClean="0"/>
              <a:t>VIII</a:t>
            </a:r>
            <a:r>
              <a:rPr lang="ru-RU" altLang="ru-RU" sz="4000" b="1" smtClean="0"/>
              <a:t>. ТЕХНИЧЕСКОЕ</a:t>
            </a:r>
            <a:r>
              <a:rPr lang="en-US" altLang="ru-RU" sz="4000" b="1" smtClean="0"/>
              <a:t/>
            </a:r>
            <a:br>
              <a:rPr lang="en-US" altLang="ru-RU" sz="4000" b="1" smtClean="0"/>
            </a:br>
            <a:r>
              <a:rPr lang="ru-RU" altLang="ru-RU" sz="4000" b="1" smtClean="0"/>
              <a:t>СОСТОЯНИЕ ЗДАНИЙ</a:t>
            </a:r>
            <a:endParaRPr lang="ru-RU" altLang="ru-RU" sz="4000" b="1" smtClean="0">
              <a:latin typeface="Times New Roman" panose="02020603050405020304" pitchFamily="18" charset="0"/>
            </a:endParaRP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457200" y="42672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631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900" b="1" dirty="0" smtClean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	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строение, имеющее свой технический паспорт и состоящее на балансе медицинской организации или арендуемое у других организаций на конец отчетного года. Таблица 8000 заполняется на основании технического паспорта здания, актов обследования зданий на необходимость капитального ремонта, актов об аварийном состоянии зданий</a:t>
            </a:r>
          </a:p>
          <a:p>
            <a:pPr>
              <a:lnSpc>
                <a:spcPct val="80000"/>
              </a:lnSpc>
              <a:defRPr/>
            </a:pPr>
            <a:endParaRPr lang="ru-RU" alt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Приспособленное помещение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помещение технически </a:t>
            </a:r>
            <a:r>
              <a:rPr lang="ru-RU" alt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переобустроенное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определенных целей использования. То, что изначально не входило в типовой проект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34400" cy="9906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При заполнении раздела </a:t>
            </a:r>
            <a:r>
              <a:rPr lang="en-US" altLang="ru-RU" sz="2000" b="1" smtClean="0">
                <a:latin typeface="Times New Roman" panose="02020603050405020304" pitchFamily="18" charset="0"/>
              </a:rPr>
              <a:t>VIII </a:t>
            </a:r>
            <a:r>
              <a:rPr lang="ru-RU" altLang="ru-RU" sz="2000" b="1" smtClean="0">
                <a:latin typeface="Times New Roman" panose="02020603050405020304" pitchFamily="18" charset="0"/>
              </a:rPr>
              <a:t>«Техническое состояние зданий» ФФСН №30 следует иметь в виду</a:t>
            </a:r>
          </a:p>
        </p:txBody>
      </p:sp>
    </p:spTree>
    <p:extLst>
      <p:ext uri="{BB962C8B-B14F-4D97-AF65-F5344CB8AC3E}">
        <p14:creationId xmlns:p14="http://schemas.microsoft.com/office/powerpoint/2010/main" val="169422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4"/>
          <p:cNvSpPr>
            <a:spLocks noChangeArrowheads="1"/>
          </p:cNvSpPr>
          <p:nvPr/>
        </p:nvSpPr>
        <p:spPr bwMode="auto">
          <a:xfrm>
            <a:off x="228600" y="76200"/>
            <a:ext cx="891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000" b="1" dirty="0">
                <a:latin typeface="Times New Roman" panose="02020603050405020304" pitchFamily="18" charset="0"/>
              </a:rPr>
              <a:t>4</a:t>
            </a:r>
            <a:r>
              <a:rPr lang="ru-RU" altLang="ru-RU" sz="2000" b="1" dirty="0">
                <a:latin typeface="Times New Roman" panose="02020603050405020304" pitchFamily="18" charset="0"/>
              </a:rPr>
              <a:t>. Отделения для инвалидов войны, участников и ветеранов войн (ИОВ), стационары, пансионаты</a:t>
            </a:r>
          </a:p>
        </p:txBody>
      </p:sp>
      <p:sp>
        <p:nvSpPr>
          <p:cNvPr id="8195" name="Rectangle 65"/>
          <p:cNvSpPr>
            <a:spLocks noChangeArrowheads="1"/>
          </p:cNvSpPr>
          <p:nvPr/>
        </p:nvSpPr>
        <p:spPr bwMode="auto">
          <a:xfrm>
            <a:off x="152400" y="91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Таблица 1006</a:t>
            </a:r>
          </a:p>
        </p:txBody>
      </p:sp>
      <p:graphicFrame>
        <p:nvGraphicFramePr>
          <p:cNvPr id="20546" name="Group 6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127117152"/>
              </p:ext>
            </p:extLst>
          </p:nvPr>
        </p:nvGraphicFramePr>
        <p:xfrm>
          <a:off x="152400" y="1297544"/>
          <a:ext cx="8763000" cy="2347002"/>
        </p:xfrm>
        <a:graphic>
          <a:graphicData uri="http://schemas.openxmlformats.org/drawingml/2006/table">
            <a:tbl>
              <a:tblPr/>
              <a:tblGrid>
                <a:gridCol w="42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557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Круглосуточные отделения для ИОВ,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УОВ и ВОВ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них: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пролечено пациентов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проведено пациентами койко-дней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Пансионаты для приезжающих пациентов, мест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421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23622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8000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0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Техническое состояние зданий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62919589"/>
              </p:ext>
            </p:extLst>
          </p:nvPr>
        </p:nvGraphicFramePr>
        <p:xfrm>
          <a:off x="0" y="609601"/>
          <a:ext cx="9144000" cy="6041858"/>
        </p:xfrm>
        <a:graphic>
          <a:graphicData uri="http://schemas.openxmlformats.org/drawingml/2006/table">
            <a:tbl>
              <a:tblPr/>
              <a:tblGrid>
                <a:gridCol w="1730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5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97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84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56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99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71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43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998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998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3588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3588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024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34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075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737419">
                  <a:extLst>
                    <a:ext uri="{9D8B030D-6E8A-4147-A177-3AD203B41FA5}">
                      <a16:colId xmlns:a16="http://schemas.microsoft.com/office/drawing/2014/main" val="2828783412"/>
                    </a:ext>
                  </a:extLst>
                </a:gridCol>
              </a:tblGrid>
              <a:tr h="17104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подразделений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стр.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Число зданий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Общая площадь зданий  (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кв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м)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них (из гр.3):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находятся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имеют виды благоустройства: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находятся в аварийном состоянии, или требующих сноса, реконструкции и</a:t>
                      </a:r>
                      <a:r>
                        <a:rPr lang="ru-RU" sz="1100" b="0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капитального ремонта</a:t>
                      </a:r>
                    </a:p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4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находятся в аварийном состоянии, требует сноса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требуют реконструкции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требуют капитального ремонта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latin typeface="Times New Roman"/>
                        </a:rPr>
                        <a:t>в приспособленных помещениях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арендованных помещениях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водопровод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горячее водоснабжение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центральное отопление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канализацию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телефонную связь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автономное энергоснабжение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238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т.ч. в рабочем состоянии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17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1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амбулаторных условиях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1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стационарных условиях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17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амбула-торных и стационарных условиях, расположенные в одном здании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9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Офисы врачей общей практики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ФАПы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Фельдшерские пункты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59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Патологоанатомические отделения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Прочие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Всего (сумма строк 1-8)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438400" y="2895600"/>
            <a:ext cx="2667000" cy="1066800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данных в графах 4, 5, 6 необходимо представить в сканированном виде акты на каждое здание в электронном виде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63492" y="5085184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Сверка с Формой № 30 - село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1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362200"/>
            <a:ext cx="7772400" cy="1362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>
                <a:solidFill>
                  <a:schemeClr val="bg1"/>
                </a:solidFill>
              </a:rPr>
              <a:t>Электронный адрес: </a:t>
            </a:r>
            <a:r>
              <a:rPr lang="en-US" dirty="0"/>
              <a:t>shelepova@mednet.ru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/>
              <a:t>Благодарю за внимание 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53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28600" y="457200"/>
            <a:ext cx="8763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</a:rPr>
              <a:t> </a:t>
            </a:r>
            <a:r>
              <a:rPr lang="ru-RU" altLang="ru-RU" sz="1800" b="1">
                <a:latin typeface="Times New Roman" panose="02020603050405020304" pitchFamily="18" charset="0"/>
              </a:rPr>
              <a:t>7. Мощность (плановое число посещений в смену) </a:t>
            </a:r>
            <a:r>
              <a:rPr lang="ru-RU" altLang="ru-RU" sz="1800" b="1">
                <a:solidFill>
                  <a:srgbClr val="FF0000"/>
                </a:solidFill>
                <a:latin typeface="Times New Roman" panose="02020603050405020304" pitchFamily="18" charset="0"/>
              </a:rPr>
              <a:t>подразделений,</a:t>
            </a:r>
            <a:r>
              <a:rPr lang="ru-RU" altLang="ru-RU" sz="1800" b="1">
                <a:latin typeface="Times New Roman" panose="02020603050405020304" pitchFamily="18" charset="0"/>
              </a:rPr>
              <a:t> оказывающих медицинскую помощь в амбулаторных условиях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28600" y="10668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Таблица 1010</a:t>
            </a:r>
          </a:p>
        </p:txBody>
      </p:sp>
      <p:graphicFrame>
        <p:nvGraphicFramePr>
          <p:cNvPr id="189676" name="Group 236"/>
          <p:cNvGraphicFramePr>
            <a:graphicFrameLocks noGrp="1"/>
          </p:cNvGraphicFramePr>
          <p:nvPr>
            <p:ph idx="4294967295"/>
          </p:nvPr>
        </p:nvGraphicFramePr>
        <p:xfrm>
          <a:off x="0" y="1371600"/>
          <a:ext cx="8686800" cy="3278188"/>
        </p:xfrm>
        <a:graphic>
          <a:graphicData uri="http://schemas.openxmlformats.org/drawingml/2006/table">
            <a:tbl>
              <a:tblPr/>
              <a:tblGrid>
                <a:gridCol w="4110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6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подразделений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посещений в смену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Мощность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всего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поликлиники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детской поликлиники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женской консультации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диспансерного отделения (больницы, диспансера)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амбулатории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консультативно-диагностического центра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центра здоровья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7698" name="Rectangle 229"/>
          <p:cNvSpPr>
            <a:spLocks noChangeArrowheads="1"/>
          </p:cNvSpPr>
          <p:nvPr/>
        </p:nvSpPr>
        <p:spPr bwMode="auto">
          <a:xfrm>
            <a:off x="4953000" y="3788296"/>
            <a:ext cx="3962400" cy="1166292"/>
          </a:xfrm>
          <a:prstGeom prst="rect">
            <a:avLst/>
          </a:prstGeom>
          <a:solidFill>
            <a:srgbClr val="B9E1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>
                <a:cs typeface="Arial" charset="0"/>
              </a:rPr>
              <a:t>При наличии нескольких отдельно стоящих зданий медицинской организации мощности подразделений </a:t>
            </a:r>
            <a:r>
              <a:rPr lang="ru-RU" sz="1400" b="1" dirty="0">
                <a:solidFill>
                  <a:srgbClr val="FF0000"/>
                </a:solidFill>
                <a:cs typeface="Arial" charset="0"/>
              </a:rPr>
              <a:t>суммируют</a:t>
            </a:r>
            <a:r>
              <a:rPr lang="ru-RU" sz="1400" b="1" dirty="0">
                <a:cs typeface="Arial" charset="0"/>
              </a:rPr>
              <a:t> и показывают одним числом </a:t>
            </a:r>
          </a:p>
        </p:txBody>
      </p:sp>
      <p:sp>
        <p:nvSpPr>
          <p:cNvPr id="27699" name="Rectangle 233"/>
          <p:cNvSpPr>
            <a:spLocks noChangeArrowheads="1"/>
          </p:cNvSpPr>
          <p:nvPr/>
        </p:nvSpPr>
        <p:spPr bwMode="auto">
          <a:xfrm>
            <a:off x="4953000" y="2074590"/>
            <a:ext cx="3651448" cy="49609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defRPr/>
            </a:pPr>
            <a:r>
              <a:rPr lang="ru-RU" sz="1400" b="1" dirty="0">
                <a:cs typeface="Arial" charset="0"/>
              </a:rPr>
              <a:t>Строка 1 равна  сумме строк со 2 по 8</a:t>
            </a:r>
          </a:p>
        </p:txBody>
      </p:sp>
      <p:sp>
        <p:nvSpPr>
          <p:cNvPr id="11317" name="Rectangle 229"/>
          <p:cNvSpPr>
            <a:spLocks noChangeArrowheads="1"/>
          </p:cNvSpPr>
          <p:nvPr/>
        </p:nvSpPr>
        <p:spPr bwMode="auto">
          <a:xfrm>
            <a:off x="152400" y="4876800"/>
            <a:ext cx="8839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рассчитывается и не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указывается </a:t>
            </a:r>
            <a:r>
              <a:rPr lang="ru-RU" altLang="ru-RU" sz="1400" b="1" dirty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травмпунктов,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</p:txBody>
      </p:sp>
      <p:sp>
        <p:nvSpPr>
          <p:cNvPr id="11318" name="TextBox 8"/>
          <p:cNvSpPr txBox="1">
            <a:spLocks noChangeArrowheads="1"/>
          </p:cNvSpPr>
          <p:nvPr/>
        </p:nvSpPr>
        <p:spPr bwMode="auto">
          <a:xfrm>
            <a:off x="5486400" y="5257800"/>
            <a:ext cx="32004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400" dirty="0">
                <a:solidFill>
                  <a:srgbClr val="FF0000"/>
                </a:solidFill>
                <a:latin typeface="Times New Roman" panose="02020603050405020304" pitchFamily="18" charset="0"/>
              </a:rPr>
              <a:t>!</a:t>
            </a:r>
            <a:r>
              <a:rPr lang="ru-RU" altLang="ru-RU" sz="2000" dirty="0">
                <a:latin typeface="Times New Roman" panose="02020603050405020304" pitchFamily="18" charset="0"/>
              </a:rPr>
              <a:t> </a:t>
            </a:r>
            <a:r>
              <a:rPr lang="ru-RU" altLang="ru-RU" sz="2000" b="1" dirty="0">
                <a:latin typeface="Times New Roman" panose="02020603050405020304" pitchFamily="18" charset="0"/>
              </a:rPr>
              <a:t>Показываем в целых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                 числах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026" y="6146908"/>
            <a:ext cx="997368" cy="66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04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-76200"/>
            <a:ext cx="838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>
                <a:latin typeface="Times New Roman" panose="02020603050405020304" pitchFamily="18" charset="0"/>
              </a:rPr>
              <a:t> </a:t>
            </a:r>
            <a:r>
              <a:rPr lang="ru-RU" altLang="ru-RU" sz="2000" b="1">
                <a:latin typeface="Times New Roman" panose="02020603050405020304" pitchFamily="18" charset="0"/>
              </a:rPr>
              <a:t>8. Численность обслуживаемого прикрепленного населения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6200" y="2286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</a:rPr>
              <a:t>Таблица</a:t>
            </a:r>
            <a:r>
              <a:rPr lang="ru-RU" altLang="ru-RU" sz="2000" b="1" dirty="0">
                <a:latin typeface="Times New Roman" panose="02020603050405020304" pitchFamily="18" charset="0"/>
              </a:rPr>
              <a:t> 1050</a:t>
            </a:r>
          </a:p>
        </p:txBody>
      </p:sp>
      <p:sp>
        <p:nvSpPr>
          <p:cNvPr id="12293" name="Rectangle 213"/>
          <p:cNvSpPr>
            <a:spLocks noChangeArrowheads="1"/>
          </p:cNvSpPr>
          <p:nvPr/>
        </p:nvSpPr>
        <p:spPr bwMode="auto">
          <a:xfrm>
            <a:off x="152400" y="4495800"/>
            <a:ext cx="8839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600" b="1">
              <a:solidFill>
                <a:srgbClr val="990033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4" name="Rectangle 213"/>
          <p:cNvSpPr>
            <a:spLocks noChangeArrowheads="1"/>
          </p:cNvSpPr>
          <p:nvPr/>
        </p:nvSpPr>
        <p:spPr bwMode="auto">
          <a:xfrm>
            <a:off x="0" y="5410201"/>
            <a:ext cx="9144000" cy="683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701079"/>
              </p:ext>
            </p:extLst>
          </p:nvPr>
        </p:nvGraphicFramePr>
        <p:xfrm>
          <a:off x="152401" y="476675"/>
          <a:ext cx="874008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9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3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827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прикрепленного населения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3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(чел)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детей 0-17 лет включительно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из них детей до 1 года 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4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из них: до 1 мес.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0 – 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5 – 9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детей 10 – 14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трудоспособного возраста*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старше трудоспособного возраста**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население (из стр. 1)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8716" name="Rectangle 214"/>
          <p:cNvSpPr>
            <a:spLocks noChangeArrowheads="1"/>
          </p:cNvSpPr>
          <p:nvPr/>
        </p:nvSpPr>
        <p:spPr bwMode="auto">
          <a:xfrm>
            <a:off x="6096000" y="1295400"/>
            <a:ext cx="2667000" cy="9144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defRPr/>
            </a:pPr>
            <a:r>
              <a:rPr lang="ru-RU" sz="1600" b="1" dirty="0">
                <a:cs typeface="Arial" charset="0"/>
              </a:rPr>
              <a:t>Строка 1 должна быть равна сумме строк</a:t>
            </a:r>
          </a:p>
          <a:p>
            <a:pPr marL="342900" indent="-342900" algn="ctr" eaLnBrk="1" hangingPunct="1">
              <a:defRPr/>
            </a:pPr>
            <a:r>
              <a:rPr lang="ru-RU" sz="1600" b="1" dirty="0">
                <a:cs typeface="Arial" charset="0"/>
              </a:rPr>
              <a:t>2 + 7 + 8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672" y="5986948"/>
            <a:ext cx="867449" cy="52290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16216" y="2636912"/>
            <a:ext cx="194421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Данные Росстата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4589713"/>
            <a:ext cx="2894856" cy="399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Сверить с формой № 30-село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86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43000"/>
            <a:ext cx="1905000" cy="3048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2600 </a:t>
            </a:r>
            <a:endParaRPr lang="ru-RU" altLang="ru-RU" sz="2000" smtClean="0">
              <a:latin typeface="Times New Roman" panose="02020603050405020304" pitchFamily="18" charset="0"/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5800" y="457200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Диспансерное наблюдение инвалидов и участников Великой Отечественной войны и воинов-интернационалистов</a:t>
            </a:r>
            <a:r>
              <a:rPr lang="ru-RU" altLang="ru-RU" sz="2000">
                <a:latin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213630" name="Group 6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986427"/>
              </p:ext>
            </p:extLst>
          </p:nvPr>
        </p:nvGraphicFramePr>
        <p:xfrm>
          <a:off x="152400" y="1524000"/>
          <a:ext cx="8763000" cy="4484690"/>
        </p:xfrm>
        <a:graphic>
          <a:graphicData uri="http://schemas.openxmlformats.org/drawingml/2006/table">
            <a:tbl>
              <a:tblPr/>
              <a:tblGrid>
                <a:gridCol w="4683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017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 ВОВ (кроме ИОВ)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Инвалиды ВОВ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Воины-интернационалисты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85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под диспансерным наблюдением на начало отчетного года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Вновь взято под диспансерное наблюдение в отчетном году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Снято с диспансерного наблюдения в течении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выехало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умерло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под диспансерным наблюдением 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по группам инвалидности:     I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II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III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Охвачено комплексными медицинскими осмотрами  (из стр.6)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Нуждались в стационарном лечении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Получили стационарное лечение из числа нуждавшихся (стр.11)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Получили санаторно-курортное лечение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13628" name="Rectangle 636"/>
          <p:cNvSpPr>
            <a:spLocks noChangeArrowheads="1"/>
          </p:cNvSpPr>
          <p:nvPr/>
        </p:nvSpPr>
        <p:spPr bwMode="auto">
          <a:xfrm>
            <a:off x="5580112" y="2514600"/>
            <a:ext cx="3411488" cy="10668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 smtClean="0"/>
              <a:t>       В </a:t>
            </a:r>
            <a:r>
              <a:rPr lang="ru-RU" sz="1400" b="1" dirty="0"/>
              <a:t>графы 3 и 5 включены категории пациентов, которые не предусматривают наличие инвалидности</a:t>
            </a:r>
          </a:p>
        </p:txBody>
      </p:sp>
      <p:sp>
        <p:nvSpPr>
          <p:cNvPr id="213631" name="Rectangle 639"/>
          <p:cNvSpPr>
            <a:spLocks noChangeArrowheads="1"/>
          </p:cNvSpPr>
          <p:nvPr/>
        </p:nvSpPr>
        <p:spPr bwMode="auto">
          <a:xfrm>
            <a:off x="5486400" y="3733800"/>
            <a:ext cx="3505200" cy="838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/>
              <a:t>Если строка 6 не равна сумме строк 7+8+9, то необходимо дать пояснение</a:t>
            </a:r>
          </a:p>
        </p:txBody>
      </p:sp>
      <p:sp>
        <p:nvSpPr>
          <p:cNvPr id="213632" name="Rectangle 640"/>
          <p:cNvSpPr>
            <a:spLocks noChangeArrowheads="1"/>
          </p:cNvSpPr>
          <p:nvPr/>
        </p:nvSpPr>
        <p:spPr bwMode="auto">
          <a:xfrm>
            <a:off x="5486400" y="4953000"/>
            <a:ext cx="3505200" cy="838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/>
              <a:t>Если строка 10 меньше строки 6, то необходимо дать пояснение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36893" y="6008690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Межгодовой контроль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43000"/>
            <a:ext cx="2831232" cy="3048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2611  </a:t>
            </a:r>
            <a:endParaRPr lang="ru-RU" altLang="ru-RU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5800" y="457200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213630" name="Group 6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094010"/>
              </p:ext>
            </p:extLst>
          </p:nvPr>
        </p:nvGraphicFramePr>
        <p:xfrm>
          <a:off x="228600" y="2060848"/>
          <a:ext cx="8763001" cy="2379748"/>
        </p:xfrm>
        <a:graphic>
          <a:graphicData uri="http://schemas.openxmlformats.org/drawingml/2006/table">
            <a:tbl>
              <a:tblPr/>
              <a:tblGrid>
                <a:gridCol w="4015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9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4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67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5225">
                  <a:extLst>
                    <a:ext uri="{9D8B030D-6E8A-4147-A177-3AD203B41FA5}">
                      <a16:colId xmlns:a16="http://schemas.microsoft.com/office/drawing/2014/main" val="299576495"/>
                    </a:ext>
                  </a:extLst>
                </a:gridCol>
              </a:tblGrid>
              <a:tr h="320086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группы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0337365"/>
                  </a:ext>
                </a:extLst>
              </a:tr>
              <a:tr h="36794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8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лиц впервые признанных инвалидами,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5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т.ч. взрослых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детей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3632" name="Rectangle 640"/>
          <p:cNvSpPr>
            <a:spLocks noChangeArrowheads="1"/>
          </p:cNvSpPr>
          <p:nvPr/>
        </p:nvSpPr>
        <p:spPr bwMode="auto">
          <a:xfrm>
            <a:off x="5257800" y="5471120"/>
            <a:ext cx="3505200" cy="40615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 smtClean="0"/>
              <a:t>Строка 1= 2+3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67878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5"/>
          <p:cNvSpPr>
            <a:spLocks noChangeArrowheads="1"/>
          </p:cNvSpPr>
          <p:nvPr/>
        </p:nvSpPr>
        <p:spPr bwMode="auto">
          <a:xfrm>
            <a:off x="838200" y="1600200"/>
            <a:ext cx="708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2650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грудное вскармливание </a:t>
            </a:r>
          </a:p>
        </p:txBody>
      </p:sp>
      <p:graphicFrame>
        <p:nvGraphicFramePr>
          <p:cNvPr id="203972" name="Group 196"/>
          <p:cNvGraphicFramePr>
            <a:graphicFrameLocks noGrp="1"/>
          </p:cNvGraphicFramePr>
          <p:nvPr/>
        </p:nvGraphicFramePr>
        <p:xfrm>
          <a:off x="685800" y="2438400"/>
          <a:ext cx="7924800" cy="1584400"/>
        </p:xfrm>
        <a:graphic>
          <a:graphicData uri="http://schemas.openxmlformats.org/drawingml/2006/table">
            <a:tbl>
              <a:tblPr/>
              <a:tblGrid>
                <a:gridCol w="792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детей, достигших в отчетном году 1 года,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1_______,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находились на грудном вскармливании: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3 до 6 месяцев   2 __________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6 месяцев до 1 года  3 __________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631675"/>
              </p:ext>
            </p:extLst>
          </p:nvPr>
        </p:nvGraphicFramePr>
        <p:xfrm>
          <a:off x="457200" y="4678363"/>
          <a:ext cx="7924800" cy="1462087"/>
        </p:xfrm>
        <a:graphic>
          <a:graphicData uri="http://schemas.openxmlformats.org/drawingml/2006/table">
            <a:tbl>
              <a:tblPr/>
              <a:tblGrid>
                <a:gridCol w="7924800">
                  <a:extLst>
                    <a:ext uri="{9D8B030D-6E8A-4147-A177-3AD203B41FA5}">
                      <a16:colId xmlns:a16="http://schemas.microsoft.com/office/drawing/2014/main" val="2577932784"/>
                    </a:ext>
                  </a:extLst>
                </a:gridCol>
              </a:tblGrid>
              <a:tr h="14620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07" marB="45607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987534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987824" y="4519118"/>
            <a:ext cx="5394176" cy="1621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Сведения о ребенке показываются </a:t>
            </a:r>
            <a:r>
              <a:rPr lang="ru-RU" b="1" dirty="0" smtClean="0">
                <a:solidFill>
                  <a:srgbClr val="FF0000"/>
                </a:solidFill>
              </a:rPr>
              <a:t>ТОЛЬКО ОДИН </a:t>
            </a:r>
            <a:r>
              <a:rPr lang="ru-RU" dirty="0" smtClean="0">
                <a:solidFill>
                  <a:schemeClr val="tx1"/>
                </a:solidFill>
              </a:rPr>
              <a:t>раз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Разница на детей, находившихся на грудном вскармливании до 3 мес.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Гр. 1 › гр.2 + гр.3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3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50354</TotalTime>
  <Words>6479</Words>
  <Application>Microsoft Office PowerPoint</Application>
  <PresentationFormat>Экран (4:3)</PresentationFormat>
  <Paragraphs>2695</Paragraphs>
  <Slides>41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8" baseType="lpstr">
      <vt:lpstr>Arial</vt:lpstr>
      <vt:lpstr>Arial Cyr</vt:lpstr>
      <vt:lpstr>Calibri</vt:lpstr>
      <vt:lpstr>Symbol</vt:lpstr>
      <vt:lpstr>Times New Roman</vt:lpstr>
      <vt:lpstr>Wingdings</vt:lpstr>
      <vt:lpstr>1_Шаблон презентации ЦНИИОИЗ 97-2003</vt:lpstr>
      <vt:lpstr>Форма №30 «Сведения о медицинской организации»</vt:lpstr>
      <vt:lpstr>РАЗДЕЛ I.  Работа медицинской  организации</vt:lpstr>
      <vt:lpstr>1. Общие сведения</vt:lpstr>
      <vt:lpstr>Презентация PowerPoint</vt:lpstr>
      <vt:lpstr>Презентация PowerPoint</vt:lpstr>
      <vt:lpstr>Презентация PowerPoint</vt:lpstr>
      <vt:lpstr>Таблица 2600 </vt:lpstr>
      <vt:lpstr>Таблица 2611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4601 </vt:lpstr>
      <vt:lpstr>Таблица 4701 </vt:lpstr>
      <vt:lpstr>Таблица 4801 </vt:lpstr>
      <vt:lpstr>Таблица 4804 </vt:lpstr>
      <vt:lpstr>Таблица 4805 </vt:lpstr>
      <vt:lpstr>Таблица 4809 </vt:lpstr>
      <vt:lpstr>Презентация PowerPoint</vt:lpstr>
      <vt:lpstr>Таблица 5117 </vt:lpstr>
      <vt:lpstr>Таблица 5117 </vt:lpstr>
      <vt:lpstr>Таблица 5117 </vt:lpstr>
      <vt:lpstr>Таблица 5117 </vt:lpstr>
      <vt:lpstr>Таблица 5118 </vt:lpstr>
      <vt:lpstr>Таблица 5118 </vt:lpstr>
      <vt:lpstr>Таблица 5600 </vt:lpstr>
      <vt:lpstr>Табл.7000</vt:lpstr>
      <vt:lpstr>Таблица 7001</vt:lpstr>
      <vt:lpstr>Таблица 7003 </vt:lpstr>
      <vt:lpstr>Таблица 7004 </vt:lpstr>
      <vt:lpstr>РАЗДЕЛ VIII. ТЕХНИЧЕСКОЕ СОСТОЯНИЕ ЗДАНИЙ</vt:lpstr>
      <vt:lpstr>При заполнении раздела VIII «Техническое состояние зданий» ФФСН №30 следует иметь в виду</vt:lpstr>
      <vt:lpstr>Таблица 8000 </vt:lpstr>
      <vt:lpstr>Электронный адрес: shelepova@mednet.ru Благодарю за внимание !</vt:lpstr>
    </vt:vector>
  </TitlesOfParts>
  <Company>FRIHCOI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Екатерина А. Шелепова</cp:lastModifiedBy>
  <cp:revision>658</cp:revision>
  <cp:lastPrinted>2019-11-26T09:59:19Z</cp:lastPrinted>
  <dcterms:created xsi:type="dcterms:W3CDTF">2015-03-17T12:19:09Z</dcterms:created>
  <dcterms:modified xsi:type="dcterms:W3CDTF">2020-12-07T11:38:23Z</dcterms:modified>
</cp:coreProperties>
</file>