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1"/>
  </p:sldMasterIdLst>
  <p:notesMasterIdLst>
    <p:notesMasterId r:id="rId63"/>
  </p:notesMasterIdLst>
  <p:sldIdLst>
    <p:sldId id="256" r:id="rId2"/>
    <p:sldId id="260" r:id="rId3"/>
    <p:sldId id="473" r:id="rId4"/>
    <p:sldId id="259" r:id="rId5"/>
    <p:sldId id="474" r:id="rId6"/>
    <p:sldId id="530" r:id="rId7"/>
    <p:sldId id="533" r:id="rId8"/>
    <p:sldId id="534" r:id="rId9"/>
    <p:sldId id="475" r:id="rId10"/>
    <p:sldId id="478" r:id="rId11"/>
    <p:sldId id="476" r:id="rId12"/>
    <p:sldId id="477" r:id="rId13"/>
    <p:sldId id="480" r:id="rId14"/>
    <p:sldId id="479" r:id="rId15"/>
    <p:sldId id="483" r:id="rId16"/>
    <p:sldId id="481" r:id="rId17"/>
    <p:sldId id="482" r:id="rId18"/>
    <p:sldId id="484" r:id="rId19"/>
    <p:sldId id="495" r:id="rId20"/>
    <p:sldId id="529" r:id="rId21"/>
    <p:sldId id="485" r:id="rId22"/>
    <p:sldId id="487" r:id="rId23"/>
    <p:sldId id="488" r:id="rId24"/>
    <p:sldId id="489" r:id="rId25"/>
    <p:sldId id="494" r:id="rId26"/>
    <p:sldId id="490" r:id="rId27"/>
    <p:sldId id="491" r:id="rId28"/>
    <p:sldId id="496" r:id="rId29"/>
    <p:sldId id="493" r:id="rId30"/>
    <p:sldId id="492" r:id="rId31"/>
    <p:sldId id="497" r:id="rId32"/>
    <p:sldId id="498" r:id="rId33"/>
    <p:sldId id="499" r:id="rId34"/>
    <p:sldId id="500" r:id="rId35"/>
    <p:sldId id="501" r:id="rId36"/>
    <p:sldId id="502" r:id="rId37"/>
    <p:sldId id="504" r:id="rId38"/>
    <p:sldId id="505" r:id="rId39"/>
    <p:sldId id="503" r:id="rId40"/>
    <p:sldId id="506" r:id="rId41"/>
    <p:sldId id="507" r:id="rId42"/>
    <p:sldId id="508" r:id="rId43"/>
    <p:sldId id="509" r:id="rId44"/>
    <p:sldId id="510" r:id="rId45"/>
    <p:sldId id="511" r:id="rId46"/>
    <p:sldId id="512" r:id="rId47"/>
    <p:sldId id="513" r:id="rId48"/>
    <p:sldId id="514" r:id="rId49"/>
    <p:sldId id="515" r:id="rId50"/>
    <p:sldId id="516" r:id="rId51"/>
    <p:sldId id="517" r:id="rId52"/>
    <p:sldId id="518" r:id="rId53"/>
    <p:sldId id="519" r:id="rId54"/>
    <p:sldId id="520" r:id="rId55"/>
    <p:sldId id="521" r:id="rId56"/>
    <p:sldId id="522" r:id="rId57"/>
    <p:sldId id="523" r:id="rId58"/>
    <p:sldId id="524" r:id="rId59"/>
    <p:sldId id="525" r:id="rId60"/>
    <p:sldId id="526" r:id="rId61"/>
    <p:sldId id="528" r:id="rId6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C5E53"/>
    <a:srgbClr val="AF201F"/>
    <a:srgbClr val="49443F"/>
    <a:srgbClr val="CBAD91"/>
    <a:srgbClr val="DDD0BD"/>
    <a:srgbClr val="F0E9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01"/>
  </p:normalViewPr>
  <p:slideViewPr>
    <p:cSldViewPr snapToObjects="1">
      <p:cViewPr varScale="1">
        <p:scale>
          <a:sx n="109" d="100"/>
          <a:sy n="109" d="100"/>
        </p:scale>
        <p:origin x="636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05CC90-F3E0-F34E-A377-40DE6DBEBF3F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466288-2C99-4242-A513-7C18601C96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63205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2D92A9-ED89-FD47-BE5A-58D9DD22A2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127869B-D736-7C46-8036-0C507638DA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13B576A-B50C-D946-85B2-B96EDBBB2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5C670-C491-6D4C-8336-770A1373C3FD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A6C2DFA-9CA7-3A4C-AB4C-D4976B276D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F4F6218-E067-8846-A9D1-4381FC559F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A4C3-AC32-BB4C-AAF1-F9096EC0A5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3059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7CC201-DBB8-FA48-950F-ECBBA7BCD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BEDFA94-8E1B-B040-B827-CB3BE5E56E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0421749-DEC7-BC4D-9A87-71176EE3EC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5C670-C491-6D4C-8336-770A1373C3FD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CA3EED3-0CD2-DA46-8076-533B9DD29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A99C5F1-CB73-EC48-ADDD-397D03D6F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A4C3-AC32-BB4C-AAF1-F9096EC0A5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80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6DD1086-9CAF-464B-9AD1-D090861FB38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A94DCB9-3EF6-5E4C-B919-E6CCBEE0CE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15D2690-827A-EC44-A378-08A5ED578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5C670-C491-6D4C-8336-770A1373C3FD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E690AB9-E5D9-754C-A6D6-D454676BA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DB88E2D-6FB7-194D-95D6-98F8CEBCBB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A4C3-AC32-BB4C-AAF1-F9096EC0A5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677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7B3E6D-428F-D64D-9DB8-A835E76051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C84A7B6-9C49-E145-8460-1D79573FEC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9CFD615-9B17-174E-BD47-1D4FB46463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5C670-C491-6D4C-8336-770A1373C3FD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0F5F776-2DC9-1648-8136-39ADFAA86B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5D30271-33EF-704E-B6E6-A23C49CE72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A4C3-AC32-BB4C-AAF1-F9096EC0A5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9967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FF3854-3164-E949-AD42-A6B93CF80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694265D-124D-0E49-899E-B20AAF9947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EA6EA82-C35C-304F-996C-68B558D186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5C670-C491-6D4C-8336-770A1373C3FD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E504407-B369-9E42-8E3B-C17C78E8F4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037DF7C-30F7-3449-8AD2-3E7106C20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A4C3-AC32-BB4C-AAF1-F9096EC0A5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19240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B64ED6-9511-4041-A696-8699FFA049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FDAC9E4-40E1-E849-B086-201FFF3C41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5D7BBFE-F188-9847-B82B-32284E160F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6ED6D4A-CD07-A647-88DD-1714436334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5C670-C491-6D4C-8336-770A1373C3FD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50A9A59-6872-D64E-AB45-EB0DBF431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3350396-9BC0-2D44-8E95-D9FECA6080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A4C3-AC32-BB4C-AAF1-F9096EC0A5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5617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60BEC9-8728-2141-8156-2DD4E9AF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9E4E189-7A25-CE49-A168-1F4878DECA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325C647-AD27-6940-BBAA-664C4E77F7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675EE65-353A-4146-BDDF-A6F73B56BF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EA4117B-8B9F-3C42-B213-D87A8E127F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20D0192-C56C-D044-8673-5272D57D3D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5C670-C491-6D4C-8336-770A1373C3FD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DD4F75A-A1B9-E344-8111-1B6EB667BA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24DED41-F2C2-414E-A1E4-0B69D82362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A4C3-AC32-BB4C-AAF1-F9096EC0A5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3093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D67EDB-C1D0-164C-A5E4-385F8CE2A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2E96AD0-99B7-0A44-8A21-DED0F2F88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5C670-C491-6D4C-8336-770A1373C3FD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3D52A93-1479-9343-83BE-62F58A3E3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B56759D-0B35-D549-B90C-726F18583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A4C3-AC32-BB4C-AAF1-F9096EC0A5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84858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496881C-A459-994A-9289-02482108C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5C670-C491-6D4C-8336-770A1373C3FD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691D6E4-945E-2E49-A659-844909AFD4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445501E-DC7A-A747-BFEC-2C2704B90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A4C3-AC32-BB4C-AAF1-F9096EC0A5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2633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F9E0C6-8273-584A-A1BD-9713042E7F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3B3B854-169F-D749-A753-AC66A01424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12F99C1-90B6-EE46-A591-E915AF0677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213C701-0B59-DB4E-B2A1-403029B3E2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5C670-C491-6D4C-8336-770A1373C3FD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3EBC1C1-CAFE-5541-A532-B8C140E71D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AEA89AC-D155-5847-AAA2-F7C6FD9D8E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A4C3-AC32-BB4C-AAF1-F9096EC0A5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7369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50F06C-7144-7A4E-B910-D4A7977442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06AAA47-62E9-7541-8DCE-EE28D0DF79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26A0A02-7E9F-FB4A-BF1E-6C87E07AF1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C2D3684-2810-E54D-8BE6-64706A6880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5C670-C491-6D4C-8336-770A1373C3FD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963A636-BF75-1D4A-A603-3932079EFE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93314FA-2CFB-E145-93A9-591D4B3ABF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A4C3-AC32-BB4C-AAF1-F9096EC0A5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89598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187097-5552-B141-B6A6-E3D8A52DE5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E95DE4F-CE17-4E43-99A0-A5E0509525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6AF541B-51DA-B144-816A-F18BFF888A1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E5C670-C491-6D4C-8336-770A1373C3FD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2DBF5B6-8B2A-2F42-BABA-F1C0CE2054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6F1522A-1359-B94B-9AED-4144D44A02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F1A4C3-AC32-BB4C-AAF1-F9096EC0A5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5044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F8A3AF6-BF96-2844-9D9E-C02552CBD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928"/>
            <a:ext cx="12192000" cy="6843072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44BEA93-8C80-884C-99F4-6FB698C18576}"/>
              </a:ext>
            </a:extLst>
          </p:cNvPr>
          <p:cNvSpPr/>
          <p:nvPr/>
        </p:nvSpPr>
        <p:spPr>
          <a:xfrm>
            <a:off x="0" y="-6150"/>
            <a:ext cx="12192000" cy="1163438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548" y="246636"/>
            <a:ext cx="571429" cy="6695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5763BBC-8354-A843-B87C-17E283176D15}"/>
              </a:ext>
            </a:extLst>
          </p:cNvPr>
          <p:cNvSpPr txBox="1"/>
          <p:nvPr/>
        </p:nvSpPr>
        <p:spPr>
          <a:xfrm>
            <a:off x="379548" y="2059644"/>
            <a:ext cx="845012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3200" b="1" dirty="0" smtClean="0">
                <a:solidFill>
                  <a:srgbClr val="6C5E53"/>
                </a:solidFill>
                <a:latin typeface="Times New Roman" panose="02020603050405020304" pitchFamily="18" charset="0"/>
              </a:rPr>
              <a:t>Форма №</a:t>
            </a:r>
            <a:r>
              <a:rPr lang="en-US" altLang="ru-RU" sz="3200" b="1" dirty="0" smtClean="0">
                <a:solidFill>
                  <a:srgbClr val="6C5E53"/>
                </a:solidFill>
                <a:latin typeface="Times New Roman" panose="02020603050405020304" pitchFamily="18" charset="0"/>
              </a:rPr>
              <a:t>30</a:t>
            </a:r>
            <a:r>
              <a:rPr lang="ru-RU" altLang="ru-RU" sz="3200" b="1" dirty="0" smtClean="0">
                <a:solidFill>
                  <a:srgbClr val="6C5E53"/>
                </a:solidFill>
                <a:latin typeface="Times New Roman" panose="02020603050405020304" pitchFamily="18" charset="0"/>
              </a:rPr>
              <a:t/>
            </a:r>
            <a:br>
              <a:rPr lang="ru-RU" altLang="ru-RU" sz="3200" b="1" dirty="0" smtClean="0">
                <a:solidFill>
                  <a:srgbClr val="6C5E53"/>
                </a:solidFill>
                <a:latin typeface="Times New Roman" panose="02020603050405020304" pitchFamily="18" charset="0"/>
              </a:rPr>
            </a:br>
            <a:r>
              <a:rPr lang="ru-RU" altLang="ru-RU" sz="3200" b="1" dirty="0" smtClean="0">
                <a:solidFill>
                  <a:srgbClr val="6C5E53"/>
                </a:solidFill>
                <a:latin typeface="Times New Roman" panose="02020603050405020304" pitchFamily="18" charset="0"/>
              </a:rPr>
              <a:t>«Сведения о медицинской организации»</a:t>
            </a:r>
            <a:endParaRPr lang="ru-RU" sz="3200" dirty="0">
              <a:solidFill>
                <a:srgbClr val="6C5E53"/>
              </a:solidFill>
              <a:latin typeface="Montserrat" pitchFamily="2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6294432"/>
            <a:ext cx="12192000" cy="548640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D7ECA7BB-73C4-EF47-B549-77A1498EE1DE}"/>
              </a:ext>
            </a:extLst>
          </p:cNvPr>
          <p:cNvSpPr/>
          <p:nvPr/>
        </p:nvSpPr>
        <p:spPr>
          <a:xfrm>
            <a:off x="1108319" y="25822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dirty="0">
                <a:latin typeface="Montserrat" pitchFamily="2" charset="0"/>
              </a:rPr>
              <a:t>Центральный научно-исследовательский </a:t>
            </a:r>
          </a:p>
          <a:p>
            <a:r>
              <a:rPr lang="ru-RU" sz="1200" dirty="0">
                <a:latin typeface="Montserrat" pitchFamily="2" charset="0"/>
              </a:rPr>
              <a:t>институт организации и информатизации </a:t>
            </a:r>
          </a:p>
          <a:p>
            <a:r>
              <a:rPr lang="ru-RU" sz="1200" dirty="0">
                <a:latin typeface="Montserrat" pitchFamily="2" charset="0"/>
              </a:rPr>
              <a:t>здравоохранения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34F602AE-0729-554D-BC0C-D0A432222F79}"/>
              </a:ext>
            </a:extLst>
          </p:cNvPr>
          <p:cNvSpPr/>
          <p:nvPr/>
        </p:nvSpPr>
        <p:spPr>
          <a:xfrm>
            <a:off x="379548" y="6430252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b="1" dirty="0" err="1">
                <a:solidFill>
                  <a:srgbClr val="6C5E53"/>
                </a:solidFill>
                <a:latin typeface="Montserrat SemiBold" pitchFamily="2" charset="0"/>
              </a:rPr>
              <a:t>www.mednet.ru</a:t>
            </a:r>
            <a:endParaRPr lang="ru-RU" sz="1200" b="1" dirty="0">
              <a:solidFill>
                <a:srgbClr val="6C5E53"/>
              </a:solidFill>
              <a:latin typeface="Montserrat SemiBold" pitchFamily="2" charset="0"/>
            </a:endParaRP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7487477" y="4653137"/>
            <a:ext cx="4704523" cy="17232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R="0" lvl="0" indent="0" algn="ctr" fontAlgn="auto">
              <a:lnSpc>
                <a:spcPct val="120000"/>
              </a:lnSpc>
              <a:spcBef>
                <a:spcPct val="10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altLang="ru-RU" sz="3600" b="1" dirty="0" smtClean="0">
                <a:solidFill>
                  <a:srgbClr val="6C5E53"/>
                </a:solidFill>
                <a:latin typeface="Times New Roman" panose="02020603050405020304" pitchFamily="18" charset="0"/>
                <a:ea typeface="+mj-ea"/>
                <a:cs typeface="+mj-cs"/>
              </a:rPr>
              <a:t>Е.М. Тюрина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751851" y="5517232"/>
            <a:ext cx="259228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spcBef>
                <a:spcPct val="100000"/>
              </a:spcBef>
              <a:defRPr/>
            </a:pPr>
            <a:r>
              <a:rPr lang="ru-RU" altLang="ru-RU" sz="3600" b="1" dirty="0" smtClean="0">
                <a:solidFill>
                  <a:srgbClr val="6C5E53"/>
                </a:solidFill>
                <a:latin typeface="Times New Roman" panose="02020603050405020304" pitchFamily="18" charset="0"/>
                <a:ea typeface="+mj-ea"/>
                <a:cs typeface="+mj-cs"/>
              </a:rPr>
              <a:t>2021 год</a:t>
            </a:r>
            <a:endParaRPr lang="ru-RU" altLang="ru-RU" sz="3600" b="1" dirty="0">
              <a:solidFill>
                <a:srgbClr val="6C5E53"/>
              </a:solidFill>
              <a:latin typeface="Times New Roman" panose="02020603050405020304" pitchFamily="18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149244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7931874"/>
              </p:ext>
            </p:extLst>
          </p:nvPr>
        </p:nvGraphicFramePr>
        <p:xfrm>
          <a:off x="827582" y="1917700"/>
          <a:ext cx="10593453" cy="3520440"/>
        </p:xfrm>
        <a:graphic>
          <a:graphicData uri="http://schemas.openxmlformats.org/drawingml/2006/table">
            <a:tbl>
              <a:tblPr/>
              <a:tblGrid>
                <a:gridCol w="30401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18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64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44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831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90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448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952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5952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1065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59521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84728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84728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198850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Times New Roman"/>
                          <a:cs typeface="Times New Roman"/>
                        </a:rPr>
                        <a:t>Контингенты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700" dirty="0" smtClean="0">
                          <a:latin typeface="Times New Roman"/>
                          <a:ea typeface="Times New Roman"/>
                          <a:cs typeface="Times New Roman"/>
                        </a:rPr>
                        <a:t>строки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Подлежало осмотрам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из них</a:t>
                      </a:r>
                      <a:r>
                        <a:rPr lang="en-US" sz="700"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en-US" sz="70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сельских жителей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Осмотрено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из них</a:t>
                      </a:r>
                      <a:r>
                        <a:rPr lang="en-US" sz="700"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en-US" sz="70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сельских жителей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из числа осмотренных (гр. 5)</a:t>
                      </a:r>
                      <a:b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определены группы здоровья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94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>
                          <a:latin typeface="Times New Roman"/>
                          <a:ea typeface="Times New Roman"/>
                          <a:cs typeface="Times New Roman"/>
                        </a:rPr>
                        <a:t>II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>
                          <a:latin typeface="Times New Roman"/>
                          <a:ea typeface="Times New Roman"/>
                          <a:cs typeface="Times New Roman"/>
                        </a:rPr>
                        <a:t>III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из них: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>
                          <a:latin typeface="Times New Roman"/>
                          <a:ea typeface="Times New Roman"/>
                          <a:cs typeface="Times New Roman"/>
                        </a:rPr>
                        <a:t>IV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>
                          <a:latin typeface="Times New Roman"/>
                          <a:ea typeface="Times New Roman"/>
                          <a:cs typeface="Times New Roman"/>
                        </a:rPr>
                        <a:t>V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94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>
                          <a:latin typeface="Times New Roman"/>
                          <a:ea typeface="Times New Roman"/>
                          <a:cs typeface="Times New Roman"/>
                        </a:rPr>
                        <a:t>III</a:t>
                      </a: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>
                          <a:latin typeface="Times New Roman"/>
                          <a:ea typeface="Times New Roman"/>
                          <a:cs typeface="Times New Roman"/>
                        </a:rPr>
                        <a:t>III</a:t>
                      </a: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94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27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227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   диспансеризация </a:t>
                      </a: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    определенных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   групп взрослого </a:t>
                      </a: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    населения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6.2</a:t>
                      </a: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93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       из них старше </a:t>
                      </a: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           трудоспособного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           возраста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6.2.1</a:t>
                      </a:r>
                    </a:p>
                  </a:txBody>
                  <a:tcPr marL="44741" marR="447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3419">
                <a:tc>
                  <a:txBody>
                    <a:bodyPr/>
                    <a:lstStyle/>
                    <a:p>
                      <a:pPr marL="9017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углубленная 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диспансеризация граждан, переболевших новой </a:t>
                      </a:r>
                      <a:r>
                        <a:rPr lang="ru-RU" sz="1400" dirty="0" err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короновирусной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инфекцией 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COVID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-19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6.2.2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93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Всего  (сумма строк 1, 3, 6)</a:t>
                      </a:r>
                    </a:p>
                  </a:txBody>
                  <a:tcPr marL="44741" marR="44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741" marR="447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0" name="Rectangle 485"/>
          <p:cNvSpPr>
            <a:spLocks noChangeArrowheads="1"/>
          </p:cNvSpPr>
          <p:nvPr/>
        </p:nvSpPr>
        <p:spPr bwMode="auto">
          <a:xfrm>
            <a:off x="6384032" y="3212976"/>
            <a:ext cx="5159243" cy="1067543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indent="-342900" algn="ctr">
              <a:spcBef>
                <a:spcPct val="20000"/>
              </a:spcBef>
              <a:buClr>
                <a:schemeClr val="bg2"/>
              </a:buClr>
              <a:buSzPct val="75000"/>
              <a:defRPr/>
            </a:pPr>
            <a:r>
              <a:rPr lang="ru-RU" b="1" dirty="0" smtClean="0">
                <a:cs typeface="Times New Roman" pitchFamily="18" charset="0"/>
              </a:rPr>
              <a:t>Добавлена строка 6.2.2, проводится в рамках ДОВН, значения НЕ могут быть </a:t>
            </a:r>
            <a:r>
              <a:rPr lang="ru-RU" b="1" dirty="0" smtClean="0">
                <a:solidFill>
                  <a:srgbClr val="FF0000"/>
                </a:solidFill>
                <a:cs typeface="Times New Roman" pitchFamily="18" charset="0"/>
              </a:rPr>
              <a:t>БОЛЬШЕ </a:t>
            </a:r>
            <a:r>
              <a:rPr lang="ru-RU" b="1" dirty="0" smtClean="0">
                <a:cs typeface="Times New Roman" pitchFamily="18" charset="0"/>
              </a:rPr>
              <a:t>значений в строке 6.2</a:t>
            </a:r>
            <a:endParaRPr lang="ru-RU" b="1" dirty="0">
              <a:cs typeface="Times New Roman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F2A7E58-46EC-7E4A-886F-D0B73D8BCA6A}"/>
              </a:ext>
            </a:extLst>
          </p:cNvPr>
          <p:cNvSpPr txBox="1"/>
          <p:nvPr/>
        </p:nvSpPr>
        <p:spPr>
          <a:xfrm>
            <a:off x="379548" y="298056"/>
            <a:ext cx="10732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400" b="1" spc="300" dirty="0" smtClean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Таблица 2510 «Профилактические осмотры и диспансеризация, проведенные медицинской организацией»*</a:t>
            </a:r>
          </a:p>
        </p:txBody>
      </p:sp>
    </p:spTree>
    <p:extLst>
      <p:ext uri="{BB962C8B-B14F-4D97-AF65-F5344CB8AC3E}">
        <p14:creationId xmlns:p14="http://schemas.microsoft.com/office/powerpoint/2010/main" val="250184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 cstate="print"/>
          <a:srcRect l="18750" t="20625" r="16797" b="10000"/>
          <a:stretch>
            <a:fillRect/>
          </a:stretch>
        </p:blipFill>
        <p:spPr bwMode="auto">
          <a:xfrm>
            <a:off x="0" y="0"/>
            <a:ext cx="10477573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6" cstate="print"/>
          <a:srcRect l="18359" t="49062" r="16015" b="24688"/>
          <a:stretch>
            <a:fillRect/>
          </a:stretch>
        </p:blipFill>
        <p:spPr bwMode="auto">
          <a:xfrm>
            <a:off x="285709" y="4500570"/>
            <a:ext cx="10668075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23" name="Прямая со стрелкой 22"/>
          <p:cNvCxnSpPr/>
          <p:nvPr/>
        </p:nvCxnSpPr>
        <p:spPr>
          <a:xfrm flipV="1">
            <a:off x="4952992" y="4071942"/>
            <a:ext cx="3905277" cy="1571636"/>
          </a:xfrm>
          <a:prstGeom prst="straightConnector1">
            <a:avLst/>
          </a:prstGeom>
          <a:ln w="38100">
            <a:solidFill>
              <a:srgbClr val="AF201F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843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9981828"/>
              </p:ext>
            </p:extLst>
          </p:nvPr>
        </p:nvGraphicFramePr>
        <p:xfrm>
          <a:off x="431371" y="2420888"/>
          <a:ext cx="11329261" cy="3592280"/>
        </p:xfrm>
        <a:graphic>
          <a:graphicData uri="http://schemas.openxmlformats.org/drawingml/2006/table">
            <a:tbl>
              <a:tblPr/>
              <a:tblGrid>
                <a:gridCol w="34552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55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00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00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200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0820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2005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2005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480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строки</a:t>
                      </a:r>
                    </a:p>
                  </a:txBody>
                  <a:tcPr marL="60623" marR="606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spc="-10">
                          <a:latin typeface="Times New Roman"/>
                          <a:ea typeface="Times New Roman"/>
                          <a:cs typeface="Times New Roman"/>
                        </a:rPr>
                        <a:t>Подлежало осмотрам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spc="-10" dirty="0">
                          <a:latin typeface="Times New Roman"/>
                          <a:ea typeface="Times New Roman"/>
                          <a:cs typeface="Times New Roman"/>
                        </a:rPr>
                        <a:t>из них 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spc="-10" dirty="0">
                          <a:latin typeface="Times New Roman"/>
                          <a:ea typeface="Times New Roman"/>
                          <a:cs typeface="Times New Roman"/>
                        </a:rPr>
                        <a:t>сельских жителей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700" spc="-1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spc="-10">
                          <a:latin typeface="Times New Roman"/>
                          <a:ea typeface="Times New Roman"/>
                          <a:cs typeface="Times New Roman"/>
                        </a:rPr>
                        <a:t>из них 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spc="-10">
                          <a:latin typeface="Times New Roman"/>
                          <a:ea typeface="Times New Roman"/>
                          <a:cs typeface="Times New Roman"/>
                        </a:rPr>
                        <a:t>сельских жителей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 spc="-10">
                          <a:latin typeface="Times New Roman"/>
                          <a:ea typeface="Times New Roman"/>
                          <a:cs typeface="Times New Roman"/>
                        </a:rPr>
                        <a:t>Выявлена патология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920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spc="-10" dirty="0">
                          <a:latin typeface="Times New Roman"/>
                          <a:ea typeface="Times New Roman"/>
                          <a:cs typeface="Times New Roman"/>
                        </a:rPr>
                        <a:t>Осмотрено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spc="-10" dirty="0"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spc="-10">
                          <a:latin typeface="Times New Roman"/>
                          <a:ea typeface="Times New Roman"/>
                          <a:cs typeface="Times New Roman"/>
                        </a:rPr>
                        <a:t>из них 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spc="-10">
                          <a:latin typeface="Times New Roman"/>
                          <a:ea typeface="Times New Roman"/>
                          <a:cs typeface="Times New Roman"/>
                        </a:rPr>
                        <a:t>у сельских жителей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8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0623" marR="606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0623" marR="6062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0623" marR="6062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0623" marR="606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60623" marR="606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0623" marR="606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60623" marR="606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60623" marR="606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65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Осмотрено пациентов, всего</a:t>
                      </a:r>
                    </a:p>
                  </a:txBody>
                  <a:tcPr marL="60623" marR="606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0623" marR="6062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96050">
                <a:tc>
                  <a:txBody>
                    <a:bodyPr/>
                    <a:lstStyle/>
                    <a:p>
                      <a:pPr marL="80010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из них: </a:t>
                      </a:r>
                    </a:p>
                    <a:p>
                      <a:pPr marL="80010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мальчиков (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урологом-андрологом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</a:p>
                  </a:txBody>
                  <a:tcPr marL="60623" marR="606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1.1</a:t>
                      </a:r>
                    </a:p>
                  </a:txBody>
                  <a:tcPr marL="60623" marR="606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7958">
                <a:tc>
                  <a:txBody>
                    <a:bodyPr/>
                    <a:lstStyle/>
                    <a:p>
                      <a:pPr marL="80010" algn="l" defTabSz="914400" rtl="0" eaLnBrk="1" latinLnBrk="0" hangingPunct="1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600" kern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80010" algn="l" defTabSz="914400" rtl="0" eaLnBrk="1" latinLnBrk="0" hangingPunct="1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девочек 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(акушером-гинекологом)</a:t>
                      </a:r>
                    </a:p>
                  </a:txBody>
                  <a:tcPr marL="60623" marR="606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1.2</a:t>
                      </a:r>
                    </a:p>
                  </a:txBody>
                  <a:tcPr marL="60623" marR="6062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623" marR="6062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3" name="Rectangle 485"/>
          <p:cNvSpPr>
            <a:spLocks noChangeArrowheads="1"/>
          </p:cNvSpPr>
          <p:nvPr/>
        </p:nvSpPr>
        <p:spPr bwMode="auto">
          <a:xfrm>
            <a:off x="6768075" y="4581129"/>
            <a:ext cx="4775200" cy="1067543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indent="-342900" algn="ctr">
              <a:spcBef>
                <a:spcPct val="20000"/>
              </a:spcBef>
              <a:buClr>
                <a:schemeClr val="bg2"/>
              </a:buClr>
              <a:buSzPct val="75000"/>
              <a:defRPr/>
            </a:pPr>
            <a:r>
              <a:rPr lang="ru-RU" b="1" dirty="0">
                <a:cs typeface="Times New Roman" pitchFamily="18" charset="0"/>
              </a:rPr>
              <a:t>Строка 1</a:t>
            </a:r>
          </a:p>
          <a:p>
            <a:pPr marL="342900" indent="-342900" algn="ctr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8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равна</a:t>
            </a:r>
            <a:endParaRPr lang="ru-RU" sz="1800" b="1" dirty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indent="-342900" algn="ctr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b="1" dirty="0">
                <a:cs typeface="Times New Roman" pitchFamily="18" charset="0"/>
              </a:rPr>
              <a:t>сумме строк </a:t>
            </a:r>
            <a:r>
              <a:rPr lang="ru-RU" b="1" dirty="0" smtClean="0">
                <a:cs typeface="Times New Roman" pitchFamily="18" charset="0"/>
              </a:rPr>
              <a:t>1.1 </a:t>
            </a:r>
            <a:r>
              <a:rPr lang="ru-RU" b="1" dirty="0">
                <a:cs typeface="Times New Roman" pitchFamily="18" charset="0"/>
              </a:rPr>
              <a:t>+ </a:t>
            </a:r>
            <a:r>
              <a:rPr lang="ru-RU" b="1" dirty="0" smtClean="0">
                <a:cs typeface="Times New Roman" pitchFamily="18" charset="0"/>
              </a:rPr>
              <a:t>1.2</a:t>
            </a:r>
            <a:endParaRPr lang="ru-RU" b="1" dirty="0"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>
            <a:spLocks noChangeArrowheads="1"/>
          </p:cNvSpPr>
          <p:nvPr/>
        </p:nvSpPr>
        <p:spPr bwMode="auto">
          <a:xfrm>
            <a:off x="2927648" y="5949280"/>
            <a:ext cx="5316736" cy="776198"/>
          </a:xfrm>
          <a:prstGeom prst="roundRect">
            <a:avLst/>
          </a:prstGeom>
          <a:solidFill>
            <a:schemeClr val="bg2">
              <a:lumMod val="75000"/>
              <a:alpha val="80000"/>
            </a:schemeClr>
          </a:solidFill>
          <a:ln w="25400" algn="ctr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  <a:cs typeface="Times New Roman" pitchFamily="18" charset="0"/>
              </a:rPr>
              <a:t>ВНИМАНИЕ!</a:t>
            </a:r>
          </a:p>
          <a:p>
            <a:pPr algn="ctr">
              <a:defRPr/>
            </a:pPr>
            <a:r>
              <a:rPr lang="ru-RU" b="1" dirty="0" smtClean="0">
                <a:cs typeface="Times New Roman" pitchFamily="18" charset="0"/>
              </a:rPr>
              <a:t>Сверить с таблицей 2510</a:t>
            </a:r>
          </a:p>
          <a:p>
            <a:pPr algn="ctr">
              <a:defRPr/>
            </a:pPr>
            <a:r>
              <a:rPr lang="ru-RU" b="1" dirty="0" smtClean="0">
                <a:cs typeface="Times New Roman" pitchFamily="18" charset="0"/>
              </a:rPr>
              <a:t>Помним о </a:t>
            </a:r>
            <a:r>
              <a:rPr lang="ru-RU" b="1" dirty="0" smtClean="0">
                <a:solidFill>
                  <a:srgbClr val="FF0000"/>
                </a:solidFill>
                <a:cs typeface="Times New Roman" pitchFamily="18" charset="0"/>
              </a:rPr>
              <a:t>девушках</a:t>
            </a:r>
            <a:r>
              <a:rPr lang="ru-RU" b="1" dirty="0" smtClean="0">
                <a:cs typeface="Times New Roman" pitchFamily="18" charset="0"/>
              </a:rPr>
              <a:t>!</a:t>
            </a:r>
            <a:endParaRPr lang="ru-RU" b="1" dirty="0">
              <a:cs typeface="Times New Roman" pitchFamily="18" charset="0"/>
            </a:endParaRPr>
          </a:p>
        </p:txBody>
      </p:sp>
      <p:sp>
        <p:nvSpPr>
          <p:cNvPr id="15" name="object 67"/>
          <p:cNvSpPr txBox="1"/>
          <p:nvPr/>
        </p:nvSpPr>
        <p:spPr>
          <a:xfrm>
            <a:off x="626533" y="41078"/>
            <a:ext cx="10938933" cy="19486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1270">
              <a:lnSpc>
                <a:spcPct val="100000"/>
              </a:lnSpc>
              <a:spcBef>
                <a:spcPts val="95"/>
              </a:spcBef>
            </a:pPr>
            <a:r>
              <a:rPr lang="ru-RU" sz="2400" b="1" spc="300" dirty="0" smtClean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Таблица</a:t>
            </a:r>
            <a:r>
              <a:rPr sz="2400" b="1" spc="300" dirty="0" smtClean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 </a:t>
            </a:r>
            <a:r>
              <a:rPr sz="24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251</a:t>
            </a:r>
            <a:r>
              <a:rPr lang="ru-RU" sz="24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1</a:t>
            </a:r>
            <a:endParaRPr sz="2400" b="1" spc="300" dirty="0">
              <a:solidFill>
                <a:srgbClr val="4944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pitchFamily="2" charset="0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400" b="1" spc="300" dirty="0">
              <a:solidFill>
                <a:srgbClr val="4944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pitchFamily="2" charset="0"/>
            </a:endParaRPr>
          </a:p>
          <a:p>
            <a:pPr>
              <a:lnSpc>
                <a:spcPct val="100000"/>
              </a:lnSpc>
            </a:pPr>
            <a:r>
              <a:rPr sz="24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Профилактические осмотры детей в возрасте 15-17 лет с целью сохранения их репродуктивного здоровья</a:t>
            </a:r>
          </a:p>
          <a:p>
            <a:pPr>
              <a:lnSpc>
                <a:spcPct val="100000"/>
              </a:lnSpc>
              <a:spcBef>
                <a:spcPts val="730"/>
              </a:spcBef>
              <a:tabLst>
                <a:tab pos="6165850" algn="l"/>
              </a:tabLst>
            </a:pPr>
            <a:r>
              <a:rPr sz="24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(251</a:t>
            </a:r>
            <a:r>
              <a:rPr lang="ru-RU" sz="24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1</a:t>
            </a:r>
            <a:r>
              <a:rPr sz="24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)</a:t>
            </a:r>
            <a:r>
              <a:rPr sz="1000" b="1" spc="-5" dirty="0">
                <a:solidFill>
                  <a:srgbClr val="FF0000"/>
                </a:solidFill>
                <a:latin typeface="Arial"/>
                <a:cs typeface="Arial"/>
              </a:rPr>
              <a:t>	</a:t>
            </a:r>
            <a:endParaRPr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0787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126223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8958021"/>
              </p:ext>
            </p:extLst>
          </p:nvPr>
        </p:nvGraphicFramePr>
        <p:xfrm>
          <a:off x="1095109" y="3033139"/>
          <a:ext cx="10001781" cy="2346960"/>
        </p:xfrm>
        <a:graphic>
          <a:graphicData uri="http://schemas.openxmlformats.org/drawingml/2006/table">
            <a:tbl>
              <a:tblPr/>
              <a:tblGrid>
                <a:gridCol w="24549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4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20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68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152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9641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5883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5883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9478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r>
                        <a:rPr lang="en-US" sz="1400" dirty="0"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en-US" sz="14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строки</a:t>
                      </a:r>
                    </a:p>
                  </a:txBody>
                  <a:tcPr marL="42654" marR="42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spc="-10" dirty="0">
                          <a:latin typeface="Times New Roman"/>
                          <a:ea typeface="Times New Roman"/>
                          <a:cs typeface="Times New Roman"/>
                        </a:rPr>
                        <a:t>Подлежало осмотрам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spc="-10" dirty="0">
                          <a:latin typeface="Times New Roman"/>
                          <a:ea typeface="Times New Roman"/>
                          <a:cs typeface="Times New Roman"/>
                        </a:rPr>
                        <a:t>из них</a:t>
                      </a:r>
                      <a:r>
                        <a:rPr lang="en-US" sz="1400" spc="-10" dirty="0"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en-US" sz="1400" spc="-1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400" spc="-10" dirty="0">
                          <a:latin typeface="Times New Roman"/>
                          <a:ea typeface="Times New Roman"/>
                          <a:cs typeface="Times New Roman"/>
                        </a:rPr>
                        <a:t>сельских жителей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spc="-1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spc="-1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Направлено на лечение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spc="-1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Пролечено</a:t>
                      </a:r>
                      <a:endParaRPr lang="ru-RU" sz="14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43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spc="-1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spc="-1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 них</a:t>
                      </a:r>
                      <a:r>
                        <a:rPr lang="en-US" sz="1400" b="1" spc="-1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en-US" sz="1400" b="1" spc="-1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400" b="1" spc="-1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сельских жителей</a:t>
                      </a:r>
                      <a:endParaRPr lang="ru-RU" sz="14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spc="-1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14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spc="-1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 них</a:t>
                      </a:r>
                      <a:r>
                        <a:rPr lang="en-US" sz="1400" b="1" spc="-1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en-US" sz="1400" b="1" spc="-1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400" b="1" spc="-1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сельских жителей</a:t>
                      </a:r>
                      <a:endParaRPr lang="ru-RU" sz="14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7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42654" marR="426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42654" marR="426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…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957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Осмотрено пациентов, всего</a:t>
                      </a: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42654" marR="426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4361">
                <a:tc>
                  <a:txBody>
                    <a:bodyPr/>
                    <a:lstStyle/>
                    <a:p>
                      <a:pPr marL="8001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из них: </a:t>
                      </a:r>
                    </a:p>
                    <a:p>
                      <a:pPr marL="8001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мальчиков (урологом-андрологом)</a:t>
                      </a: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1.1</a:t>
                      </a:r>
                    </a:p>
                  </a:txBody>
                  <a:tcPr marL="42654" marR="426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797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 девочек (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акушером-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  гинекологом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1.2</a:t>
                      </a:r>
                    </a:p>
                  </a:txBody>
                  <a:tcPr marL="42654" marR="426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54" marR="42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0" name="object 67"/>
          <p:cNvSpPr txBox="1"/>
          <p:nvPr/>
        </p:nvSpPr>
        <p:spPr>
          <a:xfrm>
            <a:off x="626533" y="146232"/>
            <a:ext cx="10938933" cy="19486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1270">
              <a:spcBef>
                <a:spcPts val="95"/>
              </a:spcBef>
            </a:pPr>
            <a:r>
              <a:rPr lang="ru-RU" sz="24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Т</a:t>
            </a:r>
            <a:r>
              <a:rPr sz="2400" b="1" spc="300" dirty="0" err="1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аблица</a:t>
            </a:r>
            <a:r>
              <a:rPr sz="24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 251</a:t>
            </a:r>
            <a:r>
              <a:rPr lang="ru-RU" sz="24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1</a:t>
            </a:r>
            <a:endParaRPr sz="2400" b="1" spc="300" dirty="0">
              <a:solidFill>
                <a:srgbClr val="4944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pitchFamily="2" charset="0"/>
            </a:endParaRPr>
          </a:p>
          <a:p>
            <a:pPr>
              <a:spcBef>
                <a:spcPts val="45"/>
              </a:spcBef>
            </a:pPr>
            <a:endParaRPr sz="2400" b="1" spc="300" dirty="0">
              <a:solidFill>
                <a:srgbClr val="4944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pitchFamily="2" charset="0"/>
            </a:endParaRPr>
          </a:p>
          <a:p>
            <a:r>
              <a:rPr sz="24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Профилактические осмотры детей в возрасте 15-17 лет с целью сохранения их репродуктивного здоровья</a:t>
            </a:r>
          </a:p>
          <a:p>
            <a:pPr>
              <a:spcBef>
                <a:spcPts val="730"/>
              </a:spcBef>
              <a:tabLst>
                <a:tab pos="6165850" algn="l"/>
              </a:tabLst>
            </a:pPr>
            <a:r>
              <a:rPr sz="24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(251</a:t>
            </a:r>
            <a:r>
              <a:rPr lang="ru-RU" sz="24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1</a:t>
            </a:r>
            <a:r>
              <a:rPr sz="24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)</a:t>
            </a:r>
            <a:r>
              <a:rPr sz="1000" b="1" spc="-5" dirty="0">
                <a:solidFill>
                  <a:srgbClr val="FF0000"/>
                </a:solidFill>
                <a:latin typeface="Arial"/>
                <a:cs typeface="Arial"/>
              </a:rPr>
              <a:t>	</a:t>
            </a:r>
            <a:endParaRPr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485"/>
          <p:cNvSpPr>
            <a:spLocks noChangeArrowheads="1"/>
          </p:cNvSpPr>
          <p:nvPr/>
        </p:nvSpPr>
        <p:spPr bwMode="auto">
          <a:xfrm>
            <a:off x="4787153" y="4581129"/>
            <a:ext cx="6756122" cy="1362471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indent="-342900" algn="ctr">
              <a:spcBef>
                <a:spcPct val="20000"/>
              </a:spcBef>
              <a:buClr>
                <a:schemeClr val="bg2"/>
              </a:buClr>
              <a:buSzPct val="75000"/>
              <a:defRPr/>
            </a:pPr>
            <a:r>
              <a:rPr lang="ru-RU" b="1" dirty="0" smtClean="0">
                <a:cs typeface="Times New Roman" pitchFamily="18" charset="0"/>
              </a:rPr>
              <a:t>Графа 9 </a:t>
            </a:r>
            <a:r>
              <a:rPr lang="ru-RU" b="1" dirty="0" smtClean="0">
                <a:solidFill>
                  <a:srgbClr val="FF0000"/>
                </a:solidFill>
                <a:cs typeface="Times New Roman" pitchFamily="18" charset="0"/>
              </a:rPr>
              <a:t>меньше или равна </a:t>
            </a:r>
            <a:r>
              <a:rPr lang="ru-RU" b="1" dirty="0" smtClean="0">
                <a:cs typeface="Times New Roman" pitchFamily="18" charset="0"/>
              </a:rPr>
              <a:t>графе 7</a:t>
            </a:r>
          </a:p>
          <a:p>
            <a:pPr indent="-342900" algn="ctr">
              <a:spcBef>
                <a:spcPct val="20000"/>
              </a:spcBef>
              <a:buClr>
                <a:schemeClr val="bg2"/>
              </a:buClr>
              <a:buSzPct val="75000"/>
              <a:defRPr/>
            </a:pPr>
            <a:r>
              <a:rPr lang="ru-RU" b="1" dirty="0" smtClean="0">
                <a:cs typeface="Times New Roman" pitchFamily="18" charset="0"/>
              </a:rPr>
              <a:t>Графа 11 </a:t>
            </a:r>
            <a:r>
              <a:rPr lang="ru-RU" b="1" dirty="0">
                <a:solidFill>
                  <a:srgbClr val="FF0000"/>
                </a:solidFill>
                <a:cs typeface="Times New Roman" pitchFamily="18" charset="0"/>
              </a:rPr>
              <a:t>меньше или равна </a:t>
            </a:r>
            <a:r>
              <a:rPr lang="ru-RU" b="1" dirty="0">
                <a:cs typeface="Times New Roman" pitchFamily="18" charset="0"/>
              </a:rPr>
              <a:t>графе </a:t>
            </a:r>
            <a:r>
              <a:rPr lang="ru-RU" b="1" dirty="0" smtClean="0">
                <a:cs typeface="Times New Roman" pitchFamily="18" charset="0"/>
              </a:rPr>
              <a:t>9</a:t>
            </a:r>
          </a:p>
          <a:p>
            <a:pPr indent="-342900" algn="ctr">
              <a:spcBef>
                <a:spcPct val="20000"/>
              </a:spcBef>
              <a:buClr>
                <a:schemeClr val="bg2"/>
              </a:buClr>
              <a:buSzPct val="75000"/>
              <a:defRPr/>
            </a:pPr>
            <a:r>
              <a:rPr lang="ru-RU" b="1" dirty="0" smtClean="0">
                <a:cs typeface="Times New Roman" pitchFamily="18" charset="0"/>
              </a:rPr>
              <a:t>соответственно графы 10 и 12</a:t>
            </a:r>
            <a:endParaRPr lang="ru-RU" b="1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3361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graphicFrame>
        <p:nvGraphicFramePr>
          <p:cNvPr id="10" name="Group 49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53321961"/>
              </p:ext>
            </p:extLst>
          </p:nvPr>
        </p:nvGraphicFramePr>
        <p:xfrm>
          <a:off x="33864" y="1196863"/>
          <a:ext cx="12158136" cy="5396308"/>
        </p:xfrm>
        <a:graphic>
          <a:graphicData uri="http://schemas.openxmlformats.org/drawingml/2006/table">
            <a:tbl>
              <a:tblPr/>
              <a:tblGrid>
                <a:gridCol w="43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49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26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25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98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9695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18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043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4769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строки</a:t>
                      </a: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121920" marR="121920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 сельских жителей</a:t>
                      </a:r>
                    </a:p>
                  </a:txBody>
                  <a:tcPr marL="121920" marR="121920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Гр. 3 – гр. 4</a:t>
                      </a:r>
                    </a:p>
                  </a:txBody>
                  <a:tcPr marL="121920" marR="121920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Выявлен туберкулез</a:t>
                      </a:r>
                    </a:p>
                  </a:txBody>
                  <a:tcPr marL="121920" marR="121920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28"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121920" marR="121920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 сельских жителей</a:t>
                      </a:r>
                    </a:p>
                  </a:txBody>
                  <a:tcPr marL="121920" marR="121920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Гр. 5 – гр. 6</a:t>
                      </a:r>
                    </a:p>
                  </a:txBody>
                  <a:tcPr marL="121920" marR="121920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30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121920" marR="121920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121920" marR="121920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121920" marR="121920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121920" marR="121920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121920" marR="121920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121920" marR="121920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30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Осмотрено пациентов, всего</a:t>
                      </a:r>
                    </a:p>
                  </a:txBody>
                  <a:tcPr marL="121920" marR="121920" marT="45716" marB="457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121920" marR="121920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30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 детей:  1- 7 лет включительно</a:t>
                      </a:r>
                    </a:p>
                  </a:txBody>
                  <a:tcPr marL="121920" marR="121920" marT="45716" marB="457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121920" marR="121920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30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8 - 14 лет включительно</a:t>
                      </a:r>
                    </a:p>
                  </a:txBody>
                  <a:tcPr marL="121920" marR="121920" marT="45716" marB="457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</a:p>
                  </a:txBody>
                  <a:tcPr marL="121920" marR="121920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30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15-17 лет включительно</a:t>
                      </a:r>
                    </a:p>
                  </a:txBody>
                  <a:tcPr marL="121920" marR="121920" marT="45716" marB="457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</a:t>
                      </a:r>
                    </a:p>
                  </a:txBody>
                  <a:tcPr marL="121920" marR="121920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7228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числа осмотренных 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(стр.1)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обследовано:</a:t>
                      </a:r>
                    </a:p>
                    <a:p>
                      <a:pPr marL="457200" marR="0" lvl="1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флюорографически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121920" marR="121920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330">
                <a:tc>
                  <a:txBody>
                    <a:bodyPr/>
                    <a:lstStyle/>
                    <a:p>
                      <a:pPr marL="457200" marR="0" lvl="1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бактериоскопически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121920" marR="121920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79160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числа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осмотренных детей (стр.1.1 + 1.2 + 1.3)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проведены: </a:t>
                      </a:r>
                    </a:p>
                  </a:txBody>
                  <a:tcPr marL="121920" marR="121920" marT="45716" marB="457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854677">
                <a:tc>
                  <a:txBody>
                    <a:bodyPr/>
                    <a:lstStyle/>
                    <a:p>
                      <a:pPr marL="457200" marR="0" lvl="1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иммунодиагностика с применением аллергена бактерий с 2 туберкулиновыми единицами очищенного туберкулина в стандартном разведении</a:t>
                      </a:r>
                    </a:p>
                  </a:txBody>
                  <a:tcPr marL="121920" marR="121920" marT="45716" marB="457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121920" marR="121920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640073">
                <a:tc>
                  <a:txBody>
                    <a:bodyPr/>
                    <a:lstStyle/>
                    <a:p>
                      <a:pPr marL="457200" marR="0" lvl="1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иммунодиагностика с применением аллергена туберкулезного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рекомбинантного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 стандартном разведении</a:t>
                      </a:r>
                    </a:p>
                  </a:txBody>
                  <a:tcPr marL="121920" marR="121920" marT="45716" marB="457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121920" marR="121920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57193">
                <a:tc>
                  <a:txBody>
                    <a:bodyPr/>
                    <a:lstStyle/>
                    <a:p>
                      <a:pPr marL="45720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рентгенологическое (флюорографическое) исследование органов грудной клетки</a:t>
                      </a:r>
                      <a:endParaRPr lang="ru-RU" sz="18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45716" marB="457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121920" marR="121920"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11" name="Rectangle 485"/>
          <p:cNvSpPr>
            <a:spLocks noChangeArrowheads="1"/>
          </p:cNvSpPr>
          <p:nvPr/>
        </p:nvSpPr>
        <p:spPr bwMode="auto">
          <a:xfrm>
            <a:off x="6400800" y="3657600"/>
            <a:ext cx="4775200" cy="1067543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800" dirty="0">
                <a:cs typeface="Arial" panose="020B0604020202020204" pitchFamily="34" charset="0"/>
              </a:rPr>
              <a:t>Строка 1</a:t>
            </a:r>
          </a:p>
          <a:p>
            <a:pPr marL="342900" indent="-342900" algn="ctr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800" b="1" dirty="0">
                <a:cs typeface="Arial" panose="020B0604020202020204" pitchFamily="34" charset="0"/>
              </a:rPr>
              <a:t>больше (равна)</a:t>
            </a:r>
          </a:p>
          <a:p>
            <a:pPr marL="342900" indent="-342900" algn="ctr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800" dirty="0">
                <a:cs typeface="Arial" panose="020B0604020202020204" pitchFamily="34" charset="0"/>
              </a:rPr>
              <a:t>сумме строк 2 + 3</a:t>
            </a:r>
          </a:p>
        </p:txBody>
      </p:sp>
      <p:sp>
        <p:nvSpPr>
          <p:cNvPr id="12" name="Rectangle 485"/>
          <p:cNvSpPr>
            <a:spLocks noChangeArrowheads="1"/>
          </p:cNvSpPr>
          <p:nvPr/>
        </p:nvSpPr>
        <p:spPr bwMode="auto">
          <a:xfrm>
            <a:off x="6400800" y="5029201"/>
            <a:ext cx="4775200" cy="1352128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800" dirty="0">
                <a:cs typeface="Arial" panose="020B0604020202020204" pitchFamily="34" charset="0"/>
              </a:rPr>
              <a:t>Сумма строк 1.1 + 1.2 + 1.3</a:t>
            </a:r>
          </a:p>
          <a:p>
            <a:pPr marL="342900" indent="-342900" algn="ctr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800" b="1" dirty="0">
                <a:cs typeface="Arial" panose="020B0604020202020204" pitchFamily="34" charset="0"/>
              </a:rPr>
              <a:t>равна</a:t>
            </a:r>
          </a:p>
          <a:p>
            <a:pPr marL="342900" indent="-342900" algn="ctr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800" dirty="0">
                <a:cs typeface="Arial" panose="020B0604020202020204" pitchFamily="34" charset="0"/>
              </a:rPr>
              <a:t>сумме строк 4 + 5 + 6</a:t>
            </a:r>
          </a:p>
          <a:p>
            <a:pPr marL="342900" indent="-342900" algn="ctr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800" b="1" dirty="0">
                <a:cs typeface="Arial" panose="020B0604020202020204" pitchFamily="34" charset="0"/>
              </a:rPr>
              <a:t>разницу - пояснить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6400798" y="-38862"/>
            <a:ext cx="5832325" cy="104464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ВНИМАНИЕ! </a:t>
            </a:r>
            <a:endParaRPr lang="ru-RU" altLang="ru-RU" sz="2200" b="1" spc="300" dirty="0" smtClean="0">
              <a:solidFill>
                <a:srgbClr val="4944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pitchFamily="2" charset="0"/>
            </a:endParaRPr>
          </a:p>
          <a:p>
            <a:pPr algn="r"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2200" b="1" spc="300" dirty="0" smtClean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МЕЖФОРМЕННЫЙ </a:t>
            </a: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КОНТРОЛЬ</a:t>
            </a:r>
          </a:p>
          <a:p>
            <a:pPr algn="r"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с Формой №30-село, Формой  №33</a:t>
            </a:r>
          </a:p>
        </p:txBody>
      </p:sp>
      <p:sp>
        <p:nvSpPr>
          <p:cNvPr id="14" name="Rectangle 485"/>
          <p:cNvSpPr>
            <a:spLocks noChangeArrowheads="1"/>
          </p:cNvSpPr>
          <p:nvPr/>
        </p:nvSpPr>
        <p:spPr bwMode="auto">
          <a:xfrm>
            <a:off x="33867" y="1109663"/>
            <a:ext cx="6096000" cy="762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800" dirty="0">
                <a:cs typeface="Arial" panose="020B0604020202020204" pitchFamily="34" charset="0"/>
              </a:rPr>
              <a:t>Сведения включаются</a:t>
            </a:r>
          </a:p>
          <a:p>
            <a:pPr marL="342900" indent="-342900" algn="ctr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800" dirty="0">
                <a:cs typeface="Arial" panose="020B0604020202020204" pitchFamily="34" charset="0"/>
              </a:rPr>
              <a:t>только 1 раз в году по основному методу</a:t>
            </a: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-17032"/>
            <a:ext cx="5455399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Целевые</a:t>
            </a:r>
            <a:r>
              <a:rPr lang="ru-RU" altLang="ru-RU" sz="1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осмотры</a:t>
            </a:r>
            <a:r>
              <a:rPr lang="ru-RU" altLang="ru-RU" sz="1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на</a:t>
            </a:r>
            <a:r>
              <a:rPr lang="ru-RU" altLang="ru-RU" sz="1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туберкулез</a:t>
            </a:r>
            <a:r>
              <a:rPr lang="ru-RU" altLang="ru-RU" sz="18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16" name="Rectangle 2"/>
          <p:cNvSpPr txBox="1">
            <a:spLocks noChangeArrowheads="1"/>
          </p:cNvSpPr>
          <p:nvPr/>
        </p:nvSpPr>
        <p:spPr>
          <a:xfrm>
            <a:off x="-65626" y="563563"/>
            <a:ext cx="2540000" cy="38100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38200" indent="-838200"/>
            <a:r>
              <a:rPr lang="ru-RU" altLang="ru-RU" sz="24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Таблица</a:t>
            </a:r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altLang="ru-RU" sz="24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2513</a:t>
            </a:r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endParaRPr lang="ru-RU" altLang="ru-RU" sz="2000" dirty="0" smtClean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8101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61"/>
          <a:stretch/>
        </p:blipFill>
        <p:spPr bwMode="auto">
          <a:xfrm>
            <a:off x="46190" y="519202"/>
            <a:ext cx="12189723" cy="2871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1" y="4365104"/>
            <a:ext cx="12097344" cy="1847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5135893" y="38708"/>
            <a:ext cx="6912768" cy="7200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Сопоставить данные с формой 33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2" name="Кольцо 11"/>
          <p:cNvSpPr/>
          <p:nvPr/>
        </p:nvSpPr>
        <p:spPr>
          <a:xfrm>
            <a:off x="9936426" y="2127970"/>
            <a:ext cx="2112235" cy="1445046"/>
          </a:xfrm>
          <a:prstGeom prst="donut">
            <a:avLst>
              <a:gd name="adj" fmla="val 1351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Кольцо 12"/>
          <p:cNvSpPr/>
          <p:nvPr/>
        </p:nvSpPr>
        <p:spPr>
          <a:xfrm>
            <a:off x="9336360" y="4365104"/>
            <a:ext cx="2899553" cy="1661070"/>
          </a:xfrm>
          <a:prstGeom prst="donut">
            <a:avLst>
              <a:gd name="adj" fmla="val 1351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0574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graphicFrame>
        <p:nvGraphicFramePr>
          <p:cNvPr id="9" name="Group 50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22710632"/>
              </p:ext>
            </p:extLst>
          </p:nvPr>
        </p:nvGraphicFramePr>
        <p:xfrm>
          <a:off x="254000" y="1009531"/>
          <a:ext cx="11684000" cy="4985894"/>
        </p:xfrm>
        <a:graphic>
          <a:graphicData uri="http://schemas.openxmlformats.org/drawingml/2006/table">
            <a:tbl>
              <a:tblPr/>
              <a:tblGrid>
                <a:gridCol w="58652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02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76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20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208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49808"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строки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 направлено в онкологические учреждения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98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мужчины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женщины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мужчины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женщины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0896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Осмотрено с целью выявления онкологической патологии, всего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0896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стр.1:  в смотровых кабинетах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0896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женских консультациях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стр.1 осмотрено: при реализации скрининговых программ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57238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 диспансеризации (профилактических осмотрах) отдельных контингентов населения (кроме пациентов с хроническими заболеваниями) 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 диспансеризации пациентов с хроническими заболеваниями 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0896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стр.1: направлено: на цитологическое исследование  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0896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гистологическое исследование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10" name="Rectangle 504"/>
          <p:cNvSpPr>
            <a:spLocks noChangeArrowheads="1"/>
          </p:cNvSpPr>
          <p:nvPr/>
        </p:nvSpPr>
        <p:spPr bwMode="auto">
          <a:xfrm>
            <a:off x="7112000" y="3124200"/>
            <a:ext cx="4775200" cy="1447800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algn="ctr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600" b="1" dirty="0">
                <a:cs typeface="Arial" pitchFamily="34" charset="0"/>
              </a:rPr>
              <a:t>В данной таблице, указываются </a:t>
            </a:r>
            <a:r>
              <a:rPr lang="ru-RU" sz="1600" b="1" dirty="0">
                <a:solidFill>
                  <a:srgbClr val="FF0000"/>
                </a:solidFill>
                <a:cs typeface="Arial" pitchFamily="34" charset="0"/>
              </a:rPr>
              <a:t>только</a:t>
            </a:r>
            <a:r>
              <a:rPr lang="ru-RU" sz="1600" b="1" dirty="0">
                <a:cs typeface="Arial" pitchFamily="34" charset="0"/>
              </a:rPr>
              <a:t> целевые осмотры</a:t>
            </a:r>
          </a:p>
          <a:p>
            <a:pPr algn="ctr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600" b="1" dirty="0">
                <a:cs typeface="Arial" pitchFamily="34" charset="0"/>
              </a:rPr>
              <a:t>Строка 1 может быть больше суммы строк 2+3</a:t>
            </a: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368300" y="452845"/>
            <a:ext cx="2540000" cy="381000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38200" indent="-838200"/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Таблица</a:t>
            </a:r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2514</a:t>
            </a:r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endParaRPr lang="ru-RU" altLang="ru-RU" sz="2000" dirty="0" smtClean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2362289" y="145778"/>
            <a:ext cx="83312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Целевые осмотры на </a:t>
            </a:r>
            <a:r>
              <a:rPr lang="ru-RU" altLang="ru-RU" sz="2200" b="1" spc="300" dirty="0" err="1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онкопатологию</a:t>
            </a: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920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254000" y="169303"/>
            <a:ext cx="11684000" cy="846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Обязательные предварительные и периодические осмотры, проведенные медицинской организацией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из таблицы 2510  </a:t>
            </a:r>
          </a:p>
        </p:txBody>
      </p:sp>
      <p:graphicFrame>
        <p:nvGraphicFramePr>
          <p:cNvPr id="10" name="Group 50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36214606"/>
              </p:ext>
            </p:extLst>
          </p:nvPr>
        </p:nvGraphicFramePr>
        <p:xfrm>
          <a:off x="203200" y="1219201"/>
          <a:ext cx="11688235" cy="4651629"/>
        </p:xfrm>
        <a:graphic>
          <a:graphicData uri="http://schemas.openxmlformats.org/drawingml/2006/table">
            <a:tbl>
              <a:tblPr/>
              <a:tblGrid>
                <a:gridCol w="28450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28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73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6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1768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192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176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7187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6687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10339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121929" marR="121929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строки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Подлежало осмотрам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Осмотрено</a:t>
                      </a:r>
                    </a:p>
                  </a:txBody>
                  <a:tcPr marL="121929" marR="121929" marT="45726" marB="45726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Выявлено подозрений на профессиональное заболевание</a:t>
                      </a:r>
                    </a:p>
                  </a:txBody>
                  <a:tcPr marL="121929" marR="121929" marT="45726" marB="45726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имели медицинских противопоказаний к работе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9" marR="121929" marT="45726" marB="45726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Имели временные/ постоянные медицинские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противопоказания к работе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9" marR="121929" marT="45726" marB="45726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Нуждаются в дополнительном обследовании в центре профпатологии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9" marR="121929" marT="45726" marB="45726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Нуждаются в амбулаторном/ стационарном обследовании и лечении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9" marR="121929" marT="45726" marB="45726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908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</a:t>
                      </a:r>
                      <a:endParaRPr kumimoji="0" lang="ru-RU" sz="2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</a:t>
                      </a:r>
                      <a:endParaRPr kumimoji="0" lang="ru-RU" sz="2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228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8732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 работники, занятые на тяжелой работе и на работах с вредными и (или) опасными условиями труда - всего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0364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декретированные контингенты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9" marR="121929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0" y="528005"/>
            <a:ext cx="2540000" cy="381000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38200" indent="-838200"/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Таблица</a:t>
            </a:r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251</a:t>
            </a:r>
            <a:r>
              <a:rPr lang="en-US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6</a:t>
            </a: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 </a:t>
            </a:r>
          </a:p>
        </p:txBody>
      </p:sp>
      <p:sp>
        <p:nvSpPr>
          <p:cNvPr id="12" name="Rectangle 504"/>
          <p:cNvSpPr>
            <a:spLocks noChangeArrowheads="1"/>
          </p:cNvSpPr>
          <p:nvPr/>
        </p:nvSpPr>
        <p:spPr bwMode="auto">
          <a:xfrm>
            <a:off x="6888088" y="3687764"/>
            <a:ext cx="4999112" cy="893365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algn="ctr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600" b="1" dirty="0" smtClean="0">
                <a:cs typeface="Arial" panose="020B0604020202020204" pitchFamily="34" charset="0"/>
              </a:rPr>
              <a:t>Строка </a:t>
            </a:r>
            <a:r>
              <a:rPr lang="ru-RU" sz="1600" b="1" dirty="0">
                <a:cs typeface="Arial" panose="020B0604020202020204" pitchFamily="34" charset="0"/>
              </a:rPr>
              <a:t>1 может быть больше суммы строк </a:t>
            </a:r>
            <a:r>
              <a:rPr lang="ru-RU" sz="1600" b="1" dirty="0" smtClean="0">
                <a:cs typeface="Arial" panose="020B0604020202020204" pitchFamily="34" charset="0"/>
              </a:rPr>
              <a:t>1.1 + 1.2</a:t>
            </a:r>
          </a:p>
          <a:p>
            <a:pPr marL="342900" indent="-342900" algn="ctr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600" b="1" dirty="0" smtClean="0">
                <a:cs typeface="Arial" panose="020B0604020202020204" pitchFamily="34" charset="0"/>
              </a:rPr>
              <a:t>Разницу - пояснить</a:t>
            </a:r>
            <a:endParaRPr lang="ru-RU" sz="16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3769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806576"/>
            <a:ext cx="11849677" cy="2558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трелка вниз 9"/>
          <p:cNvSpPr/>
          <p:nvPr/>
        </p:nvSpPr>
        <p:spPr>
          <a:xfrm>
            <a:off x="3222659" y="2420888"/>
            <a:ext cx="864096" cy="720080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10704512" y="2365759"/>
            <a:ext cx="864096" cy="720080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583499" y="4293096"/>
            <a:ext cx="2503256" cy="7200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1.1 + 1.2 по </a:t>
            </a:r>
            <a:r>
              <a:rPr lang="ru-RU" b="1" dirty="0" err="1" smtClean="0">
                <a:solidFill>
                  <a:schemeClr val="tx1"/>
                </a:solidFill>
              </a:rPr>
              <a:t>гр</a:t>
            </a:r>
            <a:r>
              <a:rPr lang="ru-RU" b="1" dirty="0" smtClean="0">
                <a:solidFill>
                  <a:schemeClr val="tx1"/>
                </a:solidFill>
              </a:rPr>
              <a:t> 3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123 452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058643" y="1661714"/>
            <a:ext cx="2503256" cy="7200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1.1 + 1.2 по </a:t>
            </a:r>
            <a:r>
              <a:rPr lang="ru-RU" b="1" dirty="0" err="1" smtClean="0">
                <a:solidFill>
                  <a:schemeClr val="tx1"/>
                </a:solidFill>
              </a:rPr>
              <a:t>гр</a:t>
            </a:r>
            <a:r>
              <a:rPr lang="ru-RU" b="1" dirty="0" smtClean="0">
                <a:solidFill>
                  <a:schemeClr val="tx1"/>
                </a:solidFill>
              </a:rPr>
              <a:t> 4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102 944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9346421" y="4293096"/>
            <a:ext cx="2503256" cy="7200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1.1 + 1.2 по </a:t>
            </a:r>
            <a:r>
              <a:rPr lang="ru-RU" b="1" dirty="0" err="1" smtClean="0">
                <a:solidFill>
                  <a:schemeClr val="tx1"/>
                </a:solidFill>
              </a:rPr>
              <a:t>гр</a:t>
            </a:r>
            <a:r>
              <a:rPr lang="ru-RU" b="1" dirty="0" smtClean="0">
                <a:solidFill>
                  <a:schemeClr val="tx1"/>
                </a:solidFill>
              </a:rPr>
              <a:t> 9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16 149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5" name="Picture 2" descr="https://i.sunhome.ru/journal/32/reshenie-problem.ori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01208"/>
            <a:ext cx="3360373" cy="1418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993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482203" y="728302"/>
            <a:ext cx="2540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Таблица</a:t>
            </a:r>
            <a:r>
              <a:rPr lang="ru-RU" altLang="ru-RU" sz="2000" b="1" dirty="0">
                <a:latin typeface="Times New Roman" pitchFamily="18" charset="0"/>
              </a:rPr>
              <a:t> </a:t>
            </a:r>
            <a:r>
              <a:rPr lang="ru-RU" altLang="ru-RU" sz="2200" b="1" spc="300" dirty="0" smtClean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2600</a:t>
            </a:r>
            <a:r>
              <a:rPr lang="ru-RU" altLang="ru-RU" sz="2000" b="1" dirty="0" smtClean="0">
                <a:latin typeface="Times New Roman" pitchFamily="18" charset="0"/>
              </a:rPr>
              <a:t> </a:t>
            </a:r>
            <a:endParaRPr lang="ru-RU" altLang="ru-RU" sz="2000" dirty="0">
              <a:latin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54566" y="-27991"/>
            <a:ext cx="735111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38200" indent="-838200" algn="ctr" eaLnBrk="0" hangingPunct="0">
              <a:spcBef>
                <a:spcPct val="0"/>
              </a:spcBef>
              <a:spcAft>
                <a:spcPts val="0"/>
              </a:spcAft>
              <a:tabLst>
                <a:tab pos="449580" algn="l"/>
              </a:tabLst>
            </a:pP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6. Диспансерное наблюдение инвалидов и участников Великой Отечественной войны и воинов-интернационалистов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1261394"/>
              </p:ext>
            </p:extLst>
          </p:nvPr>
        </p:nvGraphicFramePr>
        <p:xfrm>
          <a:off x="695399" y="1700960"/>
          <a:ext cx="10542649" cy="44963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968092">
                  <a:extLst>
                    <a:ext uri="{9D8B030D-6E8A-4147-A177-3AD203B41FA5}">
                      <a16:colId xmlns:a16="http://schemas.microsoft.com/office/drawing/2014/main" val="525798813"/>
                    </a:ext>
                  </a:extLst>
                </a:gridCol>
                <a:gridCol w="811352">
                  <a:extLst>
                    <a:ext uri="{9D8B030D-6E8A-4147-A177-3AD203B41FA5}">
                      <a16:colId xmlns:a16="http://schemas.microsoft.com/office/drawing/2014/main" val="4256194325"/>
                    </a:ext>
                  </a:extLst>
                </a:gridCol>
                <a:gridCol w="1548943">
                  <a:extLst>
                    <a:ext uri="{9D8B030D-6E8A-4147-A177-3AD203B41FA5}">
                      <a16:colId xmlns:a16="http://schemas.microsoft.com/office/drawing/2014/main" val="1780115166"/>
                    </a:ext>
                  </a:extLst>
                </a:gridCol>
                <a:gridCol w="1548943">
                  <a:extLst>
                    <a:ext uri="{9D8B030D-6E8A-4147-A177-3AD203B41FA5}">
                      <a16:colId xmlns:a16="http://schemas.microsoft.com/office/drawing/2014/main" val="2176127847"/>
                    </a:ext>
                  </a:extLst>
                </a:gridCol>
                <a:gridCol w="1665319">
                  <a:extLst>
                    <a:ext uri="{9D8B030D-6E8A-4147-A177-3AD203B41FA5}">
                      <a16:colId xmlns:a16="http://schemas.microsoft.com/office/drawing/2014/main" val="2006785627"/>
                    </a:ext>
                  </a:extLst>
                </a:gridCol>
              </a:tblGrid>
              <a:tr h="363665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Наименование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№ строки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Участники ВОВ </a:t>
                      </a:r>
                      <a:b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(кроме ИОВ)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Инвалиды ВОВ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Воины-</a:t>
                      </a:r>
                    </a:p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интернационалисты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3662994"/>
                  </a:ext>
                </a:extLst>
              </a:tr>
              <a:tr h="182086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1435402"/>
                  </a:ext>
                </a:extLst>
              </a:tr>
              <a:tr h="182086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Состоит под диспансерным наблюдением на начало отчетного года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134469"/>
                  </a:ext>
                </a:extLst>
              </a:tr>
              <a:tr h="229192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Вновь взято под диспансерное наблюдение в отчетном году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0021718"/>
                  </a:ext>
                </a:extLst>
              </a:tr>
              <a:tr h="182086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Снято с диспансерного наблюдения в течении отчетного года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1016057"/>
                  </a:ext>
                </a:extLst>
              </a:tr>
              <a:tr h="363665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из них:</a:t>
                      </a:r>
                    </a:p>
                    <a:p>
                      <a:pPr marL="457200" marR="0" lvl="1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выехало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305921"/>
                  </a:ext>
                </a:extLst>
              </a:tr>
              <a:tr h="182086">
                <a:tc>
                  <a:txBody>
                    <a:bodyPr/>
                    <a:lstStyle/>
                    <a:p>
                      <a:pPr marL="457200" marR="0" lvl="1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умерло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6595021"/>
                  </a:ext>
                </a:extLst>
              </a:tr>
              <a:tr h="182086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Состоит под диспансерным наблюдением на конец отчетного года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0688233"/>
                  </a:ext>
                </a:extLst>
              </a:tr>
              <a:tr h="363665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том числе по группам инвалидности:</a:t>
                      </a:r>
                    </a:p>
                    <a:p>
                      <a:pPr marL="457200" marR="0" lvl="1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</a:t>
                      </a:r>
                      <a:endParaRPr kumimoji="0" lang="ru-RU" sz="14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8861317"/>
                  </a:ext>
                </a:extLst>
              </a:tr>
              <a:tr h="182086">
                <a:tc>
                  <a:txBody>
                    <a:bodyPr/>
                    <a:lstStyle/>
                    <a:p>
                      <a:pPr marL="457200" marR="0" lvl="1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II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</a:t>
                      </a:r>
                      <a:endParaRPr kumimoji="0" lang="ru-RU" sz="14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3589186"/>
                  </a:ext>
                </a:extLst>
              </a:tr>
              <a:tr h="182086">
                <a:tc>
                  <a:txBody>
                    <a:bodyPr/>
                    <a:lstStyle/>
                    <a:p>
                      <a:pPr marL="457200" marR="0" lvl="1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III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0141103"/>
                  </a:ext>
                </a:extLst>
              </a:tr>
              <a:tr h="182086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Охвачено комплексными медицинскими осмотрами  (из стр.6)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6917763"/>
                  </a:ext>
                </a:extLst>
              </a:tr>
              <a:tr h="182086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Нуждались в стационарном лечении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3869322"/>
                  </a:ext>
                </a:extLst>
              </a:tr>
              <a:tr h="182086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Получили стационарное лечение из числа нуждавшихся (стр.11)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4582732"/>
                  </a:ext>
                </a:extLst>
              </a:tr>
              <a:tr h="182086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Получили санаторно-курортное лечение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0030582"/>
                  </a:ext>
                </a:extLst>
              </a:tr>
            </a:tbl>
          </a:graphicData>
        </a:graphic>
      </p:graphicFrame>
      <p:sp>
        <p:nvSpPr>
          <p:cNvPr id="12" name="Rectangle 1316"/>
          <p:cNvSpPr>
            <a:spLocks noChangeArrowheads="1"/>
          </p:cNvSpPr>
          <p:nvPr/>
        </p:nvSpPr>
        <p:spPr bwMode="auto">
          <a:xfrm>
            <a:off x="6010297" y="2356835"/>
            <a:ext cx="6121026" cy="762000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algn="ctr">
              <a:defRPr/>
            </a:pPr>
            <a:r>
              <a:rPr lang="ru-RU" sz="1600" b="1" dirty="0" smtClean="0">
                <a:cs typeface="Arial" pitchFamily="34" charset="0"/>
              </a:rPr>
              <a:t>Межгодовая сверка</a:t>
            </a:r>
          </a:p>
          <a:p>
            <a:pPr algn="ctr">
              <a:defRPr/>
            </a:pPr>
            <a:r>
              <a:rPr lang="ru-RU" sz="1600" b="1" dirty="0" smtClean="0">
                <a:cs typeface="Arial" pitchFamily="34" charset="0"/>
              </a:rPr>
              <a:t>Строка 1 + строка 2 – строка 3 = строка 6</a:t>
            </a:r>
          </a:p>
        </p:txBody>
      </p:sp>
      <p:sp>
        <p:nvSpPr>
          <p:cNvPr id="13" name="Rectangle 1316"/>
          <p:cNvSpPr>
            <a:spLocks noChangeArrowheads="1"/>
          </p:cNvSpPr>
          <p:nvPr/>
        </p:nvSpPr>
        <p:spPr bwMode="auto">
          <a:xfrm>
            <a:off x="6296012" y="3382183"/>
            <a:ext cx="5513465" cy="762000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algn="ctr">
              <a:defRPr/>
            </a:pPr>
            <a:r>
              <a:rPr lang="ru-RU" sz="1600" b="1" dirty="0">
                <a:cs typeface="Arial" pitchFamily="34" charset="0"/>
              </a:rPr>
              <a:t>Строка </a:t>
            </a:r>
            <a:r>
              <a:rPr lang="ru-RU" sz="1600" b="1" dirty="0" smtClean="0">
                <a:cs typeface="Arial" pitchFamily="34" charset="0"/>
              </a:rPr>
              <a:t>6 равна сумме строк 7 + 8 + 9</a:t>
            </a:r>
          </a:p>
        </p:txBody>
      </p:sp>
      <p:sp>
        <p:nvSpPr>
          <p:cNvPr id="14" name="Rectangle 1316"/>
          <p:cNvSpPr>
            <a:spLocks noChangeArrowheads="1"/>
          </p:cNvSpPr>
          <p:nvPr/>
        </p:nvSpPr>
        <p:spPr bwMode="auto">
          <a:xfrm>
            <a:off x="6314077" y="4407531"/>
            <a:ext cx="5513465" cy="762000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algn="ctr">
              <a:defRPr/>
            </a:pPr>
            <a:r>
              <a:rPr lang="ru-RU" sz="1600" b="1" dirty="0" smtClean="0">
                <a:cs typeface="Arial" pitchFamily="34" charset="0"/>
              </a:rPr>
              <a:t>Строки 10, 11, 12 и 13 меньше или равны строке 6</a:t>
            </a:r>
          </a:p>
        </p:txBody>
      </p:sp>
    </p:spTree>
    <p:extLst>
      <p:ext uri="{BB962C8B-B14F-4D97-AF65-F5344CB8AC3E}">
        <p14:creationId xmlns:p14="http://schemas.microsoft.com/office/powerpoint/2010/main" val="2279101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47596" y="0"/>
            <a:ext cx="7123788" cy="6625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59368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7464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424701" y="234564"/>
            <a:ext cx="525375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200" b="1" spc="300" dirty="0" smtClean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Таблицы</a:t>
            </a:r>
            <a:r>
              <a:rPr lang="ru-RU" altLang="ru-RU" sz="2000" b="1" dirty="0" smtClean="0">
                <a:latin typeface="Times New Roman" pitchFamily="18" charset="0"/>
              </a:rPr>
              <a:t> </a:t>
            </a:r>
            <a:r>
              <a:rPr lang="ru-RU" altLang="ru-RU" sz="2200" b="1" spc="300" dirty="0" smtClean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2610 2611 2650</a:t>
            </a:r>
            <a:r>
              <a:rPr lang="ru-RU" altLang="ru-RU" sz="2000" b="1" dirty="0" smtClean="0">
                <a:latin typeface="Times New Roman" pitchFamily="18" charset="0"/>
              </a:rPr>
              <a:t> </a:t>
            </a:r>
            <a:endParaRPr lang="ru-RU" altLang="ru-RU" sz="2000" dirty="0">
              <a:latin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17101" y="970251"/>
            <a:ext cx="11089232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(2610) </a:t>
            </a:r>
            <a:r>
              <a:rPr lang="ru-RU" dirty="0"/>
              <a:t>					</a:t>
            </a:r>
            <a:r>
              <a:rPr lang="ru-RU" sz="2200" b="1" spc="300" dirty="0" smtClean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Код </a:t>
            </a: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по ОКЕИ: человек - 792</a:t>
            </a:r>
          </a:p>
          <a:p>
            <a:r>
              <a:rPr lang="ru-RU" dirty="0"/>
              <a:t>Состоит инвалидов на учете в медицинской организации: </a:t>
            </a:r>
            <a:r>
              <a:rPr lang="ru-RU" b="1" dirty="0"/>
              <a:t>детей</a:t>
            </a:r>
            <a:r>
              <a:rPr lang="ru-RU" dirty="0"/>
              <a:t>   </a:t>
            </a:r>
            <a:r>
              <a:rPr lang="ru-RU" dirty="0" smtClean="0"/>
              <a:t>1 _____, </a:t>
            </a:r>
            <a:r>
              <a:rPr lang="ru-RU" b="1" dirty="0" smtClean="0"/>
              <a:t>взрослых</a:t>
            </a:r>
            <a:r>
              <a:rPr lang="ru-RU" dirty="0" smtClean="0"/>
              <a:t> 2_____, </a:t>
            </a:r>
          </a:p>
          <a:p>
            <a:r>
              <a:rPr lang="ru-RU" dirty="0" smtClean="0"/>
              <a:t>из </a:t>
            </a:r>
            <a:r>
              <a:rPr lang="ru-RU" dirty="0"/>
              <a:t>них (из стр..2): лиц старше трудоспособного возраста (мужчин – 60 лет и старше, женщин – 55 лет и </a:t>
            </a:r>
            <a:r>
              <a:rPr lang="ru-RU" dirty="0" smtClean="0"/>
              <a:t>старше) 3 __________;  </a:t>
            </a:r>
          </a:p>
          <a:p>
            <a:r>
              <a:rPr lang="ru-RU" dirty="0" smtClean="0"/>
              <a:t>из </a:t>
            </a:r>
            <a:r>
              <a:rPr lang="ru-RU" dirty="0"/>
              <a:t>общего числа инвалидов, состоящих на учете в медицинской организации,  имеют противопоказания для занятий физической культурой   </a:t>
            </a:r>
          </a:p>
          <a:p>
            <a:r>
              <a:rPr lang="ru-RU" dirty="0"/>
              <a:t>и спортом,  </a:t>
            </a:r>
            <a:r>
              <a:rPr lang="ru-RU" b="1" dirty="0"/>
              <a:t>всего</a:t>
            </a:r>
            <a:r>
              <a:rPr lang="ru-RU" dirty="0"/>
              <a:t> </a:t>
            </a:r>
            <a:r>
              <a:rPr lang="ru-RU" dirty="0" smtClean="0"/>
              <a:t>4 </a:t>
            </a:r>
            <a:r>
              <a:rPr lang="ru-RU" dirty="0"/>
              <a:t>_____		, из них </a:t>
            </a:r>
            <a:r>
              <a:rPr lang="ru-RU" b="1" dirty="0"/>
              <a:t>дети</a:t>
            </a:r>
            <a:r>
              <a:rPr lang="ru-RU" dirty="0"/>
              <a:t> </a:t>
            </a:r>
            <a:r>
              <a:rPr lang="ru-RU" dirty="0" smtClean="0"/>
              <a:t>5 _____</a:t>
            </a:r>
            <a:r>
              <a:rPr lang="ru-RU" dirty="0"/>
              <a:t>		.</a:t>
            </a:r>
          </a:p>
          <a:p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4798604"/>
              </p:ext>
            </p:extLst>
          </p:nvPr>
        </p:nvGraphicFramePr>
        <p:xfrm>
          <a:off x="1663786" y="3323243"/>
          <a:ext cx="8744124" cy="1493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84862">
                  <a:extLst>
                    <a:ext uri="{9D8B030D-6E8A-4147-A177-3AD203B41FA5}">
                      <a16:colId xmlns:a16="http://schemas.microsoft.com/office/drawing/2014/main" val="769030582"/>
                    </a:ext>
                  </a:extLst>
                </a:gridCol>
                <a:gridCol w="731664">
                  <a:extLst>
                    <a:ext uri="{9D8B030D-6E8A-4147-A177-3AD203B41FA5}">
                      <a16:colId xmlns:a16="http://schemas.microsoft.com/office/drawing/2014/main" val="2238249305"/>
                    </a:ext>
                  </a:extLst>
                </a:gridCol>
                <a:gridCol w="1115416">
                  <a:extLst>
                    <a:ext uri="{9D8B030D-6E8A-4147-A177-3AD203B41FA5}">
                      <a16:colId xmlns:a16="http://schemas.microsoft.com/office/drawing/2014/main" val="535715548"/>
                    </a:ext>
                  </a:extLst>
                </a:gridCol>
                <a:gridCol w="1474691">
                  <a:extLst>
                    <a:ext uri="{9D8B030D-6E8A-4147-A177-3AD203B41FA5}">
                      <a16:colId xmlns:a16="http://schemas.microsoft.com/office/drawing/2014/main" val="3753009711"/>
                    </a:ext>
                  </a:extLst>
                </a:gridCol>
                <a:gridCol w="1474691">
                  <a:extLst>
                    <a:ext uri="{9D8B030D-6E8A-4147-A177-3AD203B41FA5}">
                      <a16:colId xmlns:a16="http://schemas.microsoft.com/office/drawing/2014/main" val="3951511183"/>
                    </a:ext>
                  </a:extLst>
                </a:gridCol>
                <a:gridCol w="1362800">
                  <a:extLst>
                    <a:ext uri="{9D8B030D-6E8A-4147-A177-3AD203B41FA5}">
                      <a16:colId xmlns:a16="http://schemas.microsoft.com/office/drawing/2014/main" val="1838038202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Наименование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№</a:t>
                      </a:r>
                    </a:p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п/п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из них: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519217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 </a:t>
                      </a: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группы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II</a:t>
                      </a: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группы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III</a:t>
                      </a: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группы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26223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26847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Число лиц впервые признанных инвалидами, всего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0016117"/>
                  </a:ext>
                </a:extLst>
              </a:tr>
              <a:tr h="38588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в том числе взрослых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84594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               детей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203735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319490" y="3088033"/>
            <a:ext cx="138852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(2611) </a:t>
            </a:r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0356297"/>
              </p:ext>
            </p:extLst>
          </p:nvPr>
        </p:nvGraphicFramePr>
        <p:xfrm>
          <a:off x="264592" y="5541311"/>
          <a:ext cx="11927407" cy="13092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11128">
                  <a:extLst>
                    <a:ext uri="{9D8B030D-6E8A-4147-A177-3AD203B41FA5}">
                      <a16:colId xmlns:a16="http://schemas.microsoft.com/office/drawing/2014/main" val="1006492457"/>
                    </a:ext>
                  </a:extLst>
                </a:gridCol>
                <a:gridCol w="630037">
                  <a:extLst>
                    <a:ext uri="{9D8B030D-6E8A-4147-A177-3AD203B41FA5}">
                      <a16:colId xmlns:a16="http://schemas.microsoft.com/office/drawing/2014/main" val="3284801373"/>
                    </a:ext>
                  </a:extLst>
                </a:gridCol>
                <a:gridCol w="1026147">
                  <a:extLst>
                    <a:ext uri="{9D8B030D-6E8A-4147-A177-3AD203B41FA5}">
                      <a16:colId xmlns:a16="http://schemas.microsoft.com/office/drawing/2014/main" val="1505793526"/>
                    </a:ext>
                  </a:extLst>
                </a:gridCol>
                <a:gridCol w="599758">
                  <a:extLst>
                    <a:ext uri="{9D8B030D-6E8A-4147-A177-3AD203B41FA5}">
                      <a16:colId xmlns:a16="http://schemas.microsoft.com/office/drawing/2014/main" val="2432331754"/>
                    </a:ext>
                  </a:extLst>
                </a:gridCol>
                <a:gridCol w="5520922">
                  <a:extLst>
                    <a:ext uri="{9D8B030D-6E8A-4147-A177-3AD203B41FA5}">
                      <a16:colId xmlns:a16="http://schemas.microsoft.com/office/drawing/2014/main" val="2926307608"/>
                    </a:ext>
                  </a:extLst>
                </a:gridCol>
                <a:gridCol w="561050">
                  <a:extLst>
                    <a:ext uri="{9D8B030D-6E8A-4147-A177-3AD203B41FA5}">
                      <a16:colId xmlns:a16="http://schemas.microsoft.com/office/drawing/2014/main" val="3727934924"/>
                    </a:ext>
                  </a:extLst>
                </a:gridCol>
                <a:gridCol w="278365">
                  <a:extLst>
                    <a:ext uri="{9D8B030D-6E8A-4147-A177-3AD203B41FA5}">
                      <a16:colId xmlns:a16="http://schemas.microsoft.com/office/drawing/2014/main" val="554475679"/>
                    </a:ext>
                  </a:extLst>
                </a:gridCol>
              </a:tblGrid>
              <a:tr h="872817"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Число детей, достигших в отчетном году 1 года, всего 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из них находились на грудном вскармливании: от 3 до 6 месяцев   2  </a:t>
                      </a: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,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9504576"/>
                  </a:ext>
                </a:extLst>
              </a:tr>
              <a:tr h="4364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от 6 месяцев до 1 года  3  </a:t>
                      </a: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132088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264592" y="5194248"/>
            <a:ext cx="138852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(</a:t>
            </a:r>
            <a:r>
              <a:rPr lang="ru-RU" sz="2200" b="1" spc="300" dirty="0" smtClean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2650) </a:t>
            </a:r>
            <a:endParaRPr lang="ru-RU" sz="2200" b="1" spc="300" dirty="0">
              <a:solidFill>
                <a:srgbClr val="4944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pitchFamily="2" charset="0"/>
            </a:endParaRPr>
          </a:p>
        </p:txBody>
      </p:sp>
      <p:sp>
        <p:nvSpPr>
          <p:cNvPr id="26" name="Rectangle 1312"/>
          <p:cNvSpPr>
            <a:spLocks noChangeArrowheads="1"/>
          </p:cNvSpPr>
          <p:nvPr/>
        </p:nvSpPr>
        <p:spPr bwMode="auto">
          <a:xfrm>
            <a:off x="5303912" y="4069343"/>
            <a:ext cx="6699251" cy="904677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marL="342900" indent="-342900" algn="ctr">
              <a:defRPr/>
            </a:pPr>
            <a:r>
              <a:rPr lang="ru-RU" sz="1600" b="1" dirty="0" smtClean="0">
                <a:cs typeface="Arial" pitchFamily="34" charset="0"/>
              </a:rPr>
              <a:t>Строка 1 графа 3 </a:t>
            </a:r>
            <a:r>
              <a:rPr lang="en-US" sz="1600" b="1" dirty="0" smtClean="0">
                <a:cs typeface="Arial" pitchFamily="34" charset="0"/>
              </a:rPr>
              <a:t>NB!</a:t>
            </a:r>
            <a:endParaRPr lang="ru-RU" sz="1600" b="1" dirty="0" smtClean="0">
              <a:cs typeface="Arial" pitchFamily="34" charset="0"/>
            </a:endParaRPr>
          </a:p>
          <a:p>
            <a:pPr marL="342900" indent="-342900" algn="ctr">
              <a:defRPr/>
            </a:pPr>
            <a:r>
              <a:rPr lang="ru-RU" sz="1600" b="1" dirty="0" smtClean="0">
                <a:cs typeface="Arial" pitchFamily="34" charset="0"/>
              </a:rPr>
              <a:t>Строка 1 равна сумме строк 2 + 3</a:t>
            </a:r>
          </a:p>
          <a:p>
            <a:pPr marL="342900" indent="-342900" algn="ctr">
              <a:defRPr/>
            </a:pPr>
            <a:r>
              <a:rPr lang="ru-RU" sz="1600" b="1" dirty="0" smtClean="0">
                <a:cs typeface="Arial" pitchFamily="34" charset="0"/>
              </a:rPr>
              <a:t>Графа 3 равна сумме граф 4 + 5 + 6</a:t>
            </a:r>
            <a:endParaRPr lang="ru-RU" sz="1600" b="1" dirty="0">
              <a:cs typeface="Arial" pitchFamily="34" charset="0"/>
            </a:endParaRPr>
          </a:p>
        </p:txBody>
      </p:sp>
      <p:sp>
        <p:nvSpPr>
          <p:cNvPr id="27" name="Rectangle 1312"/>
          <p:cNvSpPr>
            <a:spLocks noChangeArrowheads="1"/>
          </p:cNvSpPr>
          <p:nvPr/>
        </p:nvSpPr>
        <p:spPr bwMode="auto">
          <a:xfrm>
            <a:off x="3290570" y="5433803"/>
            <a:ext cx="5544616" cy="382664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marL="342900" indent="-342900" algn="ctr">
              <a:defRPr/>
            </a:pPr>
            <a:r>
              <a:rPr lang="ru-RU" sz="1600" b="1" dirty="0" smtClean="0">
                <a:cs typeface="Arial" pitchFamily="34" charset="0"/>
              </a:rPr>
              <a:t>Сведения о ребенке показываются в таблице 1 раз!!!</a:t>
            </a:r>
            <a:endParaRPr lang="ru-RU" sz="1600" b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9429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468448" y="-40843"/>
            <a:ext cx="1076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Хирургическая работа медицинской организации в амбулаторных условиях и в условиях дневного стационара </a:t>
            </a:r>
          </a:p>
        </p:txBody>
      </p:sp>
      <p:graphicFrame>
        <p:nvGraphicFramePr>
          <p:cNvPr id="10" name="Group 13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362345"/>
              </p:ext>
            </p:extLst>
          </p:nvPr>
        </p:nvGraphicFramePr>
        <p:xfrm>
          <a:off x="292103" y="1002571"/>
          <a:ext cx="11582400" cy="4852859"/>
        </p:xfrm>
        <a:graphic>
          <a:graphicData uri="http://schemas.openxmlformats.org/drawingml/2006/table">
            <a:tbl>
              <a:tblPr/>
              <a:tblGrid>
                <a:gridCol w="40089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88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30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15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822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689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80559"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Название операций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строки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проведенных операций 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гр. 3:направлено материалов на морфологическое исследование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059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сельским жителям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подразделениях, оказывающих помощь в амбулаторных условиях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подразделениях, оказывающих дневном стационаре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38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38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операций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38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том числе: операции на органе зрения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38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 микрохирургические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338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числа операций на органе зрения: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338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…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4338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операции на сосудах, из них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4338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артериях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121920" marR="121920"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10</a:t>
                      </a: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338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венах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338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операции на органах брюшной полости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4338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…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4338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операции 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11" name="Rectangle 1312"/>
          <p:cNvSpPr>
            <a:spLocks noChangeArrowheads="1"/>
          </p:cNvSpPr>
          <p:nvPr/>
        </p:nvSpPr>
        <p:spPr bwMode="auto">
          <a:xfrm>
            <a:off x="5206153" y="2911333"/>
            <a:ext cx="6699251" cy="381000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marL="342900" indent="-342900" algn="ctr">
              <a:defRPr/>
            </a:pPr>
            <a:r>
              <a:rPr lang="ru-RU" sz="1600" b="1" dirty="0">
                <a:cs typeface="Arial" pitchFamily="34" charset="0"/>
              </a:rPr>
              <a:t>Графа 3 должна быть больше графы 4, графы 7</a:t>
            </a:r>
            <a:endParaRPr lang="ru-RU" sz="1600" b="1" u="sng" dirty="0">
              <a:cs typeface="Arial" pitchFamily="34" charset="0"/>
            </a:endParaRPr>
          </a:p>
        </p:txBody>
      </p:sp>
      <p:sp>
        <p:nvSpPr>
          <p:cNvPr id="12" name="Rectangle 1313"/>
          <p:cNvSpPr>
            <a:spLocks noChangeArrowheads="1"/>
          </p:cNvSpPr>
          <p:nvPr/>
        </p:nvSpPr>
        <p:spPr bwMode="auto">
          <a:xfrm>
            <a:off x="5206152" y="3594463"/>
            <a:ext cx="6699251" cy="381000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marL="342900" indent="-342900" algn="ctr">
              <a:defRPr/>
            </a:pPr>
            <a:r>
              <a:rPr lang="ru-RU" sz="1600" b="1" dirty="0">
                <a:cs typeface="Arial" pitchFamily="34" charset="0"/>
              </a:rPr>
              <a:t>Графа 3 должна быть равна сумме граф 5+6</a:t>
            </a:r>
            <a:endParaRPr lang="ru-RU" sz="1600" b="1" u="sng" dirty="0">
              <a:cs typeface="Arial" pitchFamily="34" charset="0"/>
            </a:endParaRPr>
          </a:p>
        </p:txBody>
      </p:sp>
      <p:sp>
        <p:nvSpPr>
          <p:cNvPr id="13" name="Rectangle 1316"/>
          <p:cNvSpPr>
            <a:spLocks noChangeArrowheads="1"/>
          </p:cNvSpPr>
          <p:nvPr/>
        </p:nvSpPr>
        <p:spPr bwMode="auto">
          <a:xfrm>
            <a:off x="5203516" y="4539343"/>
            <a:ext cx="6701889" cy="762000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algn="ctr">
              <a:defRPr/>
            </a:pPr>
            <a:r>
              <a:rPr lang="ru-RU" sz="1600" b="1" dirty="0">
                <a:cs typeface="Arial" pitchFamily="34" charset="0"/>
              </a:rPr>
              <a:t>Строка 9 может быть больше суммы строк </a:t>
            </a:r>
            <a:r>
              <a:rPr lang="ru-RU" sz="1600" b="1" dirty="0" smtClean="0">
                <a:cs typeface="Arial" pitchFamily="34" charset="0"/>
              </a:rPr>
              <a:t>10 + 11</a:t>
            </a:r>
          </a:p>
          <a:p>
            <a:pPr algn="ctr">
              <a:defRPr/>
            </a:pPr>
            <a:r>
              <a:rPr lang="ru-RU" sz="1600" b="1" dirty="0" smtClean="0">
                <a:cs typeface="Arial" pitchFamily="34" charset="0"/>
              </a:rPr>
              <a:t>за </a:t>
            </a:r>
            <a:r>
              <a:rPr lang="ru-RU" sz="1600" b="1" dirty="0">
                <a:cs typeface="Arial" pitchFamily="34" charset="0"/>
              </a:rPr>
              <a:t>счет операций на лимфатических сосудах </a:t>
            </a: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330050" y="649519"/>
            <a:ext cx="2540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Таблица</a:t>
            </a:r>
            <a:r>
              <a:rPr lang="ru-RU" altLang="ru-RU" sz="2000" b="1" dirty="0">
                <a:latin typeface="Times New Roman" pitchFamily="18" charset="0"/>
              </a:rPr>
              <a:t> </a:t>
            </a: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2800</a:t>
            </a:r>
            <a:r>
              <a:rPr lang="ru-RU" altLang="ru-RU" sz="2000" b="1" dirty="0">
                <a:latin typeface="Times New Roman" pitchFamily="18" charset="0"/>
              </a:rPr>
              <a:t> </a:t>
            </a:r>
            <a:endParaRPr lang="ru-RU" altLang="ru-RU" sz="2000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8527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609600" y="-60813"/>
            <a:ext cx="1076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Хирургическая работа медицинской организации в амбулаторных условиях и в условиях дневного стационара 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4287666"/>
              </p:ext>
            </p:extLst>
          </p:nvPr>
        </p:nvGraphicFramePr>
        <p:xfrm>
          <a:off x="609600" y="1600200"/>
          <a:ext cx="11074401" cy="2984500"/>
        </p:xfrm>
        <a:graphic>
          <a:graphicData uri="http://schemas.openxmlformats.org/drawingml/2006/table">
            <a:tbl>
              <a:tblPr/>
              <a:tblGrid>
                <a:gridCol w="75903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50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94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94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0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строки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 сельских жителей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6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Оперировано пациентов  (чел.)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5425">
                <a:tc>
                  <a:txBody>
                    <a:bodyPr/>
                    <a:lstStyle/>
                    <a:p>
                      <a:pPr marL="0" marR="0" lvl="0" indent="666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 дети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5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общего числа пациентов (стр.1) оперировано в дневном стационаре всего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5425">
                <a:tc>
                  <a:txBody>
                    <a:bodyPr/>
                    <a:lstStyle/>
                    <a:p>
                      <a:pPr marL="0" marR="0" lvl="0" indent="666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из них (стр.3)  детей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3700">
                <a:tc>
                  <a:txBody>
                    <a:bodyPr/>
                    <a:lstStyle/>
                    <a:p>
                      <a:pPr marL="1730375" marR="0" lvl="0" indent="-17303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общего числа операций (табл.2800, стр.01, гр.3) выполнено с использованием аппаратуры, ед: эндоскопической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5425">
                <a:tc>
                  <a:txBody>
                    <a:bodyPr/>
                    <a:lstStyle/>
                    <a:p>
                      <a:pPr marL="0" marR="0" lvl="0" indent="17303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лазерной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5425">
                <a:tc>
                  <a:txBody>
                    <a:bodyPr/>
                    <a:lstStyle/>
                    <a:p>
                      <a:pPr marL="0" marR="0" lvl="0" indent="17303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криогенной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5425">
                <a:tc>
                  <a:txBody>
                    <a:bodyPr/>
                    <a:lstStyle/>
                    <a:p>
                      <a:pPr marL="0" marR="0" lvl="0" indent="17303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рентгеновской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5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Выполнено </a:t>
                      </a: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гистероскопий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575" marR="6957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11" name="Rectangle 1313"/>
          <p:cNvSpPr>
            <a:spLocks noChangeArrowheads="1"/>
          </p:cNvSpPr>
          <p:nvPr/>
        </p:nvSpPr>
        <p:spPr bwMode="auto">
          <a:xfrm>
            <a:off x="5578260" y="5502831"/>
            <a:ext cx="5664629" cy="777686"/>
          </a:xfrm>
          <a:prstGeom prst="wedgeRoundRectCallout">
            <a:avLst>
              <a:gd name="adj1" fmla="val -94320"/>
              <a:gd name="adj2" fmla="val -176940"/>
              <a:gd name="adj3" fmla="val 16667"/>
            </a:avLst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marL="342900" indent="-342900" algn="ctr">
              <a:defRPr/>
            </a:pPr>
            <a:r>
              <a:rPr lang="ru-RU" sz="1600" b="1" dirty="0">
                <a:solidFill>
                  <a:srgbClr val="FF0000"/>
                </a:solidFill>
              </a:rPr>
              <a:t>сверить с табл. </a:t>
            </a:r>
            <a:r>
              <a:rPr lang="ru-RU" sz="1600" b="1" dirty="0" smtClean="0">
                <a:solidFill>
                  <a:srgbClr val="FF0000"/>
                </a:solidFill>
              </a:rPr>
              <a:t>5126</a:t>
            </a:r>
          </a:p>
          <a:p>
            <a:pPr marL="342900" indent="-342900" algn="ctr">
              <a:defRPr/>
            </a:pPr>
            <a:r>
              <a:rPr lang="ru-RU" sz="1600" b="1" dirty="0" smtClean="0">
                <a:solidFill>
                  <a:srgbClr val="FF0000"/>
                </a:solidFill>
              </a:rPr>
              <a:t> проверить </a:t>
            </a:r>
            <a:r>
              <a:rPr lang="ru-RU" sz="1600" b="1" dirty="0">
                <a:solidFill>
                  <a:srgbClr val="FF0000"/>
                </a:solidFill>
              </a:rPr>
              <a:t>наличие </a:t>
            </a:r>
            <a:r>
              <a:rPr lang="ru-RU" sz="1600" b="1" dirty="0" err="1">
                <a:solidFill>
                  <a:srgbClr val="FF0000"/>
                </a:solidFill>
              </a:rPr>
              <a:t>гистероскопов</a:t>
            </a:r>
            <a:endParaRPr lang="ru-RU" sz="1600" b="1" u="sng" dirty="0">
              <a:solidFill>
                <a:srgbClr val="FF0000"/>
              </a:solidFill>
            </a:endParaRPr>
          </a:p>
        </p:txBody>
      </p:sp>
      <p:sp>
        <p:nvSpPr>
          <p:cNvPr id="12" name="Rectangle 1313"/>
          <p:cNvSpPr>
            <a:spLocks noChangeArrowheads="1"/>
          </p:cNvSpPr>
          <p:nvPr/>
        </p:nvSpPr>
        <p:spPr bwMode="auto">
          <a:xfrm>
            <a:off x="4978401" y="2438401"/>
            <a:ext cx="6864353" cy="731371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indent="15875" algn="ctr">
              <a:defRPr/>
            </a:pPr>
            <a:r>
              <a:rPr lang="ru-RU" sz="1600" b="1" dirty="0">
                <a:solidFill>
                  <a:srgbClr val="FF0000"/>
                </a:solidFill>
              </a:rPr>
              <a:t>Количество оперативных вмешательств</a:t>
            </a:r>
          </a:p>
          <a:p>
            <a:pPr indent="15875" algn="ctr">
              <a:defRPr/>
            </a:pPr>
            <a:r>
              <a:rPr lang="ru-RU" sz="1600" b="1" dirty="0">
                <a:solidFill>
                  <a:srgbClr val="FF0000"/>
                </a:solidFill>
              </a:rPr>
              <a:t>на 1 пациента</a:t>
            </a:r>
            <a:endParaRPr lang="ru-RU" sz="1600" b="1" u="sng" dirty="0">
              <a:solidFill>
                <a:srgbClr val="FF0000"/>
              </a:solidFill>
            </a:endParaRPr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264885" y="615090"/>
            <a:ext cx="2540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Таблица</a:t>
            </a:r>
            <a:r>
              <a:rPr lang="ru-RU" altLang="ru-RU" sz="2000" b="1" dirty="0">
                <a:latin typeface="Times New Roman" pitchFamily="18" charset="0"/>
              </a:rPr>
              <a:t> </a:t>
            </a: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2801</a:t>
            </a:r>
            <a:r>
              <a:rPr lang="ru-RU" altLang="ru-RU" sz="2000" b="1" dirty="0">
                <a:latin typeface="Times New Roman" pitchFamily="18" charset="0"/>
              </a:rPr>
              <a:t> </a:t>
            </a:r>
            <a:endParaRPr lang="ru-RU" altLang="ru-RU" sz="2000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8527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9403" y="3212976"/>
            <a:ext cx="10686464" cy="2775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3392" y="836713"/>
            <a:ext cx="10992544" cy="2037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Кольцо 10"/>
          <p:cNvSpPr/>
          <p:nvPr/>
        </p:nvSpPr>
        <p:spPr>
          <a:xfrm>
            <a:off x="6384032" y="2060848"/>
            <a:ext cx="1824203" cy="813515"/>
          </a:xfrm>
          <a:prstGeom prst="donut">
            <a:avLst>
              <a:gd name="adj" fmla="val 1351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Кольцо 11"/>
          <p:cNvSpPr/>
          <p:nvPr/>
        </p:nvSpPr>
        <p:spPr>
          <a:xfrm>
            <a:off x="9581664" y="3787247"/>
            <a:ext cx="1824203" cy="813515"/>
          </a:xfrm>
          <a:prstGeom prst="donut">
            <a:avLst>
              <a:gd name="adj" fmla="val 1351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527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206467"/>
              </p:ext>
            </p:extLst>
          </p:nvPr>
        </p:nvGraphicFramePr>
        <p:xfrm>
          <a:off x="1" y="1484784"/>
          <a:ext cx="12192002" cy="4206240"/>
        </p:xfrm>
        <a:graphic>
          <a:graphicData uri="http://schemas.openxmlformats.org/drawingml/2006/table">
            <a:tbl>
              <a:tblPr/>
              <a:tblGrid>
                <a:gridCol w="17627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3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93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61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592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066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4574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511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24061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28675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6919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Наименование</a:t>
                      </a:r>
                    </a:p>
                  </a:txBody>
                  <a:tcPr marL="59312" marR="59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№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400" dirty="0" err="1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Число </a:t>
                      </a:r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лиц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нуждающихся в медицинской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реабилитации</a:t>
                      </a:r>
                    </a:p>
                  </a:txBody>
                  <a:tcPr marL="59312" marR="59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из них: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в рамках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ИПРА</a:t>
                      </a:r>
                    </a:p>
                  </a:txBody>
                  <a:tcPr marL="59312" marR="59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Число </a:t>
                      </a:r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лиц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направленных на медицинскую реабилитацию</a:t>
                      </a:r>
                    </a:p>
                  </a:txBody>
                  <a:tcPr marL="59312" marR="59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из них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в рамках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ИПРА</a:t>
                      </a:r>
                    </a:p>
                  </a:txBody>
                  <a:tcPr marL="59312" marR="59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Число </a:t>
                      </a:r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лиц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закончивших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медицинскую реабилитацию</a:t>
                      </a:r>
                    </a:p>
                  </a:txBody>
                  <a:tcPr marL="59312" marR="59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из них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в рамках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ИПРА</a:t>
                      </a:r>
                    </a:p>
                  </a:txBody>
                  <a:tcPr marL="59312" marR="59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Число </a:t>
                      </a:r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лиц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прошедших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медицинскую реабилитацию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повторно</a:t>
                      </a:r>
                    </a:p>
                  </a:txBody>
                  <a:tcPr marL="59312" marR="59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Число </a:t>
                      </a:r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лиц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направленных на МСЭ после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проведения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медицинской реабилитации</a:t>
                      </a:r>
                    </a:p>
                  </a:txBody>
                  <a:tcPr marL="59312" marR="59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885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5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Число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лиц,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59312" marR="59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77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 том числе: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    взрослых</a:t>
                      </a: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1.1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88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    детей</a:t>
                      </a: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1.2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88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из </a:t>
                      </a:r>
                      <a:r>
                        <a:rPr lang="ru-RU" sz="14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стр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 1.2</a:t>
                      </a:r>
                      <a:r>
                        <a:rPr lang="ru-RU" sz="14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детей 0 – 2 лет включительно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1.2.1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88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из стр. 1 инвалидов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88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 том числе: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    взрослых</a:t>
                      </a: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2.1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988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    детей</a:t>
                      </a: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2.2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988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из </a:t>
                      </a:r>
                      <a:r>
                        <a:rPr lang="ru-RU" sz="14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стр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 2.2</a:t>
                      </a:r>
                      <a:r>
                        <a:rPr lang="ru-RU" sz="14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детей 0 – 2 лет включительно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2.2.1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12" marR="5931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1093694" y="290384"/>
            <a:ext cx="10004611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4878388" algn="ctr"/>
              </a:tabLst>
            </a:pP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10. Результаты проведения медицинской </a:t>
            </a:r>
            <a:r>
              <a:rPr lang="ru-RU" sz="2200" b="1" spc="300" dirty="0" smtClean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реабилитации</a:t>
            </a:r>
            <a:endParaRPr lang="ru-RU" sz="2200" b="1" spc="300" dirty="0">
              <a:solidFill>
                <a:srgbClr val="4944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pitchFamily="2" charset="0"/>
            </a:endParaRPr>
          </a:p>
        </p:txBody>
      </p:sp>
      <p:sp>
        <p:nvSpPr>
          <p:cNvPr id="15" name="Rectangle 1312"/>
          <p:cNvSpPr>
            <a:spLocks noChangeArrowheads="1"/>
          </p:cNvSpPr>
          <p:nvPr/>
        </p:nvSpPr>
        <p:spPr bwMode="auto">
          <a:xfrm>
            <a:off x="2169870" y="2338837"/>
            <a:ext cx="6699251" cy="2096765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marL="342900" indent="-342900" algn="ctr">
              <a:defRPr/>
            </a:pPr>
            <a:r>
              <a:rPr lang="ru-RU" sz="1600" b="1" dirty="0" smtClean="0">
                <a:cs typeface="Arial" pitchFamily="34" charset="0"/>
              </a:rPr>
              <a:t>Графы 4, 6 и 8</a:t>
            </a:r>
          </a:p>
          <a:p>
            <a:pPr marL="342900" indent="-342900" algn="ctr">
              <a:defRPr/>
            </a:pPr>
            <a:r>
              <a:rPr lang="ru-RU" sz="1600" b="1" dirty="0" smtClean="0">
                <a:cs typeface="Arial" pitchFamily="34" charset="0"/>
              </a:rPr>
              <a:t>Оформляет ли бюро медико-социальной экспертизы ИПРА не инвалидам? </a:t>
            </a:r>
          </a:p>
          <a:p>
            <a:pPr marL="342900" indent="-342900" algn="ctr">
              <a:defRPr/>
            </a:pPr>
            <a:r>
              <a:rPr lang="ru-RU" sz="1600" b="1" dirty="0" smtClean="0">
                <a:cs typeface="Arial" pitchFamily="34" charset="0"/>
              </a:rPr>
              <a:t>НАПИШИТЕ ОФИЦИАЛЬНЫЙ ЗАПРОС – сколько ИПРА было оформлено за отчетный год лицам, у которых не установлена инвалидность….</a:t>
            </a:r>
            <a:endParaRPr lang="ru-RU" sz="1600" b="1" dirty="0">
              <a:cs typeface="Arial" pitchFamily="34" charset="0"/>
            </a:endParaRPr>
          </a:p>
        </p:txBody>
      </p:sp>
      <p:sp>
        <p:nvSpPr>
          <p:cNvPr id="16" name="Скругленный прямоугольник 15"/>
          <p:cNvSpPr>
            <a:spLocks noChangeArrowheads="1"/>
          </p:cNvSpPr>
          <p:nvPr/>
        </p:nvSpPr>
        <p:spPr bwMode="auto">
          <a:xfrm>
            <a:off x="67436" y="5756169"/>
            <a:ext cx="5316736" cy="776198"/>
          </a:xfrm>
          <a:prstGeom prst="roundRect">
            <a:avLst/>
          </a:prstGeom>
          <a:solidFill>
            <a:schemeClr val="bg2">
              <a:lumMod val="75000"/>
              <a:alpha val="80000"/>
            </a:schemeClr>
          </a:solidFill>
          <a:ln w="25400" algn="ctr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  <a:cs typeface="Times New Roman" pitchFamily="18" charset="0"/>
              </a:rPr>
              <a:t>ВНИМАНИЕ!</a:t>
            </a:r>
          </a:p>
          <a:p>
            <a:pPr algn="ctr">
              <a:defRPr/>
            </a:pPr>
            <a:r>
              <a:rPr lang="ru-RU" b="1" dirty="0">
                <a:cs typeface="Times New Roman" pitchFamily="18" charset="0"/>
              </a:rPr>
              <a:t>Проверить арифметику!!!</a:t>
            </a:r>
          </a:p>
        </p:txBody>
      </p:sp>
      <p:sp>
        <p:nvSpPr>
          <p:cNvPr id="17" name="Rectangle 1312"/>
          <p:cNvSpPr>
            <a:spLocks noChangeArrowheads="1"/>
          </p:cNvSpPr>
          <p:nvPr/>
        </p:nvSpPr>
        <p:spPr bwMode="auto">
          <a:xfrm>
            <a:off x="6750570" y="4707786"/>
            <a:ext cx="5441429" cy="2096765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marL="342900" indent="-342900" algn="ctr">
              <a:defRPr/>
            </a:pPr>
            <a:r>
              <a:rPr lang="ru-RU" sz="1600" b="1" dirty="0" smtClean="0">
                <a:cs typeface="Arial" pitchFamily="34" charset="0"/>
              </a:rPr>
              <a:t>Строка </a:t>
            </a:r>
            <a:r>
              <a:rPr lang="ru-RU" sz="1600" b="1" dirty="0">
                <a:cs typeface="Arial" pitchFamily="34" charset="0"/>
              </a:rPr>
              <a:t>1 равна сумме </a:t>
            </a:r>
            <a:r>
              <a:rPr lang="ru-RU" sz="1600" b="1" dirty="0" smtClean="0">
                <a:cs typeface="Arial" pitchFamily="34" charset="0"/>
              </a:rPr>
              <a:t>строк 1.1 и 1.2,</a:t>
            </a:r>
          </a:p>
          <a:p>
            <a:pPr marL="342900" indent="-342900" algn="ctr">
              <a:defRPr/>
            </a:pPr>
            <a:r>
              <a:rPr lang="ru-RU" sz="1600" b="1" dirty="0" smtClean="0">
                <a:cs typeface="Arial" pitchFamily="34" charset="0"/>
              </a:rPr>
              <a:t>Строка 2 равна сумме строк 2.1 и 2.2</a:t>
            </a:r>
          </a:p>
          <a:p>
            <a:pPr marL="342900" indent="-342900" algn="ctr">
              <a:defRPr/>
            </a:pPr>
            <a:r>
              <a:rPr lang="ru-RU" sz="1600" b="1" dirty="0" smtClean="0">
                <a:cs typeface="Arial" pitchFamily="34" charset="0"/>
              </a:rPr>
              <a:t>Строка 1 больше равна строке 2</a:t>
            </a:r>
          </a:p>
          <a:p>
            <a:pPr marL="342900" indent="-342900" algn="ctr">
              <a:defRPr/>
            </a:pPr>
            <a:r>
              <a:rPr lang="ru-RU" sz="1600" b="1" dirty="0" smtClean="0">
                <a:cs typeface="Arial" pitchFamily="34" charset="0"/>
              </a:rPr>
              <a:t>Строка 1.1 больше равна строке 2.1</a:t>
            </a:r>
          </a:p>
          <a:p>
            <a:pPr marL="342900" indent="-342900" algn="ctr">
              <a:defRPr/>
            </a:pPr>
            <a:r>
              <a:rPr lang="ru-RU" sz="1600" b="1" dirty="0" smtClean="0">
                <a:cs typeface="Arial" pitchFamily="34" charset="0"/>
              </a:rPr>
              <a:t>Строка 1.2 больше равна строке 2.2</a:t>
            </a:r>
          </a:p>
          <a:p>
            <a:pPr marL="342900" indent="-342900" algn="ctr">
              <a:defRPr/>
            </a:pPr>
            <a:r>
              <a:rPr lang="ru-RU" sz="1600" b="1" dirty="0" smtClean="0">
                <a:cs typeface="Arial" pitchFamily="34" charset="0"/>
              </a:rPr>
              <a:t>Строка 1.2 больше равна строке 1.2.1</a:t>
            </a:r>
          </a:p>
          <a:p>
            <a:pPr marL="342900" indent="-342900" algn="ctr">
              <a:defRPr/>
            </a:pPr>
            <a:r>
              <a:rPr lang="ru-RU" sz="1600" b="1" dirty="0" smtClean="0">
                <a:cs typeface="Arial" pitchFamily="34" charset="0"/>
              </a:rPr>
              <a:t>Строка 2.2 больше равна строка 2.2.1</a:t>
            </a:r>
            <a:endParaRPr lang="ru-RU" sz="1600" b="1" dirty="0">
              <a:cs typeface="Arial" pitchFamily="34" charset="0"/>
            </a:endParaRPr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263352" y="1037178"/>
            <a:ext cx="1154612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878388" algn="ctr"/>
              </a:tabLst>
            </a:pPr>
            <a:r>
              <a:rPr lang="ru-RU" sz="2200" b="1" spc="300" dirty="0" smtClean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(</a:t>
            </a: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2850) 	</a:t>
            </a:r>
            <a:r>
              <a:rPr lang="ru-RU" sz="2200" b="1" spc="300" dirty="0" smtClean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                                             Код </a:t>
            </a: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по ОКЕИ: человек – 792</a:t>
            </a:r>
          </a:p>
        </p:txBody>
      </p:sp>
    </p:spTree>
    <p:extLst>
      <p:ext uri="{BB962C8B-B14F-4D97-AF65-F5344CB8AC3E}">
        <p14:creationId xmlns:p14="http://schemas.microsoft.com/office/powerpoint/2010/main" val="2178685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508000" y="1752600"/>
            <a:ext cx="110744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800" b="1" dirty="0">
                <a:latin typeface="Times New Roman" pitchFamily="18" charset="0"/>
              </a:rPr>
              <a:t>   </a:t>
            </a:r>
            <a:r>
              <a:rPr lang="ru-RU" altLang="ru-RU" b="1" dirty="0">
                <a:solidFill>
                  <a:srgbClr val="6C5E53"/>
                </a:solidFill>
                <a:latin typeface="Times New Roman" panose="02020603050405020304" pitchFamily="18" charset="0"/>
              </a:rPr>
              <a:t>РАЗДЕЛ </a:t>
            </a:r>
            <a:r>
              <a:rPr lang="en-US" altLang="ru-RU" b="1" dirty="0">
                <a:solidFill>
                  <a:srgbClr val="6C5E53"/>
                </a:solidFill>
                <a:latin typeface="Times New Roman" panose="02020603050405020304" pitchFamily="18" charset="0"/>
              </a:rPr>
              <a:t>V</a:t>
            </a:r>
            <a:r>
              <a:rPr lang="ru-RU" altLang="ru-RU" b="1" dirty="0">
                <a:solidFill>
                  <a:srgbClr val="6C5E53"/>
                </a:solidFill>
                <a:latin typeface="Times New Roman" panose="02020603050405020304" pitchFamily="18" charset="0"/>
              </a:rPr>
              <a:t>. РАБОТА</a:t>
            </a:r>
            <a:r>
              <a:rPr lang="en-US" altLang="ru-RU" b="1" dirty="0">
                <a:solidFill>
                  <a:srgbClr val="6C5E53"/>
                </a:solidFill>
                <a:latin typeface="Times New Roman" panose="02020603050405020304" pitchFamily="18" charset="0"/>
              </a:rPr>
              <a:t/>
            </a:r>
            <a:br>
              <a:rPr lang="en-US" altLang="ru-RU" b="1" dirty="0">
                <a:solidFill>
                  <a:srgbClr val="6C5E53"/>
                </a:solidFill>
                <a:latin typeface="Times New Roman" panose="02020603050405020304" pitchFamily="18" charset="0"/>
              </a:rPr>
            </a:br>
            <a:r>
              <a:rPr lang="en-US" altLang="ru-RU" b="1" dirty="0">
                <a:solidFill>
                  <a:srgbClr val="6C5E53"/>
                </a:solidFill>
                <a:latin typeface="Times New Roman" panose="02020603050405020304" pitchFamily="18" charset="0"/>
              </a:rPr>
              <a:t>                      </a:t>
            </a:r>
            <a:r>
              <a:rPr lang="ru-RU" altLang="ru-RU" b="1" dirty="0">
                <a:solidFill>
                  <a:srgbClr val="6C5E53"/>
                </a:solidFill>
                <a:latin typeface="Times New Roman" panose="02020603050405020304" pitchFamily="18" charset="0"/>
              </a:rPr>
              <a:t> ЛЕЧЕБНО-ВСПОМОГАТЕЛЬНЫХ</a:t>
            </a:r>
            <a:r>
              <a:rPr lang="en-US" altLang="ru-RU" b="1" dirty="0">
                <a:solidFill>
                  <a:srgbClr val="6C5E53"/>
                </a:solidFill>
                <a:latin typeface="Times New Roman" panose="02020603050405020304" pitchFamily="18" charset="0"/>
              </a:rPr>
              <a:t/>
            </a:r>
            <a:br>
              <a:rPr lang="en-US" altLang="ru-RU" b="1" dirty="0">
                <a:solidFill>
                  <a:srgbClr val="6C5E53"/>
                </a:solidFill>
                <a:latin typeface="Times New Roman" panose="02020603050405020304" pitchFamily="18" charset="0"/>
              </a:rPr>
            </a:br>
            <a:r>
              <a:rPr lang="en-US" altLang="ru-RU" b="1" dirty="0">
                <a:solidFill>
                  <a:srgbClr val="6C5E53"/>
                </a:solidFill>
                <a:latin typeface="Times New Roman" panose="02020603050405020304" pitchFamily="18" charset="0"/>
              </a:rPr>
              <a:t>                      </a:t>
            </a:r>
            <a:r>
              <a:rPr lang="ru-RU" altLang="ru-RU" b="1" dirty="0">
                <a:solidFill>
                  <a:srgbClr val="6C5E53"/>
                </a:solidFill>
                <a:latin typeface="Times New Roman" panose="02020603050405020304" pitchFamily="18" charset="0"/>
              </a:rPr>
              <a:t> ОТДЕЛЕНИЙ (КАБИНЕТОВ)</a:t>
            </a:r>
            <a:r>
              <a:rPr lang="en-US" altLang="ru-RU" sz="2800" b="1" dirty="0">
                <a:latin typeface="Times New Roman" pitchFamily="18" charset="0"/>
              </a:rPr>
              <a:t/>
            </a:r>
            <a:br>
              <a:rPr lang="en-US" altLang="ru-RU" sz="2800" b="1" dirty="0">
                <a:latin typeface="Times New Roman" pitchFamily="18" charset="0"/>
              </a:rPr>
            </a:br>
            <a:endParaRPr lang="ru-RU" altLang="ru-RU" sz="2800" b="1" dirty="0">
              <a:latin typeface="Times New Roman" pitchFamily="18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467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9" name="object 4"/>
          <p:cNvSpPr txBox="1"/>
          <p:nvPr/>
        </p:nvSpPr>
        <p:spPr>
          <a:xfrm>
            <a:off x="0" y="179273"/>
            <a:ext cx="12192000" cy="86882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14604" algn="ctr">
              <a:lnSpc>
                <a:spcPct val="100000"/>
              </a:lnSpc>
              <a:spcBef>
                <a:spcPts val="1440"/>
              </a:spcBef>
            </a:pP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Т</a:t>
            </a:r>
            <a:r>
              <a:rPr sz="2200" b="1" spc="300" dirty="0" err="1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аблиц</a:t>
            </a: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а</a:t>
            </a:r>
            <a:r>
              <a:rPr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 4201</a:t>
            </a: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 «Деятельность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радиотерапевтического </a:t>
            </a:r>
            <a:r>
              <a:rPr lang="ru-RU" sz="2200" b="1" spc="300" dirty="0" smtClean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отделения</a:t>
            </a:r>
          </a:p>
          <a:p>
            <a:pPr marR="14604" algn="ctr">
              <a:lnSpc>
                <a:spcPct val="100000"/>
              </a:lnSpc>
              <a:spcBef>
                <a:spcPts val="1440"/>
              </a:spcBef>
            </a:pPr>
            <a:r>
              <a:rPr lang="ru-RU" sz="2200" b="1" spc="300" dirty="0" smtClean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(</a:t>
            </a: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кабинета лучевой терапии</a:t>
            </a:r>
            <a:r>
              <a:rPr lang="ru-RU" sz="2200" b="1" spc="300" dirty="0" smtClean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)»</a:t>
            </a:r>
            <a:endParaRPr sz="2200" b="1" spc="300" dirty="0">
              <a:solidFill>
                <a:srgbClr val="4944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pitchFamily="2" charset="0"/>
            </a:endParaRPr>
          </a:p>
        </p:txBody>
      </p:sp>
      <p:graphicFrame>
        <p:nvGraphicFramePr>
          <p:cNvPr id="10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394175"/>
              </p:ext>
            </p:extLst>
          </p:nvPr>
        </p:nvGraphicFramePr>
        <p:xfrm>
          <a:off x="237069" y="1124744"/>
          <a:ext cx="11954931" cy="514413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14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08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06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185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62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Times New Roman"/>
                        <a:cs typeface="Times New Roman"/>
                      </a:endParaRPr>
                    </a:p>
                    <a:p>
                      <a:pPr marL="11430" algn="ctr">
                        <a:lnSpc>
                          <a:spcPct val="100000"/>
                        </a:lnSpc>
                        <a:spcBef>
                          <a:spcPts val="750"/>
                        </a:spcBef>
                      </a:pP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Наименование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 marL="12700" algn="ct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Times New Roman"/>
                          <a:cs typeface="Times New Roman"/>
                        </a:rPr>
                        <a:t>№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0"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строки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marL="28130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Всего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ts val="1160"/>
                        </a:lnSpc>
                      </a:pP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из них: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31775" marR="213995"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в</a:t>
                      </a:r>
                      <a:r>
                        <a:rPr sz="1000" spc="-7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подразделениях,  оказывающих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70485" marR="49530" indent="-635"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медицинскую помощь в  амбулаторных</a:t>
                      </a:r>
                      <a:r>
                        <a:rPr sz="1000" spc="-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условиях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46990">
                        <a:lnSpc>
                          <a:spcPts val="141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Число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пациентов, закончивших, </a:t>
                      </a:r>
                      <a:r>
                        <a:rPr sz="1200" spc="-1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лучевую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терапию (самостоятельную </a:t>
                      </a: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и в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комбинации</a:t>
                      </a:r>
                      <a:r>
                        <a:rPr sz="1200" spc="-3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с</a:t>
                      </a:r>
                    </a:p>
                    <a:p>
                      <a:pPr marL="46990">
                        <a:lnSpc>
                          <a:spcPts val="1370"/>
                        </a:lnSpc>
                      </a:pP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другими методами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лечения),</a:t>
                      </a:r>
                      <a:r>
                        <a:rPr sz="1200" spc="4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всего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  <a:p>
                      <a:pPr marL="13970" algn="ctr">
                        <a:lnSpc>
                          <a:spcPts val="1370"/>
                        </a:lnSpc>
                        <a:spcBef>
                          <a:spcPts val="5"/>
                        </a:spcBef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31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245">
                <a:tc>
                  <a:txBody>
                    <a:bodyPr/>
                    <a:lstStyle/>
                    <a:p>
                      <a:pPr marL="330835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из них:</a:t>
                      </a:r>
                      <a:r>
                        <a:rPr sz="1200" spc="-5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самостоятельную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1.1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826135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с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хирургическим</a:t>
                      </a:r>
                      <a:r>
                        <a:rPr sz="1200" spc="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лечением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1.2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245">
                <a:tc>
                  <a:txBody>
                    <a:bodyPr/>
                    <a:lstStyle/>
                    <a:p>
                      <a:pPr marL="826135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с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химиотерапией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1.3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2245">
                <a:tc>
                  <a:txBody>
                    <a:bodyPr/>
                    <a:lstStyle/>
                    <a:p>
                      <a:pPr marL="826135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с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хирургическим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лечением </a:t>
                      </a: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200" spc="1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химиотерапией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1.4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48895">
                        <a:lnSpc>
                          <a:spcPts val="1340"/>
                        </a:lnSpc>
                      </a:pP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Число пациентов, пролеченных </a:t>
                      </a: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на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аппаратах </a:t>
                      </a: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для дистанционной</a:t>
                      </a:r>
                      <a:r>
                        <a:rPr sz="1200" spc="-10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радиотерапии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2245">
                <a:tc>
                  <a:txBody>
                    <a:bodyPr/>
                    <a:lstStyle/>
                    <a:p>
                      <a:pPr marL="292735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из них: на дистанционных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гамма-терапевтических</a:t>
                      </a:r>
                      <a:r>
                        <a:rPr sz="1200" spc="-3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аппаратах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2.1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1054735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из них: по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методикам: двухмерная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конвенциональная</a:t>
                      </a:r>
                      <a:r>
                        <a:rPr sz="1200" spc="-4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радиотерапия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ts val="1340"/>
                        </a:lnSpc>
                      </a:pP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2.1.1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2245">
                <a:tc>
                  <a:txBody>
                    <a:bodyPr/>
                    <a:lstStyle/>
                    <a:p>
                      <a:pPr marL="2540635">
                        <a:lnSpc>
                          <a:spcPts val="1340"/>
                        </a:lnSpc>
                      </a:pP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трехмерная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конформная</a:t>
                      </a:r>
                      <a:r>
                        <a:rPr sz="1200" spc="-1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радиотерапия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2.1.2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46990">
                        <a:lnSpc>
                          <a:spcPts val="1340"/>
                        </a:lnSpc>
                      </a:pP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Число пациентов, пролеченных </a:t>
                      </a: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на линейных</a:t>
                      </a:r>
                      <a:r>
                        <a:rPr sz="1200" spc="-1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ускорителях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2.2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330835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из них по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методикам: двухмерная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конвенциональная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лучевая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терапия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2.2.1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2245">
                <a:tc>
                  <a:txBody>
                    <a:bodyPr/>
                    <a:lstStyle/>
                    <a:p>
                      <a:pPr marL="1778635">
                        <a:lnSpc>
                          <a:spcPts val="1340"/>
                        </a:lnSpc>
                      </a:pP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трехмерная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конформная лучевая</a:t>
                      </a:r>
                      <a:r>
                        <a:rPr sz="1200" spc="4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терапия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2.2.2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1778635">
                        <a:lnSpc>
                          <a:spcPts val="1340"/>
                        </a:lnSpc>
                      </a:pP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облучение </a:t>
                      </a: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с </a:t>
                      </a:r>
                      <a:r>
                        <a:rPr sz="1200" spc="-1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модуляцией </a:t>
                      </a: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интенсивности</a:t>
                      </a:r>
                      <a:r>
                        <a:rPr sz="1200" spc="3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2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пучков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2.2.3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1778635" marR="394970">
                        <a:lnSpc>
                          <a:spcPts val="1440"/>
                        </a:lnSpc>
                        <a:spcBef>
                          <a:spcPts val="15"/>
                        </a:spcBef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ротационное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облучение </a:t>
                      </a: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с </a:t>
                      </a:r>
                      <a:r>
                        <a:rPr sz="1200" spc="-1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модуляцией </a:t>
                      </a: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интенсивности </a:t>
                      </a:r>
                      <a:r>
                        <a:rPr sz="1200" spc="-1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пучка 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излучения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90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ts val="141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2.2.4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80974">
                <a:tc>
                  <a:txBody>
                    <a:bodyPr/>
                    <a:lstStyle/>
                    <a:p>
                      <a:pPr marL="1778635">
                        <a:lnSpc>
                          <a:spcPts val="1325"/>
                        </a:lnSpc>
                      </a:pP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стереотаксическая радиотерапия, </a:t>
                      </a:r>
                      <a:r>
                        <a:rPr sz="1200" spc="-1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включая</a:t>
                      </a:r>
                      <a:r>
                        <a:rPr sz="1200" spc="6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радиохирургию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ts val="1325"/>
                        </a:lnSpc>
                      </a:pP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2.2.5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82245">
                <a:tc>
                  <a:txBody>
                    <a:bodyPr/>
                    <a:lstStyle/>
                    <a:p>
                      <a:pPr marL="1778635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тотальное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облучение всего</a:t>
                      </a:r>
                      <a:r>
                        <a:rPr sz="1200" spc="3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тела/кожи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2.2.6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46990">
                        <a:lnSpc>
                          <a:spcPts val="1340"/>
                        </a:lnSpc>
                      </a:pP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Число пациентов, пролеченных </a:t>
                      </a: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на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рентгенотерапевтических</a:t>
                      </a:r>
                      <a:r>
                        <a:rPr sz="1200" spc="-8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аппаратах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2.3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330835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из них: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близкофокусной</a:t>
                      </a:r>
                      <a:r>
                        <a:rPr sz="1200" spc="-6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терапии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2.3.1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826135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для </a:t>
                      </a:r>
                      <a:r>
                        <a:rPr sz="1200" spc="-2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глубокой</a:t>
                      </a:r>
                      <a:r>
                        <a:rPr sz="1200" spc="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рентгенотерапии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2.3.2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82245">
                <a:tc>
                  <a:txBody>
                    <a:bodyPr/>
                    <a:lstStyle/>
                    <a:p>
                      <a:pPr marL="46990">
                        <a:lnSpc>
                          <a:spcPts val="1340"/>
                        </a:lnSpc>
                      </a:pP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Число пациентов, пролеченных </a:t>
                      </a: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на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аппарате</a:t>
                      </a:r>
                      <a:r>
                        <a:rPr sz="1200" spc="-6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кибер-нож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2.4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48895">
                        <a:lnSpc>
                          <a:spcPts val="1340"/>
                        </a:lnSpc>
                      </a:pP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Число пациентов, пролеченных </a:t>
                      </a: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на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аппарате</a:t>
                      </a:r>
                      <a:r>
                        <a:rPr sz="1200" spc="-6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гамма-нож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2.5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48895">
                        <a:lnSpc>
                          <a:spcPts val="1340"/>
                        </a:lnSpc>
                      </a:pP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Число пациентов, пролеченных </a:t>
                      </a: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на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аппарате</a:t>
                      </a:r>
                      <a:r>
                        <a:rPr sz="1200" spc="-6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томотерапии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2.6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11" name="Rectangle 1316"/>
          <p:cNvSpPr>
            <a:spLocks noChangeArrowheads="1"/>
          </p:cNvSpPr>
          <p:nvPr/>
        </p:nvSpPr>
        <p:spPr bwMode="auto">
          <a:xfrm>
            <a:off x="5231905" y="5301208"/>
            <a:ext cx="6701889" cy="762000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  <p:txBody>
          <a:bodyPr anchor="ctr"/>
          <a:lstStyle/>
          <a:p>
            <a:pPr indent="-342900" algn="ctr" eaLnBrk="0" hangingPunct="0">
              <a:spcBef>
                <a:spcPct val="0"/>
              </a:spcBef>
              <a:defRPr/>
            </a:pP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Строка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1 равна сумме строк 2 + 3 + 4 + 5 + 6</a:t>
            </a:r>
            <a:endParaRPr lang="ru-RU" alt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453"/>
          <p:cNvSpPr txBox="1">
            <a:spLocks noChangeArrowheads="1"/>
          </p:cNvSpPr>
          <p:nvPr/>
        </p:nvSpPr>
        <p:spPr bwMode="auto">
          <a:xfrm>
            <a:off x="7824192" y="1988840"/>
            <a:ext cx="4064000" cy="762000"/>
          </a:xfrm>
          <a:prstGeom prst="roundRect">
            <a:avLst/>
          </a:prstGeom>
          <a:solidFill>
            <a:srgbClr val="C4BD9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Строка 1 должна быть равна сумме строк 1.1+1.2+1.3+1.4</a:t>
            </a:r>
            <a:endParaRPr lang="ru-RU" altLang="ru-RU" sz="1600" b="1" dirty="0">
              <a:latin typeface="Arial" charset="0"/>
            </a:endParaRPr>
          </a:p>
        </p:txBody>
      </p:sp>
      <p:sp>
        <p:nvSpPr>
          <p:cNvPr id="13" name="Rectangle 453"/>
          <p:cNvSpPr txBox="1">
            <a:spLocks noChangeArrowheads="1"/>
          </p:cNvSpPr>
          <p:nvPr/>
        </p:nvSpPr>
        <p:spPr bwMode="auto">
          <a:xfrm>
            <a:off x="7632171" y="3573016"/>
            <a:ext cx="4352032" cy="1080120"/>
          </a:xfrm>
          <a:prstGeom prst="roundRect">
            <a:avLst/>
          </a:prstGeom>
          <a:solidFill>
            <a:srgbClr val="C4BD9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Строка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должна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 быть равна сумме строк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2.1+2.2+2.3+2.4+2.5+2.6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РАЗНИЦУ - пояснить</a:t>
            </a:r>
            <a:endParaRPr lang="ru-RU" altLang="ru-RU" sz="16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4268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9" name="object 4"/>
          <p:cNvSpPr txBox="1"/>
          <p:nvPr/>
        </p:nvSpPr>
        <p:spPr>
          <a:xfrm>
            <a:off x="2462106" y="179274"/>
            <a:ext cx="9002607" cy="41998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1270635" algn="ctr">
              <a:lnSpc>
                <a:spcPct val="100000"/>
              </a:lnSpc>
              <a:spcBef>
                <a:spcPts val="95"/>
              </a:spcBef>
            </a:pPr>
            <a:endParaRPr sz="1450" dirty="0">
              <a:latin typeface="Times New Roman"/>
              <a:cs typeface="Times New Roman"/>
            </a:endParaRPr>
          </a:p>
          <a:p>
            <a:pPr marR="5080" algn="r">
              <a:lnSpc>
                <a:spcPct val="100000"/>
              </a:lnSpc>
            </a:pPr>
            <a:r>
              <a:rPr sz="1200" b="1" spc="-40" dirty="0">
                <a:latin typeface="Arial"/>
                <a:cs typeface="Arial"/>
              </a:rPr>
              <a:t>(</a:t>
            </a:r>
            <a:r>
              <a:rPr sz="1200" b="1" spc="-85" dirty="0">
                <a:latin typeface="Arial"/>
                <a:cs typeface="Arial"/>
              </a:rPr>
              <a:t>п</a:t>
            </a:r>
            <a:r>
              <a:rPr sz="1200" b="1" spc="-90" dirty="0">
                <a:latin typeface="Arial"/>
                <a:cs typeface="Arial"/>
              </a:rPr>
              <a:t>р</a:t>
            </a:r>
            <a:r>
              <a:rPr sz="1200" b="1" spc="-114" dirty="0">
                <a:latin typeface="Arial"/>
                <a:cs typeface="Arial"/>
              </a:rPr>
              <a:t>о</a:t>
            </a:r>
            <a:r>
              <a:rPr sz="1200" b="1" spc="-80" dirty="0">
                <a:latin typeface="Arial"/>
                <a:cs typeface="Arial"/>
              </a:rPr>
              <a:t>д</a:t>
            </a:r>
            <a:r>
              <a:rPr sz="1200" b="1" spc="-114" dirty="0">
                <a:latin typeface="Arial"/>
                <a:cs typeface="Arial"/>
              </a:rPr>
              <a:t>о</a:t>
            </a:r>
            <a:r>
              <a:rPr sz="1200" b="1" spc="-135" dirty="0">
                <a:latin typeface="Arial"/>
                <a:cs typeface="Arial"/>
              </a:rPr>
              <a:t>л</a:t>
            </a:r>
            <a:r>
              <a:rPr sz="1200" b="1" spc="5" dirty="0">
                <a:latin typeface="Arial"/>
                <a:cs typeface="Arial"/>
              </a:rPr>
              <a:t>ж</a:t>
            </a:r>
            <a:r>
              <a:rPr sz="1200" b="1" spc="-70" dirty="0">
                <a:latin typeface="Arial"/>
                <a:cs typeface="Arial"/>
              </a:rPr>
              <a:t>е</a:t>
            </a:r>
            <a:r>
              <a:rPr sz="1200" b="1" spc="-75" dirty="0">
                <a:latin typeface="Arial"/>
                <a:cs typeface="Arial"/>
              </a:rPr>
              <a:t>н</a:t>
            </a:r>
            <a:r>
              <a:rPr sz="1200" b="1" spc="-70" dirty="0">
                <a:latin typeface="Arial"/>
                <a:cs typeface="Arial"/>
              </a:rPr>
              <a:t>ие</a:t>
            </a:r>
            <a:r>
              <a:rPr sz="1200" b="1" spc="-30" dirty="0">
                <a:latin typeface="Arial"/>
                <a:cs typeface="Arial"/>
              </a:rPr>
              <a:t>)</a:t>
            </a:r>
            <a:endParaRPr sz="1200" dirty="0">
              <a:latin typeface="Arial"/>
              <a:cs typeface="Arial"/>
            </a:endParaRPr>
          </a:p>
        </p:txBody>
      </p:sp>
      <p:graphicFrame>
        <p:nvGraphicFramePr>
          <p:cNvPr id="10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9380203"/>
              </p:ext>
            </p:extLst>
          </p:nvPr>
        </p:nvGraphicFramePr>
        <p:xfrm>
          <a:off x="710929" y="1118361"/>
          <a:ext cx="10850030" cy="492886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3930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22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439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407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144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150" dirty="0">
                        <a:latin typeface="Times New Roman"/>
                        <a:cs typeface="Times New Roman"/>
                      </a:endParaRPr>
                    </a:p>
                    <a:p>
                      <a:pPr marL="12700" algn="ctr">
                        <a:lnSpc>
                          <a:spcPct val="100000"/>
                        </a:lnSpc>
                      </a:pP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Наименование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marL="12065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000" dirty="0">
                          <a:latin typeface="Times New Roman"/>
                          <a:cs typeface="Times New Roman"/>
                        </a:rPr>
                        <a:t>№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0"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строки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13970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Всего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ts val="1160"/>
                        </a:lnSpc>
                      </a:pP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из них: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65735" marR="146685"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в</a:t>
                      </a:r>
                      <a:r>
                        <a:rPr sz="1000" spc="-7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подразделениях,  оказывающих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51435" marR="30480"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медицинскую</a:t>
                      </a:r>
                      <a:r>
                        <a:rPr sz="1000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помощь  в</a:t>
                      </a:r>
                      <a:r>
                        <a:rPr sz="1000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амбулаторных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5240" algn="ctr">
                        <a:lnSpc>
                          <a:spcPts val="1135"/>
                        </a:lnSpc>
                      </a:pP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условиях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2245">
                <a:tc>
                  <a:txBody>
                    <a:bodyPr/>
                    <a:lstStyle/>
                    <a:p>
                      <a:pPr marL="11430" algn="ctr">
                        <a:lnSpc>
                          <a:spcPts val="1340"/>
                        </a:lnSpc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1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ts val="1340"/>
                        </a:lnSpc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2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4604" algn="ctr">
                        <a:lnSpc>
                          <a:spcPts val="1340"/>
                        </a:lnSpc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3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ts val="1340"/>
                        </a:lnSpc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4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46990">
                        <a:lnSpc>
                          <a:spcPts val="1340"/>
                        </a:lnSpc>
                      </a:pP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Число пациентов, пролеченных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контактной лучевой</a:t>
                      </a:r>
                      <a:r>
                        <a:rPr sz="1200" spc="-5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терапией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3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245">
                <a:tc>
                  <a:txBody>
                    <a:bodyPr/>
                    <a:lstStyle/>
                    <a:p>
                      <a:pPr marL="1002665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из них:</a:t>
                      </a:r>
                      <a:r>
                        <a:rPr sz="1200" spc="-5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внутриполостной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3.1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1497965">
                        <a:lnSpc>
                          <a:spcPts val="1340"/>
                        </a:lnSpc>
                      </a:pP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внутритканевой </a:t>
                      </a: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с </a:t>
                      </a:r>
                      <a:r>
                        <a:rPr sz="1200" spc="-1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высокой </a:t>
                      </a: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мощностью</a:t>
                      </a:r>
                      <a:r>
                        <a:rPr sz="1200" spc="3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дозы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3.2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2245">
                <a:tc>
                  <a:txBody>
                    <a:bodyPr/>
                    <a:lstStyle/>
                    <a:p>
                      <a:pPr marL="1495425">
                        <a:lnSpc>
                          <a:spcPts val="1340"/>
                        </a:lnSpc>
                      </a:pP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внутритканевой</a:t>
                      </a:r>
                      <a:r>
                        <a:rPr sz="1200" spc="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микроисточниками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3.3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2245">
                <a:tc>
                  <a:txBody>
                    <a:bodyPr/>
                    <a:lstStyle/>
                    <a:p>
                      <a:pPr marL="1490345">
                        <a:lnSpc>
                          <a:spcPts val="1340"/>
                        </a:lnSpc>
                      </a:pP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аппликационной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3.4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1503045">
                        <a:lnSpc>
                          <a:spcPts val="1340"/>
                        </a:lnSpc>
                      </a:pP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внутрисосудистой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3.5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5125">
                <a:tc>
                  <a:txBody>
                    <a:bodyPr/>
                    <a:lstStyle/>
                    <a:p>
                      <a:pPr marL="46990" marR="486409">
                        <a:lnSpc>
                          <a:spcPts val="1440"/>
                        </a:lnSpc>
                        <a:spcBef>
                          <a:spcPts val="15"/>
                        </a:spcBef>
                      </a:pP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Число пациентов,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получивших сочетанную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радиотерапию (дистанционную </a:t>
                      </a: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с 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внутриполостным</a:t>
                      </a:r>
                      <a:r>
                        <a:rPr sz="1200" spc="-1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облучением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90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ts val="141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4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0974">
                <a:tc>
                  <a:txBody>
                    <a:bodyPr/>
                    <a:lstStyle/>
                    <a:p>
                      <a:pPr marL="48895">
                        <a:lnSpc>
                          <a:spcPts val="1325"/>
                        </a:lnSpc>
                      </a:pP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Число пациентов,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получивших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интраоперационную</a:t>
                      </a:r>
                      <a:r>
                        <a:rPr sz="1200" spc="-2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радиотерапию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ts val="1325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5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48895">
                        <a:lnSpc>
                          <a:spcPts val="1340"/>
                        </a:lnSpc>
                      </a:pP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Число пациентов,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получивших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андронную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терапию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6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812165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из них:</a:t>
                      </a:r>
                      <a:r>
                        <a:rPr sz="1200" spc="-5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протонную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6.1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2245">
                <a:tc>
                  <a:txBody>
                    <a:bodyPr/>
                    <a:lstStyle/>
                    <a:p>
                      <a:pPr marL="1321435">
                        <a:lnSpc>
                          <a:spcPts val="1340"/>
                        </a:lnSpc>
                      </a:pP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ионную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6.2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1330325">
                        <a:lnSpc>
                          <a:spcPts val="1340"/>
                        </a:lnSpc>
                      </a:pP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нейтронную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6.3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4604" algn="ctr">
                        <a:lnSpc>
                          <a:spcPts val="1340"/>
                        </a:lnSpc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Х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1332230">
                        <a:lnSpc>
                          <a:spcPts val="1340"/>
                        </a:lnSpc>
                      </a:pP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нейтрон-захватную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6.4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4604" algn="ctr">
                        <a:lnSpc>
                          <a:spcPts val="1340"/>
                        </a:lnSpc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Х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46990">
                        <a:lnSpc>
                          <a:spcPts val="1415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Число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пациентов,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получивших </a:t>
                      </a:r>
                      <a:r>
                        <a:rPr sz="1200" spc="-2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лучевую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терапию </a:t>
                      </a: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с</a:t>
                      </a:r>
                      <a:r>
                        <a:rPr sz="1200" spc="1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применением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  <a:p>
                      <a:pPr marL="46990">
                        <a:lnSpc>
                          <a:spcPts val="1365"/>
                        </a:lnSpc>
                      </a:pP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радиомодификаторов,</a:t>
                      </a:r>
                      <a:r>
                        <a:rPr sz="1200" spc="-2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радиопротекторов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ts val="1415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7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65125">
                <a:tc>
                  <a:txBody>
                    <a:bodyPr/>
                    <a:lstStyle/>
                    <a:p>
                      <a:pPr marL="46990" marR="609600">
                        <a:lnSpc>
                          <a:spcPts val="1440"/>
                        </a:lnSpc>
                        <a:spcBef>
                          <a:spcPts val="20"/>
                        </a:spcBef>
                      </a:pP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Число пациентов,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получивших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радиотерапию </a:t>
                      </a: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по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поводу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неонкологических  заболеваний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254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ts val="1415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8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80339">
                <a:tc>
                  <a:txBody>
                    <a:bodyPr/>
                    <a:lstStyle/>
                    <a:p>
                      <a:pPr marL="769620">
                        <a:lnSpc>
                          <a:spcPts val="132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из них: на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линейном</a:t>
                      </a:r>
                      <a:r>
                        <a:rPr sz="1200" spc="-8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ускорителе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2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8.1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1271270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на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гамма-терапевтическом</a:t>
                      </a:r>
                      <a:r>
                        <a:rPr sz="1200" spc="4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аппарате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8.2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1259205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на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рентгентерапевтическом</a:t>
                      </a:r>
                      <a:r>
                        <a:rPr sz="1200" spc="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аппарате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8.3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11" name="Rectangle 453"/>
          <p:cNvSpPr txBox="1">
            <a:spLocks noChangeArrowheads="1"/>
          </p:cNvSpPr>
          <p:nvPr/>
        </p:nvSpPr>
        <p:spPr bwMode="auto">
          <a:xfrm>
            <a:off x="0" y="188640"/>
            <a:ext cx="6197600" cy="187220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/>
          <a:effectLst>
            <a:innerShdw blurRad="63500" dist="50800" dir="18900000">
              <a:prstClr val="black">
                <a:alpha val="50000"/>
              </a:prstClr>
            </a:innerShdw>
          </a:effectLst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В строке 7 отражаются сведения о числе пациентов, получивших комплексное лечение лучевую терапию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altLang="ru-RU" sz="1600" b="1" dirty="0" err="1" smtClean="0">
                <a:latin typeface="Times New Roman" pitchFamily="18" charset="0"/>
                <a:cs typeface="Times New Roman" pitchFamily="18" charset="0"/>
              </a:rPr>
              <a:t>радиомодификаторы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/</a:t>
            </a:r>
            <a:endParaRPr lang="ru-RU" altLang="ru-RU" sz="16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радиопротекторы</a:t>
            </a:r>
            <a:endParaRPr lang="ru-RU" altLang="ru-RU" sz="16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Строка 7 </a:t>
            </a:r>
            <a:r>
              <a:rPr lang="en-US" altLang="ru-RU" sz="1600" b="1" dirty="0">
                <a:latin typeface="Times New Roman" pitchFamily="18" charset="0"/>
                <a:cs typeface="Times New Roman" pitchFamily="18" charset="0"/>
              </a:rPr>
              <a:t>&lt;= c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трока 1</a:t>
            </a:r>
          </a:p>
        </p:txBody>
      </p:sp>
      <p:sp>
        <p:nvSpPr>
          <p:cNvPr id="12" name="Rectangle 453"/>
          <p:cNvSpPr txBox="1">
            <a:spLocks noChangeArrowheads="1"/>
          </p:cNvSpPr>
          <p:nvPr/>
        </p:nvSpPr>
        <p:spPr bwMode="auto">
          <a:xfrm>
            <a:off x="7536160" y="2204864"/>
            <a:ext cx="4352032" cy="1080120"/>
          </a:xfrm>
          <a:prstGeom prst="roundRect">
            <a:avLst/>
          </a:prstGeom>
          <a:solidFill>
            <a:srgbClr val="C4BD99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Строка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должна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 быть равна сумме строк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3.1+3.2+3.3+3.4+3.5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РАЗНИЦУ - пояснить</a:t>
            </a:r>
            <a:endParaRPr lang="ru-RU" altLang="ru-RU" sz="1600" b="1" dirty="0">
              <a:latin typeface="Arial" charset="0"/>
            </a:endParaRPr>
          </a:p>
        </p:txBody>
      </p:sp>
      <p:sp>
        <p:nvSpPr>
          <p:cNvPr id="13" name="Rectangle 453"/>
          <p:cNvSpPr txBox="1">
            <a:spLocks noChangeArrowheads="1"/>
          </p:cNvSpPr>
          <p:nvPr/>
        </p:nvSpPr>
        <p:spPr bwMode="auto">
          <a:xfrm>
            <a:off x="7536160" y="3654569"/>
            <a:ext cx="4352032" cy="1080120"/>
          </a:xfrm>
          <a:prstGeom prst="roundRect">
            <a:avLst/>
          </a:prstGeom>
          <a:solidFill>
            <a:srgbClr val="C4BD99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Строка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должна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 быть равна сумме строк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6.1+6.2+6.3+6.4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РАЗНИЦУ - пояснить</a:t>
            </a:r>
            <a:endParaRPr lang="ru-RU" altLang="ru-RU" sz="1600" b="1" dirty="0">
              <a:latin typeface="Arial" charset="0"/>
            </a:endParaRPr>
          </a:p>
        </p:txBody>
      </p:sp>
      <p:sp>
        <p:nvSpPr>
          <p:cNvPr id="14" name="Rectangle 453"/>
          <p:cNvSpPr txBox="1">
            <a:spLocks noChangeArrowheads="1"/>
          </p:cNvSpPr>
          <p:nvPr/>
        </p:nvSpPr>
        <p:spPr bwMode="auto">
          <a:xfrm>
            <a:off x="7536160" y="5157192"/>
            <a:ext cx="4352032" cy="1080120"/>
          </a:xfrm>
          <a:prstGeom prst="roundRect">
            <a:avLst/>
          </a:prstGeom>
          <a:solidFill>
            <a:srgbClr val="C4BD99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Строка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должна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 быть равна сумме строк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8.1+8.2+8.3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РАЗНИЦУ - пояснить</a:t>
            </a:r>
            <a:endParaRPr lang="ru-RU" altLang="ru-RU" sz="16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4268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508000" y="1752600"/>
            <a:ext cx="110744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ru-RU" altLang="ru-RU" sz="2800" b="1" dirty="0">
                <a:solidFill>
                  <a:srgbClr val="6C5E53"/>
                </a:solidFill>
                <a:latin typeface="Times New Roman" panose="02020603050405020304" pitchFamily="18" charset="0"/>
              </a:rPr>
              <a:t>РАЗДЕЛ </a:t>
            </a:r>
            <a:r>
              <a:rPr lang="en-US" altLang="ru-RU" sz="2800" b="1" dirty="0">
                <a:solidFill>
                  <a:srgbClr val="6C5E53"/>
                </a:solidFill>
                <a:latin typeface="Times New Roman" panose="02020603050405020304" pitchFamily="18" charset="0"/>
              </a:rPr>
              <a:t>VI</a:t>
            </a:r>
            <a:r>
              <a:rPr lang="ru-RU" altLang="ru-RU" sz="2800" b="1" dirty="0">
                <a:solidFill>
                  <a:srgbClr val="6C5E53"/>
                </a:solidFill>
                <a:latin typeface="Times New Roman" panose="02020603050405020304" pitchFamily="18" charset="0"/>
              </a:rPr>
              <a:t>. РАБОТА</a:t>
            </a:r>
            <a:r>
              <a:rPr lang="en-US" altLang="ru-RU" sz="2800" b="1" dirty="0">
                <a:latin typeface="Times New Roman" pitchFamily="18" charset="0"/>
              </a:rPr>
              <a:t/>
            </a:r>
            <a:br>
              <a:rPr lang="en-US" altLang="ru-RU" sz="2800" b="1" dirty="0">
                <a:latin typeface="Times New Roman" pitchFamily="18" charset="0"/>
              </a:rPr>
            </a:br>
            <a:r>
              <a:rPr lang="en-US" altLang="ru-RU" sz="2800" b="1" dirty="0">
                <a:latin typeface="Times New Roman" pitchFamily="18" charset="0"/>
              </a:rPr>
              <a:t>                      </a:t>
            </a:r>
            <a:r>
              <a:rPr lang="ru-RU" altLang="ru-RU" sz="2800" b="1" dirty="0">
                <a:latin typeface="Times New Roman" pitchFamily="18" charset="0"/>
              </a:rPr>
              <a:t> </a:t>
            </a:r>
            <a:r>
              <a:rPr lang="ru-RU" altLang="ru-RU" sz="2800" b="1" dirty="0">
                <a:solidFill>
                  <a:srgbClr val="6C5E53"/>
                </a:solidFill>
                <a:latin typeface="Times New Roman" panose="02020603050405020304" pitchFamily="18" charset="0"/>
              </a:rPr>
              <a:t>ДИАГНОСТИЧЕСКИХ</a:t>
            </a:r>
            <a:r>
              <a:rPr lang="en-US" altLang="ru-RU" sz="2800" b="1" dirty="0">
                <a:latin typeface="Times New Roman" pitchFamily="18" charset="0"/>
              </a:rPr>
              <a:t/>
            </a:r>
            <a:br>
              <a:rPr lang="en-US" altLang="ru-RU" sz="2800" b="1" dirty="0">
                <a:latin typeface="Times New Roman" pitchFamily="18" charset="0"/>
              </a:rPr>
            </a:br>
            <a:r>
              <a:rPr lang="en-US" altLang="ru-RU" sz="2800" b="1" dirty="0">
                <a:latin typeface="Times New Roman" pitchFamily="18" charset="0"/>
              </a:rPr>
              <a:t>                      </a:t>
            </a:r>
            <a:r>
              <a:rPr lang="ru-RU" altLang="ru-RU" sz="2800" b="1" dirty="0">
                <a:latin typeface="Times New Roman" pitchFamily="18" charset="0"/>
              </a:rPr>
              <a:t> </a:t>
            </a:r>
            <a:r>
              <a:rPr lang="ru-RU" altLang="ru-RU" sz="2800" b="1" dirty="0">
                <a:solidFill>
                  <a:srgbClr val="6C5E53"/>
                </a:solidFill>
                <a:latin typeface="Times New Roman" panose="02020603050405020304" pitchFamily="18" charset="0"/>
              </a:rPr>
              <a:t>ОТДЕЛЕНИЙ (КАБИНЕТОВ)</a:t>
            </a:r>
            <a:endParaRPr lang="ru-RU" sz="2800" b="1" dirty="0">
              <a:solidFill>
                <a:srgbClr val="6C5E53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764" y="4401688"/>
            <a:ext cx="77186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3200" b="1" dirty="0">
                <a:solidFill>
                  <a:srgbClr val="6C5E53"/>
                </a:solidFill>
                <a:latin typeface="Times New Roman" panose="02020603050405020304" pitchFamily="18" charset="0"/>
              </a:rPr>
              <a:t> </a:t>
            </a:r>
            <a:endParaRPr lang="ru-RU" sz="3200" b="1" dirty="0">
              <a:solidFill>
                <a:srgbClr val="6C5E53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8099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203200" y="1371601"/>
            <a:ext cx="11785600" cy="44768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altLang="ru-RU" sz="900" b="1" dirty="0" smtClean="0">
              <a:latin typeface="Times New Roman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Таблицы данного раздела заполняют в медицинских организациях, имеющих соответствующие диагностические службы. Включаются сведения об исследованиях, проведенных </a:t>
            </a:r>
            <a:r>
              <a:rPr lang="ru-RU" alt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только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в отделениях (кабинетах) </a:t>
            </a:r>
            <a:r>
              <a:rPr lang="ru-RU" alt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данной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медицинской организации</a:t>
            </a:r>
          </a:p>
          <a:p>
            <a:pPr algn="just">
              <a:lnSpc>
                <a:spcPct val="80000"/>
              </a:lnSpc>
            </a:pPr>
            <a:endParaRPr lang="ru-RU" alt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ru-RU" alt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включаются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сведения об анализах и исследованиях, </a:t>
            </a:r>
            <a:r>
              <a:rPr lang="ru-RU" alt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проведенных в других организациях,</a:t>
            </a: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пациентам, обслуживаемым данной организацией</a:t>
            </a:r>
          </a:p>
          <a:p>
            <a:pPr algn="just">
              <a:lnSpc>
                <a:spcPct val="80000"/>
              </a:lnSpc>
            </a:pPr>
            <a:endParaRPr lang="ru-RU" alt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Если диагностические отделения данной организации оказывают помощь не только своим пациентам, но и пациентам, направленным другими организациями, в сведения о работе диагностического отделения включается </a:t>
            </a:r>
            <a:r>
              <a:rPr lang="ru-RU" alt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весь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объем </a:t>
            </a:r>
            <a:r>
              <a:rPr lang="ru-RU" alt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проведенной работы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, независимо от того, каким пациентам была оказана помощь</a:t>
            </a:r>
            <a:endParaRPr lang="ru-RU" altLang="ru-RU" sz="2000" dirty="0" smtClean="0">
              <a:latin typeface="Times New Roman" pitchFamily="18" charset="0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412753" y="45244"/>
            <a:ext cx="113792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38200" indent="-838200"/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При заполнении раздела </a:t>
            </a:r>
            <a:r>
              <a:rPr lang="en-US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VI </a:t>
            </a: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«Работа диагностических отделений (кабинетов)» ФФСН №30 следует иметь в виду</a:t>
            </a:r>
          </a:p>
        </p:txBody>
      </p:sp>
    </p:spTree>
    <p:extLst>
      <p:ext uri="{BB962C8B-B14F-4D97-AF65-F5344CB8AC3E}">
        <p14:creationId xmlns:p14="http://schemas.microsoft.com/office/powerpoint/2010/main" val="744268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F2A7E58-46EC-7E4A-886F-D0B73D8BCA6A}"/>
              </a:ext>
            </a:extLst>
          </p:cNvPr>
          <p:cNvSpPr txBox="1"/>
          <p:nvPr/>
        </p:nvSpPr>
        <p:spPr>
          <a:xfrm>
            <a:off x="379548" y="298056"/>
            <a:ext cx="84501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Наиболее часто встречающиеся типы ошибок</a:t>
            </a:r>
            <a:endParaRPr lang="ru-RU" sz="2400" spc="3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763BBC-8354-A843-B87C-17E283176D15}"/>
              </a:ext>
            </a:extLst>
          </p:cNvPr>
          <p:cNvSpPr txBox="1"/>
          <p:nvPr/>
        </p:nvSpPr>
        <p:spPr>
          <a:xfrm>
            <a:off x="379548" y="2059644"/>
            <a:ext cx="84501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3200" b="1" dirty="0" smtClean="0">
                <a:solidFill>
                  <a:srgbClr val="6C5E53"/>
                </a:solidFill>
                <a:latin typeface="Times New Roman" panose="02020603050405020304" pitchFamily="18" charset="0"/>
              </a:rPr>
              <a:t>Ошибки ввода информации</a:t>
            </a:r>
            <a:endParaRPr lang="ru-RU" sz="3200" dirty="0">
              <a:solidFill>
                <a:srgbClr val="6C5E53"/>
              </a:solidFill>
              <a:latin typeface="Montserrat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5763BBC-8354-A843-B87C-17E283176D15}"/>
              </a:ext>
            </a:extLst>
          </p:cNvPr>
          <p:cNvSpPr txBox="1"/>
          <p:nvPr/>
        </p:nvSpPr>
        <p:spPr>
          <a:xfrm>
            <a:off x="379548" y="2751926"/>
            <a:ext cx="845012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3200" b="1" dirty="0" smtClean="0">
                <a:solidFill>
                  <a:srgbClr val="6C5E53"/>
                </a:solidFill>
                <a:latin typeface="Times New Roman" panose="02020603050405020304" pitchFamily="18" charset="0"/>
              </a:rPr>
              <a:t>Ошибки переноса из одного программного обеспечения в другое</a:t>
            </a:r>
            <a:endParaRPr lang="ru-RU" sz="3200" dirty="0">
              <a:solidFill>
                <a:srgbClr val="6C5E53"/>
              </a:solidFill>
              <a:latin typeface="Montserra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54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graphicFrame>
        <p:nvGraphicFramePr>
          <p:cNvPr id="9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4757236"/>
              </p:ext>
            </p:extLst>
          </p:nvPr>
        </p:nvGraphicFramePr>
        <p:xfrm>
          <a:off x="609600" y="1546702"/>
          <a:ext cx="10972803" cy="4727678"/>
        </p:xfrm>
        <a:graphic>
          <a:graphicData uri="http://schemas.openxmlformats.org/drawingml/2006/table">
            <a:tbl>
              <a:tblPr/>
              <a:tblGrid>
                <a:gridCol w="20669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86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47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47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472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472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9472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472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94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972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99727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84957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236068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Наименование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№ 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стро-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ки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При них выполнено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из общего числа исследований 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(из гр.3) 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41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Рентге-носкопий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Рентгенограмм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Флюорограмм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Томограмм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с контра-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стирова-нием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(без ангио-графий)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в подразде-лениях, оказывающих медицинскую помощь в амбулаторных условиях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в условиях дневного стационара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21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на пленке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цифровых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на пленке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цифровых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0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60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Рентгенодиагностические  исследования – всего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6068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из них (стр.1): 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органов грудной клетки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8034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органов пищеварения 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 dirty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4102">
                <a:tc>
                  <a:txBody>
                    <a:bodyPr/>
                    <a:lstStyle/>
                    <a:p>
                      <a:pPr marL="90170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  из них: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90170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              пищевода, желудка и 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90170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              тонкой кишки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3.1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068">
                <a:tc>
                  <a:txBody>
                    <a:bodyPr/>
                    <a:lstStyle/>
                    <a:p>
                      <a:pPr marL="90170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              ободочной и прямой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90170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              кишки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3.2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18034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костно-мышечной системы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18034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из нее:  конечностей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4.1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6068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              таза и тазобедренных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              суставов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4.2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60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                 шейного отдела 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                 позвоночника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4.3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360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                 грудного отдела 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                 позвоночника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4.4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360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                 пояснично-крестцового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                 отдела, копчика 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4.5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18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                 денситометрия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4.6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 dirty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360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  черепа и челюстно-лицевой 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  области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18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  из них:  зубов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5.1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18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                челюстей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5.2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18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                околоносовых пазух 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5.3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18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              височных костей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5.4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sp>
        <p:nvSpPr>
          <p:cNvPr id="10" name="object 267"/>
          <p:cNvSpPr txBox="1"/>
          <p:nvPr/>
        </p:nvSpPr>
        <p:spPr>
          <a:xfrm>
            <a:off x="911425" y="260648"/>
            <a:ext cx="101727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200" b="1" spc="300" dirty="0" err="1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Таблиц</a:t>
            </a: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а</a:t>
            </a:r>
            <a:r>
              <a:rPr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 5100 «Рентгенодиагностические исследования (без профилактических исследований)»</a:t>
            </a:r>
          </a:p>
        </p:txBody>
      </p:sp>
      <p:sp>
        <p:nvSpPr>
          <p:cNvPr id="11" name="Rectangle 453"/>
          <p:cNvSpPr>
            <a:spLocks noChangeArrowheads="1"/>
          </p:cNvSpPr>
          <p:nvPr/>
        </p:nvSpPr>
        <p:spPr bwMode="auto">
          <a:xfrm>
            <a:off x="4892523" y="2478494"/>
            <a:ext cx="7010400" cy="1295400"/>
          </a:xfrm>
          <a:prstGeom prst="roundRect">
            <a:avLst/>
          </a:prstGeom>
          <a:solidFill>
            <a:srgbClr val="C4BD9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Включаются рентгенологические диагностические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исследования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alt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исключением: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профилактических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(таб. 5114), </a:t>
            </a:r>
            <a:endParaRPr lang="ru-RU" alt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интервенционных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(таб. 5111) и </a:t>
            </a:r>
            <a:endParaRPr lang="ru-RU" alt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компьютерно-</a:t>
            </a:r>
            <a:r>
              <a:rPr lang="ru-RU" altLang="ru-RU" sz="1600" b="1" dirty="0" err="1" smtClean="0">
                <a:latin typeface="Times New Roman" pitchFamily="18" charset="0"/>
                <a:cs typeface="Times New Roman" pitchFamily="18" charset="0"/>
              </a:rPr>
              <a:t>томографических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исследований (таб. 5113)</a:t>
            </a:r>
            <a:endParaRPr lang="ru-RU" altLang="ru-RU" sz="1600" b="1" dirty="0">
              <a:latin typeface="Arial" charset="0"/>
            </a:endParaRPr>
          </a:p>
        </p:txBody>
      </p:sp>
      <p:sp>
        <p:nvSpPr>
          <p:cNvPr id="12" name="Rectangle 453"/>
          <p:cNvSpPr txBox="1">
            <a:spLocks noChangeArrowheads="1"/>
          </p:cNvSpPr>
          <p:nvPr/>
        </p:nvSpPr>
        <p:spPr bwMode="auto">
          <a:xfrm>
            <a:off x="4910283" y="3888687"/>
            <a:ext cx="7010400" cy="533400"/>
          </a:xfrm>
          <a:prstGeom prst="roundRect">
            <a:avLst/>
          </a:prstGeom>
          <a:solidFill>
            <a:srgbClr val="C4BD9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Строка 1 должна быть равна сумме строк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2+3+4+5+6+7+8 </a:t>
            </a:r>
            <a:endParaRPr lang="ru-RU" altLang="ru-RU" sz="1600" b="1" dirty="0">
              <a:latin typeface="Arial" charset="0"/>
            </a:endParaRPr>
          </a:p>
        </p:txBody>
      </p:sp>
      <p:sp>
        <p:nvSpPr>
          <p:cNvPr id="13" name="Rectangle 453"/>
          <p:cNvSpPr txBox="1">
            <a:spLocks noChangeArrowheads="1"/>
          </p:cNvSpPr>
          <p:nvPr/>
        </p:nvSpPr>
        <p:spPr bwMode="auto">
          <a:xfrm>
            <a:off x="4910283" y="4604368"/>
            <a:ext cx="7010400" cy="914400"/>
          </a:xfrm>
          <a:prstGeom prst="roundRect">
            <a:avLst/>
          </a:prstGeom>
          <a:solidFill>
            <a:srgbClr val="C4BD9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Графа 3 больше суммы граф 11+12 за счет исследований, выполненных пациентам, получавшим медицинскую помощь в стационарных условиях</a:t>
            </a:r>
            <a:endParaRPr lang="ru-RU" altLang="ru-RU" sz="1600" b="1" dirty="0">
              <a:latin typeface="Arial" charset="0"/>
            </a:endParaRPr>
          </a:p>
        </p:txBody>
      </p:sp>
      <p:sp>
        <p:nvSpPr>
          <p:cNvPr id="14" name="AutoShape 182"/>
          <p:cNvSpPr>
            <a:spLocks noChangeArrowheads="1"/>
          </p:cNvSpPr>
          <p:nvPr/>
        </p:nvSpPr>
        <p:spPr bwMode="auto">
          <a:xfrm>
            <a:off x="5807749" y="5755922"/>
            <a:ext cx="5472827" cy="518458"/>
          </a:xfrm>
          <a:prstGeom prst="wedgeRoundRectCallout">
            <a:avLst>
              <a:gd name="adj1" fmla="val 15929"/>
              <a:gd name="adj2" fmla="val -753666"/>
              <a:gd name="adj3" fmla="val 16667"/>
            </a:avLst>
          </a:prstGeom>
          <a:solidFill>
            <a:schemeClr val="accent6">
              <a:lumMod val="60000"/>
              <a:lumOff val="40000"/>
              <a:alpha val="7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algn="ctr">
              <a:defRPr/>
            </a:pPr>
            <a:r>
              <a:rPr lang="ru-RU" sz="1400" b="1" dirty="0" smtClean="0"/>
              <a:t>С любым типом контрастного вещества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744268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graphicFrame>
        <p:nvGraphicFramePr>
          <p:cNvPr id="9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46579207"/>
              </p:ext>
            </p:extLst>
          </p:nvPr>
        </p:nvGraphicFramePr>
        <p:xfrm>
          <a:off x="143340" y="1484784"/>
          <a:ext cx="11809307" cy="5017238"/>
        </p:xfrm>
        <a:graphic>
          <a:graphicData uri="http://schemas.openxmlformats.org/drawingml/2006/table">
            <a:tbl>
              <a:tblPr/>
              <a:tblGrid>
                <a:gridCol w="22245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66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3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53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53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530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5530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5530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5530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07329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07329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91434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236068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Наименование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№ 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стро-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ки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При них выполнено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из общего числа исследований 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(из гр.3) 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41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Рентге-носкопий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Рентгенограмм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Флюорограмм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Томограмм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с контра-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стирова-нием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(без ангио-графий)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в подразде-лениях, оказывающих медицинскую помощь в амбулаторных условиях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в условиях дневного стационара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21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на пленке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цифровых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на пленке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цифровых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0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60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Рентгенодиагностические  исследования – всего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6068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из них (стр.1): 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органов грудной клетки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8034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органов пищеварения 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 dirty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4102">
                <a:tc>
                  <a:txBody>
                    <a:bodyPr/>
                    <a:lstStyle/>
                    <a:p>
                      <a:pPr marL="90170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из них: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90170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            пищевода, желудка и 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90170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            тонкой кишки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3.1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068">
                <a:tc>
                  <a:txBody>
                    <a:bodyPr/>
                    <a:lstStyle/>
                    <a:p>
                      <a:pPr marL="90170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            ободочной и прямой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90170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            кишки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3.2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18034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костно-мышечной системы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18034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из нее:  конечностей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4.1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6068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            таза и тазобедренных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            суставов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4.2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60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               шейного отдела 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               позвоночника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4.3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360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               грудного отдела 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               позвоночника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4.4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360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                 пояснично-крестцового</a:t>
                      </a:r>
                      <a:endParaRPr lang="ru-RU" sz="105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                 отдела, копчика </a:t>
                      </a:r>
                      <a:endParaRPr lang="ru-RU" sz="105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4.5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18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                 денситометрия</a:t>
                      </a:r>
                      <a:endParaRPr lang="ru-RU" sz="105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4.6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 dirty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360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  черепа и челюстно-лицевой </a:t>
                      </a:r>
                      <a:endParaRPr lang="ru-RU" sz="105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  области</a:t>
                      </a:r>
                      <a:endParaRPr lang="ru-RU" sz="105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18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  из них:  зубов</a:t>
                      </a:r>
                      <a:endParaRPr lang="ru-RU" sz="105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5.1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18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                челюстей</a:t>
                      </a:r>
                      <a:endParaRPr lang="ru-RU" sz="105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5.2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18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                околоносовых пазух </a:t>
                      </a:r>
                      <a:endParaRPr lang="ru-RU" sz="105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5.3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18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            височных костей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5.4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8689" marR="7868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sp>
        <p:nvSpPr>
          <p:cNvPr id="10" name="Скругленная прямоугольная выноска 9"/>
          <p:cNvSpPr/>
          <p:nvPr/>
        </p:nvSpPr>
        <p:spPr>
          <a:xfrm>
            <a:off x="6705209" y="4271453"/>
            <a:ext cx="5486400" cy="2520950"/>
          </a:xfrm>
          <a:prstGeom prst="wedgeRoundRectCallout">
            <a:avLst>
              <a:gd name="adj1" fmla="val 7837"/>
              <a:gd name="adj2" fmla="val -86222"/>
              <a:gd name="adj3" fmla="val 16667"/>
            </a:avLst>
          </a:prstGeom>
          <a:solidFill>
            <a:schemeClr val="accent6">
              <a:lumMod val="60000"/>
              <a:lumOff val="40000"/>
              <a:alpha val="86000"/>
            </a:schemeClr>
          </a:solidFill>
          <a:ln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FF0000"/>
                </a:solidFill>
              </a:rPr>
              <a:t>ВНИМАНИЕ!!!!!</a:t>
            </a:r>
          </a:p>
          <a:p>
            <a:pPr algn="ctr">
              <a:defRPr/>
            </a:pPr>
            <a:r>
              <a:rPr lang="ru-RU" sz="1600" b="1" dirty="0"/>
              <a:t>Без контрастирования рентгенографии брюшной полости делают </a:t>
            </a:r>
            <a:r>
              <a:rPr lang="ru-RU" sz="1600" b="1" dirty="0" smtClean="0"/>
              <a:t>при подозрении</a:t>
            </a:r>
            <a:endParaRPr lang="ru-RU" sz="1600" b="1" dirty="0"/>
          </a:p>
          <a:p>
            <a:pPr marL="285750" indent="-285750" algn="ctr">
              <a:buFont typeface="Arial" panose="020B0604020202020204" pitchFamily="34" charset="0"/>
              <a:buChar char="•"/>
              <a:defRPr/>
            </a:pPr>
            <a:r>
              <a:rPr lang="ru-RU" sz="1600" b="1" dirty="0" smtClean="0"/>
              <a:t>на </a:t>
            </a:r>
            <a:r>
              <a:rPr lang="ru-RU" sz="1600" b="1" dirty="0"/>
              <a:t>кишечную непроходимость;</a:t>
            </a:r>
          </a:p>
          <a:p>
            <a:pPr marL="285750" indent="-285750" algn="ctr">
              <a:buFont typeface="Arial" panose="020B0604020202020204" pitchFamily="34" charset="0"/>
              <a:buChar char="•"/>
              <a:defRPr/>
            </a:pPr>
            <a:r>
              <a:rPr lang="ru-RU" sz="1600" b="1" dirty="0" smtClean="0"/>
              <a:t>на </a:t>
            </a:r>
            <a:r>
              <a:rPr lang="ru-RU" sz="1600" b="1" dirty="0"/>
              <a:t>перфорацию полого органа</a:t>
            </a:r>
          </a:p>
          <a:p>
            <a:pPr marL="285750" indent="-285750" algn="ctr">
              <a:buFont typeface="Arial" panose="020B0604020202020204" pitchFamily="34" charset="0"/>
              <a:buChar char="•"/>
              <a:defRPr/>
            </a:pPr>
            <a:r>
              <a:rPr lang="ru-RU" sz="1600" b="1" dirty="0" smtClean="0"/>
              <a:t>на </a:t>
            </a:r>
            <a:r>
              <a:rPr lang="ru-RU" sz="1600" b="1" dirty="0"/>
              <a:t>наличие инородного тела</a:t>
            </a:r>
          </a:p>
        </p:txBody>
      </p:sp>
      <p:sp>
        <p:nvSpPr>
          <p:cNvPr id="11" name="object 267"/>
          <p:cNvSpPr txBox="1"/>
          <p:nvPr/>
        </p:nvSpPr>
        <p:spPr>
          <a:xfrm>
            <a:off x="911425" y="260648"/>
            <a:ext cx="101727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200" b="1" spc="300" dirty="0" err="1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Таблиц</a:t>
            </a: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а</a:t>
            </a:r>
            <a:r>
              <a:rPr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 5100 «Рентгенодиагностические исследования (без профилактических исследований)»</a:t>
            </a: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239352" y="74103"/>
            <a:ext cx="5486400" cy="2520950"/>
          </a:xfrm>
          <a:prstGeom prst="wedgeRoundRectCallout">
            <a:avLst>
              <a:gd name="adj1" fmla="val 23731"/>
              <a:gd name="adj2" fmla="val 122515"/>
              <a:gd name="adj3" fmla="val 16667"/>
            </a:avLst>
          </a:prstGeom>
          <a:solidFill>
            <a:schemeClr val="accent6">
              <a:lumMod val="60000"/>
              <a:lumOff val="40000"/>
              <a:alpha val="86000"/>
            </a:schemeClr>
          </a:solidFill>
          <a:ln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FF0000"/>
                </a:solidFill>
              </a:rPr>
              <a:t>ВНИМАНИЕ!!!!!</a:t>
            </a:r>
          </a:p>
          <a:p>
            <a:pPr algn="ctr">
              <a:defRPr/>
            </a:pPr>
            <a:r>
              <a:rPr lang="ru-RU" sz="1600" b="1" dirty="0" smtClean="0"/>
              <a:t>Исследования, которые выполняются </a:t>
            </a:r>
            <a:r>
              <a:rPr lang="ru-RU" sz="1600" b="1" spc="300" dirty="0" smtClean="0">
                <a:solidFill>
                  <a:srgbClr val="FF0000"/>
                </a:solidFill>
              </a:rPr>
              <a:t>совместно</a:t>
            </a:r>
            <a:r>
              <a:rPr lang="ru-RU" sz="1600" b="1" dirty="0" smtClean="0"/>
              <a:t> с хирургами, урологами, гинекологами и т.д.,</a:t>
            </a:r>
          </a:p>
          <a:p>
            <a:pPr algn="ctr">
              <a:defRPr/>
            </a:pPr>
            <a:r>
              <a:rPr lang="ru-RU" sz="1600" b="1" dirty="0" smtClean="0"/>
              <a:t>необходимо показывать в таблице </a:t>
            </a:r>
            <a:r>
              <a:rPr lang="ru-RU" sz="2400" b="1" dirty="0" smtClean="0">
                <a:solidFill>
                  <a:srgbClr val="FF0000"/>
                </a:solidFill>
              </a:rPr>
              <a:t>5111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676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1980777"/>
              </p:ext>
            </p:extLst>
          </p:nvPr>
        </p:nvGraphicFramePr>
        <p:xfrm>
          <a:off x="277903" y="2697480"/>
          <a:ext cx="11531573" cy="2316480"/>
        </p:xfrm>
        <a:graphic>
          <a:graphicData uri="http://schemas.openxmlformats.org/drawingml/2006/table">
            <a:tbl>
              <a:tblPr/>
              <a:tblGrid>
                <a:gridCol w="21722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40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51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51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519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3519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3519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3519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3519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04805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04805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89284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174865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Наименование</a:t>
                      </a: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№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err="1">
                          <a:latin typeface="Times New Roman"/>
                          <a:ea typeface="Times New Roman"/>
                          <a:cs typeface="Times New Roman"/>
                        </a:rPr>
                        <a:t>стро</a:t>
                      </a: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err="1">
                          <a:latin typeface="Times New Roman"/>
                          <a:ea typeface="Times New Roman"/>
                          <a:cs typeface="Times New Roman"/>
                        </a:rPr>
                        <a:t>ки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При них выполнено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из общего числа исследований 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(из гр.3) 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22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err="1">
                          <a:latin typeface="Times New Roman"/>
                          <a:ea typeface="Times New Roman"/>
                          <a:cs typeface="Times New Roman"/>
                        </a:rPr>
                        <a:t>Рентге-носкопий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Рентгенограмм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err="1">
                          <a:latin typeface="Times New Roman"/>
                          <a:ea typeface="Times New Roman"/>
                          <a:cs typeface="Times New Roman"/>
                        </a:rPr>
                        <a:t>Флюорограмм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Томограмм</a:t>
                      </a: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с контра-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стирова-нием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(без ангио-графий)</a:t>
                      </a: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в подразде-лениях, оказывающих медицинскую помощь в амбулаторных условиях</a:t>
                      </a: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в условиях дневного стационара</a:t>
                      </a: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97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на пленке</a:t>
                      </a: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цифровых</a:t>
                      </a: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на пленке</a:t>
                      </a: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цифровых</a:t>
                      </a: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74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58288" marR="58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58288" marR="58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58288" marR="58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58288" marR="58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58288" marR="58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58288" marR="58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58288" marR="58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58288" marR="58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58288" marR="58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58288" marR="58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</a:p>
                  </a:txBody>
                  <a:tcPr marL="58288" marR="58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</a:p>
                  </a:txBody>
                  <a:tcPr marL="58288" marR="582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7433">
                <a:tc>
                  <a:txBody>
                    <a:bodyPr/>
                    <a:lstStyle/>
                    <a:p>
                      <a:pPr marL="83820" indent="3810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почек и  мочевых путей</a:t>
                      </a: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6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6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7433">
                <a:tc>
                  <a:txBody>
                    <a:bodyPr/>
                    <a:lstStyle/>
                    <a:p>
                      <a:pPr marL="83820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молочных желез</a:t>
                      </a: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5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5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8288" marR="582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8288" marR="582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8288" marR="582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7433">
                <a:tc>
                  <a:txBody>
                    <a:bodyPr/>
                    <a:lstStyle/>
                    <a:p>
                      <a:pPr marL="83820" indent="3810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прочих органов и систем</a:t>
                      </a: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8288" marR="582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8288" marR="582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8288" marR="582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2298">
                <a:tc>
                  <a:txBody>
                    <a:bodyPr/>
                    <a:lstStyle/>
                    <a:p>
                      <a:pPr marL="83820" indent="3810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Число исследований, выполненных методом </a:t>
                      </a:r>
                      <a:r>
                        <a:rPr lang="ru-RU" sz="1100" dirty="0" err="1">
                          <a:latin typeface="Times New Roman"/>
                          <a:ea typeface="Times New Roman"/>
                          <a:cs typeface="Times New Roman"/>
                        </a:rPr>
                        <a:t>томосинтеза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 (из стр. 1)</a:t>
                      </a: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288" marR="582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0" name="Rectangle 453"/>
          <p:cNvSpPr txBox="1">
            <a:spLocks noChangeArrowheads="1"/>
          </p:cNvSpPr>
          <p:nvPr/>
        </p:nvSpPr>
        <p:spPr bwMode="auto">
          <a:xfrm>
            <a:off x="3408533" y="5618584"/>
            <a:ext cx="6908800" cy="533400"/>
          </a:xfrm>
          <a:prstGeom prst="roundRect">
            <a:avLst/>
          </a:prstGeom>
          <a:solidFill>
            <a:srgbClr val="C4BD9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Строка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9 из строки 1</a:t>
            </a:r>
            <a:endParaRPr lang="ru-RU" altLang="ru-RU" sz="1600" b="1" dirty="0">
              <a:latin typeface="Arial" charset="0"/>
            </a:endParaRPr>
          </a:p>
        </p:txBody>
      </p:sp>
      <p:sp>
        <p:nvSpPr>
          <p:cNvPr id="11" name="object 267"/>
          <p:cNvSpPr txBox="1"/>
          <p:nvPr/>
        </p:nvSpPr>
        <p:spPr>
          <a:xfrm>
            <a:off x="1295467" y="260648"/>
            <a:ext cx="101727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200" b="1" spc="300" dirty="0" err="1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Таблиц</a:t>
            </a: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а</a:t>
            </a:r>
            <a:r>
              <a:rPr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 5100 «Рентгенодиагностические исследования (без профилактических исследований)»</a:t>
            </a:r>
          </a:p>
        </p:txBody>
      </p:sp>
    </p:spTree>
    <p:extLst>
      <p:ext uri="{BB962C8B-B14F-4D97-AF65-F5344CB8AC3E}">
        <p14:creationId xmlns:p14="http://schemas.microsoft.com/office/powerpoint/2010/main" val="3437676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9" name="Rectangle 453"/>
          <p:cNvSpPr txBox="1">
            <a:spLocks noChangeArrowheads="1"/>
          </p:cNvSpPr>
          <p:nvPr/>
        </p:nvSpPr>
        <p:spPr bwMode="auto">
          <a:xfrm>
            <a:off x="1816486" y="1851970"/>
            <a:ext cx="8533633" cy="533400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sz="1600" b="1" dirty="0" smtClean="0"/>
              <a:t>Стр</a:t>
            </a:r>
            <a:r>
              <a:rPr lang="ru-RU" sz="1600" b="1" dirty="0"/>
              <a:t>. 3 ≥ </a:t>
            </a:r>
            <a:r>
              <a:rPr lang="ru-RU" sz="1600" b="1" dirty="0" smtClean="0"/>
              <a:t>стр. 3.1 </a:t>
            </a:r>
            <a:r>
              <a:rPr lang="ru-RU" sz="1600" b="1" dirty="0"/>
              <a:t>+ </a:t>
            </a:r>
            <a:r>
              <a:rPr lang="ru-RU" sz="1600" b="1" dirty="0" smtClean="0"/>
              <a:t>стр. 3.2</a:t>
            </a:r>
            <a:endParaRPr lang="ru-RU" sz="1600" b="1" dirty="0"/>
          </a:p>
        </p:txBody>
      </p:sp>
      <p:sp>
        <p:nvSpPr>
          <p:cNvPr id="10" name="Rectangle 453"/>
          <p:cNvSpPr txBox="1">
            <a:spLocks noChangeArrowheads="1"/>
          </p:cNvSpPr>
          <p:nvPr/>
        </p:nvSpPr>
        <p:spPr bwMode="auto">
          <a:xfrm>
            <a:off x="1829183" y="2691332"/>
            <a:ext cx="8533635" cy="568325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sz="1600" b="1" dirty="0" smtClean="0"/>
              <a:t>Стр. 4 ≥</a:t>
            </a:r>
            <a:r>
              <a:rPr lang="en-US" sz="1600" b="1" dirty="0" smtClean="0"/>
              <a:t> </a:t>
            </a:r>
            <a:r>
              <a:rPr lang="ru-RU" sz="1600" b="1" dirty="0" smtClean="0"/>
              <a:t>стр. 4.1 </a:t>
            </a:r>
            <a:r>
              <a:rPr lang="ru-RU" sz="1600" b="1" dirty="0"/>
              <a:t>+ </a:t>
            </a:r>
            <a:r>
              <a:rPr lang="ru-RU" sz="1600" b="1" dirty="0" smtClean="0"/>
              <a:t>стр. 4.2 + стр. 4.3 + стр. 4.4 </a:t>
            </a:r>
            <a:r>
              <a:rPr lang="ru-RU" sz="1600" b="1" dirty="0"/>
              <a:t>+ </a:t>
            </a:r>
            <a:r>
              <a:rPr lang="ru-RU" sz="1600" b="1" dirty="0" smtClean="0"/>
              <a:t>стр. 4.5 + стр. 4.6</a:t>
            </a:r>
            <a:endParaRPr lang="ru-RU" sz="1600" b="1" dirty="0"/>
          </a:p>
        </p:txBody>
      </p:sp>
      <p:sp>
        <p:nvSpPr>
          <p:cNvPr id="11" name="Rectangle 453"/>
          <p:cNvSpPr txBox="1">
            <a:spLocks noChangeArrowheads="1"/>
          </p:cNvSpPr>
          <p:nvPr/>
        </p:nvSpPr>
        <p:spPr bwMode="auto">
          <a:xfrm>
            <a:off x="1829183" y="3568701"/>
            <a:ext cx="8520936" cy="533400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sz="1600" b="1" dirty="0" smtClean="0"/>
              <a:t>Стр. </a:t>
            </a:r>
            <a:r>
              <a:rPr lang="ru-RU" sz="1600" b="1" dirty="0"/>
              <a:t>5 ≥</a:t>
            </a:r>
            <a:r>
              <a:rPr lang="en-US" sz="1600" b="1" dirty="0" smtClean="0"/>
              <a:t> </a:t>
            </a:r>
            <a:r>
              <a:rPr lang="ru-RU" sz="1600" b="1" dirty="0"/>
              <a:t>стр. 5</a:t>
            </a:r>
            <a:r>
              <a:rPr lang="ru-RU" sz="1600" b="1" dirty="0" smtClean="0"/>
              <a:t>.1 </a:t>
            </a:r>
            <a:r>
              <a:rPr lang="ru-RU" sz="1600" b="1" dirty="0"/>
              <a:t>+ стр. </a:t>
            </a:r>
            <a:r>
              <a:rPr lang="ru-RU" sz="1600" b="1" dirty="0" smtClean="0"/>
              <a:t>5.2 </a:t>
            </a:r>
            <a:r>
              <a:rPr lang="ru-RU" sz="1600" b="1" dirty="0"/>
              <a:t>+ стр. </a:t>
            </a:r>
            <a:r>
              <a:rPr lang="ru-RU" sz="1600" b="1" dirty="0" smtClean="0"/>
              <a:t>5.3 </a:t>
            </a:r>
            <a:r>
              <a:rPr lang="ru-RU" sz="1600" b="1" dirty="0"/>
              <a:t>+ стр. </a:t>
            </a:r>
            <a:r>
              <a:rPr lang="ru-RU" sz="1600" b="1" dirty="0" smtClean="0"/>
              <a:t>5.4 </a:t>
            </a:r>
            <a:endParaRPr lang="ru-RU" sz="1600" b="1" dirty="0"/>
          </a:p>
        </p:txBody>
      </p:sp>
      <p:sp>
        <p:nvSpPr>
          <p:cNvPr id="12" name="Rectangle 453"/>
          <p:cNvSpPr txBox="1">
            <a:spLocks noChangeArrowheads="1"/>
          </p:cNvSpPr>
          <p:nvPr/>
        </p:nvSpPr>
        <p:spPr bwMode="auto">
          <a:xfrm>
            <a:off x="1829183" y="4589755"/>
            <a:ext cx="8520936" cy="533400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sz="1600" b="1" dirty="0" smtClean="0"/>
              <a:t>Таблица заполняется на основании учетных форм №050/у и №039-5/у, утвержденных Приказом №1030  от 04.10.1980</a:t>
            </a:r>
            <a:endParaRPr lang="ru-RU" sz="1600" b="1" dirty="0"/>
          </a:p>
        </p:txBody>
      </p:sp>
      <p:sp>
        <p:nvSpPr>
          <p:cNvPr id="13" name="object 267"/>
          <p:cNvSpPr txBox="1"/>
          <p:nvPr/>
        </p:nvSpPr>
        <p:spPr>
          <a:xfrm>
            <a:off x="815414" y="260648"/>
            <a:ext cx="101727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200" b="1" spc="300" dirty="0" err="1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Таблиц</a:t>
            </a: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а</a:t>
            </a:r>
            <a:r>
              <a:rPr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 5100 «Рентгенодиагностические исследования (без профилактических исследований)»</a:t>
            </a:r>
          </a:p>
        </p:txBody>
      </p:sp>
    </p:spTree>
    <p:extLst>
      <p:ext uri="{BB962C8B-B14F-4D97-AF65-F5344CB8AC3E}">
        <p14:creationId xmlns:p14="http://schemas.microsoft.com/office/powerpoint/2010/main" val="3437676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9" name="Rectangle 453"/>
          <p:cNvSpPr txBox="1">
            <a:spLocks noChangeArrowheads="1"/>
          </p:cNvSpPr>
          <p:nvPr/>
        </p:nvSpPr>
        <p:spPr bwMode="auto">
          <a:xfrm>
            <a:off x="609600" y="990600"/>
            <a:ext cx="110744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itchFamily="18" charset="0"/>
                <a:cs typeface="Times New Roman" pitchFamily="18" charset="0"/>
              </a:rPr>
              <a:t>Рентгенологическое исследование пациенту может состоять из просвечивания, </a:t>
            </a:r>
            <a:r>
              <a:rPr lang="ru-RU" altLang="ru-RU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одной или нескольких </a:t>
            </a:r>
            <a:r>
              <a:rPr lang="ru-RU" altLang="ru-RU" sz="1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рентгенограмм, </a:t>
            </a:r>
            <a:r>
              <a:rPr lang="ru-RU" altLang="ru-RU" sz="1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флюорограмм</a:t>
            </a:r>
            <a:r>
              <a:rPr lang="ru-RU" altLang="ru-RU" sz="1800" dirty="0">
                <a:latin typeface="Times New Roman" pitchFamily="18" charset="0"/>
                <a:cs typeface="Times New Roman" pitchFamily="18" charset="0"/>
              </a:rPr>
              <a:t>, может состоять из каждого способа в отдельности или в сочетании их друг с другом. В связи с этим, числа, </a:t>
            </a:r>
            <a:r>
              <a:rPr lang="ru-RU" altLang="ru-RU" sz="1800" b="1" dirty="0">
                <a:latin typeface="Times New Roman" pitchFamily="18" charset="0"/>
                <a:cs typeface="Times New Roman" pitchFamily="18" charset="0"/>
              </a:rPr>
              <a:t>показываемые в графах 4-9 </a:t>
            </a:r>
            <a:r>
              <a:rPr lang="ru-RU" altLang="ru-RU" sz="1800" dirty="0">
                <a:latin typeface="Times New Roman" pitchFamily="18" charset="0"/>
                <a:cs typeface="Times New Roman" pitchFamily="18" charset="0"/>
              </a:rPr>
              <a:t>по соответствующим строкам в сумме, могут превышать числа в графе 3, но </a:t>
            </a:r>
            <a:r>
              <a:rPr lang="ru-RU" altLang="ru-RU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могут быть меньше их.</a:t>
            </a:r>
          </a:p>
          <a:p>
            <a:pPr>
              <a:spcBef>
                <a:spcPct val="0"/>
              </a:spcBef>
              <a:buFontTx/>
              <a:buNone/>
            </a:pPr>
            <a:endParaRPr lang="ru-RU" altLang="ru-RU" sz="1800" b="1" dirty="0">
              <a:latin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990033"/>
                </a:solidFill>
                <a:latin typeface="Times New Roman" pitchFamily="18" charset="0"/>
              </a:rPr>
              <a:t>Примечание: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 dirty="0">
                <a:latin typeface="Times New Roman" pitchFamily="18" charset="0"/>
              </a:rPr>
              <a:t>для всех видов цифровой рентгенографии одним снимком считается однократная или серийная экспозиция, выполненная  в одной проекции, независимо от формы последующего сохранения изображения (электронный носитель, </a:t>
            </a:r>
            <a:r>
              <a:rPr lang="ru-RU" altLang="ru-RU" sz="1800" b="1" dirty="0" err="1">
                <a:latin typeface="Times New Roman" pitchFamily="18" charset="0"/>
              </a:rPr>
              <a:t>мультиформатная</a:t>
            </a:r>
            <a:r>
              <a:rPr lang="ru-RU" altLang="ru-RU" sz="1800" b="1" dirty="0">
                <a:latin typeface="Times New Roman" pitchFamily="18" charset="0"/>
              </a:rPr>
              <a:t> пленка, бумажная копия и др.)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 dirty="0">
                <a:latin typeface="Times New Roman" pitchFamily="18" charset="0"/>
              </a:rPr>
              <a:t>При рентгеновской компьютерной или магнитно-резонансной томографии учитывается только число исследований в соответствии с утвержденным перечнем лучевых методов исследования</a:t>
            </a:r>
          </a:p>
        </p:txBody>
      </p:sp>
      <p:sp>
        <p:nvSpPr>
          <p:cNvPr id="10" name="object 267"/>
          <p:cNvSpPr txBox="1"/>
          <p:nvPr/>
        </p:nvSpPr>
        <p:spPr>
          <a:xfrm>
            <a:off x="899485" y="142973"/>
            <a:ext cx="101727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200" b="1" spc="300" dirty="0" err="1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Таблиц</a:t>
            </a: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а</a:t>
            </a:r>
            <a:r>
              <a:rPr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 5100 «Рентгенодиагностические исследования (без профилактических исследований)»</a:t>
            </a:r>
          </a:p>
        </p:txBody>
      </p:sp>
    </p:spTree>
    <p:extLst>
      <p:ext uri="{BB962C8B-B14F-4D97-AF65-F5344CB8AC3E}">
        <p14:creationId xmlns:p14="http://schemas.microsoft.com/office/powerpoint/2010/main" val="2981815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72801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09600" y="457200"/>
            <a:ext cx="109728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Почему не менее двух проекций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007" y="2413819"/>
            <a:ext cx="5397791" cy="3834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object 267"/>
          <p:cNvSpPr txBox="1"/>
          <p:nvPr/>
        </p:nvSpPr>
        <p:spPr>
          <a:xfrm>
            <a:off x="911425" y="260648"/>
            <a:ext cx="101727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200" b="1" spc="300" dirty="0" err="1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Таблиц</a:t>
            </a: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а</a:t>
            </a:r>
            <a:r>
              <a:rPr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 5100 «Рентгенодиагностические исследования (без профилактических исследований)»</a:t>
            </a:r>
          </a:p>
        </p:txBody>
      </p:sp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1686" y="2413819"/>
            <a:ext cx="5397791" cy="3734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1815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3154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9787821"/>
              </p:ext>
            </p:extLst>
          </p:nvPr>
        </p:nvGraphicFramePr>
        <p:xfrm>
          <a:off x="815413" y="1052736"/>
          <a:ext cx="10657189" cy="4596491"/>
        </p:xfrm>
        <a:graphic>
          <a:graphicData uri="http://schemas.openxmlformats.org/drawingml/2006/table">
            <a:tbl>
              <a:tblPr/>
              <a:tblGrid>
                <a:gridCol w="42076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74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96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70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70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3708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370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370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3708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72008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Наименование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№  строки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Всего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в том числе: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2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внутрисосудистые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err="1">
                          <a:latin typeface="Times New Roman"/>
                          <a:ea typeface="Times New Roman"/>
                        </a:rPr>
                        <a:t>внесосудистые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52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Всего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в том числе: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Всего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в том числе: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5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800" dirty="0" err="1">
                          <a:latin typeface="Times New Roman"/>
                          <a:ea typeface="Times New Roman"/>
                        </a:rPr>
                        <a:t>Диагно-стические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Лечебные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800" dirty="0" err="1">
                          <a:latin typeface="Times New Roman"/>
                          <a:ea typeface="Times New Roman"/>
                        </a:rPr>
                        <a:t>Диагно-стические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Лечебные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5287">
                <a:tc>
                  <a:txBody>
                    <a:bodyPr/>
                    <a:lstStyle/>
                    <a:p>
                      <a:pPr marL="17018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1</a:t>
                      </a: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</a:rPr>
                        <a:t>8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</a:rPr>
                        <a:t>9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0574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5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Рентгенохирургические вмешательства,  всего, </a:t>
                      </a:r>
                    </a:p>
                    <a:p>
                      <a:pPr marL="17018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5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в том числе на:</a:t>
                      </a: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1</a:t>
                      </a: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5287">
                <a:tc>
                  <a:txBody>
                    <a:bodyPr/>
                    <a:lstStyle/>
                    <a:p>
                      <a:pPr marL="17018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5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головном мозге</a:t>
                      </a: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2</a:t>
                      </a: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5287">
                <a:tc>
                  <a:txBody>
                    <a:bodyPr/>
                    <a:lstStyle/>
                    <a:p>
                      <a:pPr marL="17018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5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области головы и шеи</a:t>
                      </a: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3</a:t>
                      </a: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95287">
                <a:tc>
                  <a:txBody>
                    <a:bodyPr/>
                    <a:lstStyle/>
                    <a:p>
                      <a:pPr marL="17018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5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молочных железах</a:t>
                      </a: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4</a:t>
                      </a: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95287">
                <a:tc>
                  <a:txBody>
                    <a:bodyPr/>
                    <a:lstStyle/>
                    <a:p>
                      <a:pPr marL="17018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5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органах грудной клетки всего, без сердца и грудной аорты</a:t>
                      </a: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5</a:t>
                      </a: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95287">
                <a:tc>
                  <a:txBody>
                    <a:bodyPr/>
                    <a:lstStyle/>
                    <a:p>
                      <a:pPr marL="17018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5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        из них:  легочной артерии</a:t>
                      </a: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6</a:t>
                      </a: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latin typeface="Times New Roman"/>
                          <a:ea typeface="Times New Roman"/>
                        </a:rPr>
                        <a:t>X</a:t>
                      </a:r>
                      <a:endParaRPr lang="ru-RU" sz="105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Times New Roman"/>
                        </a:rPr>
                        <a:t>X</a:t>
                      </a:r>
                      <a:endParaRPr lang="ru-RU" sz="105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Times New Roman"/>
                        </a:rPr>
                        <a:t>X</a:t>
                      </a:r>
                      <a:endParaRPr lang="ru-RU" sz="105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95287">
                <a:tc>
                  <a:txBody>
                    <a:bodyPr/>
                    <a:lstStyle/>
                    <a:p>
                      <a:pPr marL="17018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5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сердце, всего</a:t>
                      </a: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7</a:t>
                      </a: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latin typeface="Times New Roman"/>
                          <a:ea typeface="Times New Roman"/>
                        </a:rPr>
                        <a:t>X</a:t>
                      </a:r>
                      <a:endParaRPr lang="ru-RU" sz="105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Times New Roman"/>
                        </a:rPr>
                        <a:t>X</a:t>
                      </a:r>
                      <a:endParaRPr lang="ru-RU" sz="105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Times New Roman"/>
                        </a:rPr>
                        <a:t>X</a:t>
                      </a:r>
                      <a:endParaRPr lang="ru-RU" sz="105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95287">
                <a:tc>
                  <a:txBody>
                    <a:bodyPr/>
                    <a:lstStyle/>
                    <a:p>
                      <a:pPr marL="17018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5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из них: коронарных сосудах</a:t>
                      </a: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8</a:t>
                      </a: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latin typeface="Times New Roman"/>
                          <a:ea typeface="Times New Roman"/>
                        </a:rPr>
                        <a:t>X</a:t>
                      </a:r>
                      <a:endParaRPr lang="ru-RU" sz="105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Times New Roman"/>
                        </a:rPr>
                        <a:t>X</a:t>
                      </a:r>
                      <a:endParaRPr lang="ru-RU" sz="105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Times New Roman"/>
                        </a:rPr>
                        <a:t>X</a:t>
                      </a:r>
                      <a:endParaRPr lang="ru-RU" sz="105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95287">
                <a:tc>
                  <a:txBody>
                    <a:bodyPr/>
                    <a:lstStyle/>
                    <a:p>
                      <a:pPr marL="17018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5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             камерах сердца и клапанах</a:t>
                      </a: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9</a:t>
                      </a: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latin typeface="Times New Roman"/>
                          <a:ea typeface="Times New Roman"/>
                        </a:rPr>
                        <a:t>X</a:t>
                      </a:r>
                      <a:endParaRPr lang="ru-RU" sz="105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latin typeface="Times New Roman"/>
                          <a:ea typeface="Times New Roman"/>
                        </a:rPr>
                        <a:t>X</a:t>
                      </a:r>
                      <a:endParaRPr lang="ru-RU" sz="105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Times New Roman"/>
                        </a:rPr>
                        <a:t>X</a:t>
                      </a:r>
                      <a:endParaRPr lang="ru-RU" sz="105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95287">
                <a:tc>
                  <a:txBody>
                    <a:bodyPr/>
                    <a:lstStyle/>
                    <a:p>
                      <a:pPr marL="17018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5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грудной аорте</a:t>
                      </a: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10</a:t>
                      </a: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Times New Roman"/>
                        </a:rPr>
                        <a:t>X</a:t>
                      </a:r>
                      <a:endParaRPr lang="ru-RU" sz="105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latin typeface="Times New Roman"/>
                          <a:ea typeface="Times New Roman"/>
                        </a:rPr>
                        <a:t>X</a:t>
                      </a:r>
                      <a:endParaRPr lang="ru-RU" sz="105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Times New Roman"/>
                        </a:rPr>
                        <a:t>X</a:t>
                      </a:r>
                      <a:endParaRPr lang="ru-RU" sz="105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95287">
                <a:tc>
                  <a:txBody>
                    <a:bodyPr/>
                    <a:lstStyle/>
                    <a:p>
                      <a:pPr marL="17018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5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брюшной аорте</a:t>
                      </a: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11</a:t>
                      </a: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Times New Roman"/>
                        </a:rPr>
                        <a:t>X</a:t>
                      </a:r>
                      <a:endParaRPr lang="ru-RU" sz="105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latin typeface="Times New Roman"/>
                          <a:ea typeface="Times New Roman"/>
                        </a:rPr>
                        <a:t>X</a:t>
                      </a:r>
                      <a:endParaRPr lang="ru-RU" sz="105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Times New Roman"/>
                        </a:rPr>
                        <a:t>X</a:t>
                      </a:r>
                      <a:endParaRPr lang="ru-RU" sz="105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75951">
                <a:tc>
                  <a:txBody>
                    <a:bodyPr/>
                    <a:lstStyle/>
                    <a:p>
                      <a:pPr marL="17018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5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нижней полой вене</a:t>
                      </a: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12</a:t>
                      </a: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Times New Roman"/>
                        </a:rPr>
                        <a:t>X</a:t>
                      </a:r>
                      <a:endParaRPr lang="ru-RU" sz="105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latin typeface="Times New Roman"/>
                          <a:ea typeface="Times New Roman"/>
                        </a:rPr>
                        <a:t>X</a:t>
                      </a:r>
                      <a:endParaRPr lang="ru-RU" sz="105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latin typeface="Times New Roman"/>
                          <a:ea typeface="Times New Roman"/>
                        </a:rPr>
                        <a:t>X</a:t>
                      </a:r>
                      <a:endParaRPr lang="ru-RU" sz="105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95287">
                <a:tc>
                  <a:txBody>
                    <a:bodyPr/>
                    <a:lstStyle/>
                    <a:p>
                      <a:pPr marL="17018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5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желудочно-кишечном тракте</a:t>
                      </a:r>
                    </a:p>
                  </a:txBody>
                  <a:tcPr marL="57172" marR="571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13</a:t>
                      </a:r>
                    </a:p>
                  </a:txBody>
                  <a:tcPr marL="57172" marR="571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</a:endParaRPr>
                    </a:p>
                  </a:txBody>
                  <a:tcPr marL="57172" marR="5717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95287">
                <a:tc>
                  <a:txBody>
                    <a:bodyPr/>
                    <a:lstStyle/>
                    <a:p>
                      <a:pPr marL="17018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5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печени, желчных путях, селезенке, поджелудочной железе 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14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95287">
                <a:tc>
                  <a:txBody>
                    <a:bodyPr/>
                    <a:lstStyle/>
                    <a:p>
                      <a:pPr marL="17018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5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надпочечниках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15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95287">
                <a:tc>
                  <a:txBody>
                    <a:bodyPr/>
                    <a:lstStyle/>
                    <a:p>
                      <a:pPr marL="170180"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/>
                          <a:ea typeface="Times New Roman"/>
                        </a:rPr>
                        <a:t>почках и мочевых путях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16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95287">
                <a:tc>
                  <a:txBody>
                    <a:bodyPr/>
                    <a:lstStyle/>
                    <a:p>
                      <a:pPr marL="170180"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/>
                          <a:ea typeface="Times New Roman"/>
                        </a:rPr>
                        <a:t>органах малого таза (женского)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17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95287">
                <a:tc>
                  <a:txBody>
                    <a:bodyPr/>
                    <a:lstStyle/>
                    <a:p>
                      <a:pPr marL="170180"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/>
                          <a:ea typeface="Times New Roman"/>
                        </a:rPr>
                        <a:t>органах малого таза (мужского)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18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95287">
                <a:tc>
                  <a:txBody>
                    <a:bodyPr/>
                    <a:lstStyle/>
                    <a:p>
                      <a:pPr marL="170180"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/>
                          <a:ea typeface="Times New Roman"/>
                        </a:rPr>
                        <a:t>конечностях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19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95287">
                <a:tc>
                  <a:txBody>
                    <a:bodyPr/>
                    <a:lstStyle/>
                    <a:p>
                      <a:pPr marL="170180"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/>
                          <a:ea typeface="Times New Roman"/>
                        </a:rPr>
                        <a:t>позвоночнике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20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95287">
                <a:tc>
                  <a:txBody>
                    <a:bodyPr/>
                    <a:lstStyle/>
                    <a:p>
                      <a:pPr marL="170180"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/>
                          <a:ea typeface="Times New Roman"/>
                        </a:rPr>
                        <a:t>прочих органах и системах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21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1846730" y="48651"/>
            <a:ext cx="8346142" cy="782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Таблица </a:t>
            </a:r>
            <a:r>
              <a:rPr lang="ru-RU" sz="2200" b="1" spc="300" dirty="0" smtClean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5111</a:t>
            </a:r>
          </a:p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Интервенционные лечебные и диагностические</a:t>
            </a:r>
            <a:endParaRPr lang="ru-RU" sz="2200" b="1" spc="300" dirty="0">
              <a:solidFill>
                <a:srgbClr val="4944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1815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 l="4687" t="11250" r="5078" b="10000"/>
          <a:stretch>
            <a:fillRect/>
          </a:stretch>
        </p:blipFill>
        <p:spPr bwMode="auto">
          <a:xfrm>
            <a:off x="0" y="4293096"/>
            <a:ext cx="8832981" cy="3613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79232" y="0"/>
            <a:ext cx="6912768" cy="4430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Скругленная прямоугольная выноска 10"/>
          <p:cNvSpPr/>
          <p:nvPr/>
        </p:nvSpPr>
        <p:spPr>
          <a:xfrm>
            <a:off x="143339" y="332656"/>
            <a:ext cx="5486400" cy="2520950"/>
          </a:xfrm>
          <a:prstGeom prst="wedgeRoundRectCallout">
            <a:avLst>
              <a:gd name="adj1" fmla="val 49286"/>
              <a:gd name="adj2" fmla="val 85437"/>
              <a:gd name="adj3" fmla="val 16667"/>
            </a:avLst>
          </a:prstGeom>
          <a:solidFill>
            <a:schemeClr val="accent6">
              <a:lumMod val="60000"/>
              <a:lumOff val="40000"/>
              <a:alpha val="86000"/>
            </a:schemeClr>
          </a:solidFill>
          <a:ln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FF0000"/>
                </a:solidFill>
              </a:rPr>
              <a:t>ВНИМАНИЕ!!!!!</a:t>
            </a:r>
          </a:p>
          <a:p>
            <a:pPr algn="ctr">
              <a:defRPr/>
            </a:pPr>
            <a:r>
              <a:rPr lang="ru-RU" sz="1600" b="1" dirty="0" smtClean="0"/>
              <a:t>Сверить со сведениями таблицы 4000 формы 14</a:t>
            </a:r>
          </a:p>
          <a:p>
            <a:pPr algn="ctr">
              <a:defRPr/>
            </a:pPr>
            <a:r>
              <a:rPr lang="ru-RU" sz="1600" b="1" dirty="0" smtClean="0">
                <a:solidFill>
                  <a:srgbClr val="FF0000"/>
                </a:solidFill>
              </a:rPr>
              <a:t>Строки 7.5.2, 7.4.1 и 7.4.2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1815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Сверить таблицу 5111</a:t>
            </a:r>
            <a:b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</a:b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 с таблицей 4100 формы 14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526056"/>
            <a:ext cx="10972800" cy="267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Багетная рамка 10"/>
          <p:cNvSpPr/>
          <p:nvPr/>
        </p:nvSpPr>
        <p:spPr>
          <a:xfrm>
            <a:off x="719402" y="4797152"/>
            <a:ext cx="11041227" cy="432048"/>
          </a:xfrm>
          <a:prstGeom prst="bevel">
            <a:avLst/>
          </a:prstGeom>
          <a:noFill/>
          <a:ln w="28575">
            <a:solidFill>
              <a:srgbClr val="36F7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2639616" y="5805264"/>
            <a:ext cx="6912769" cy="1052736"/>
          </a:xfrm>
          <a:prstGeom prst="wedgeRoundRectCallout">
            <a:avLst>
              <a:gd name="adj1" fmla="val 30558"/>
              <a:gd name="adj2" fmla="val 46645"/>
              <a:gd name="adj3" fmla="val 16667"/>
            </a:avLst>
          </a:prstGeom>
          <a:solidFill>
            <a:schemeClr val="accent6">
              <a:lumMod val="60000"/>
              <a:lumOff val="40000"/>
              <a:alpha val="86000"/>
            </a:schemeClr>
          </a:solidFill>
          <a:ln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solidFill>
                  <a:srgbClr val="FF0000"/>
                </a:solidFill>
              </a:rPr>
              <a:t>Разницу пояснить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967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9" name="object 245"/>
          <p:cNvSpPr txBox="1">
            <a:spLocks/>
          </p:cNvSpPr>
          <p:nvPr/>
        </p:nvSpPr>
        <p:spPr>
          <a:xfrm>
            <a:off x="609600" y="1628776"/>
            <a:ext cx="10972800" cy="232114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24250">
              <a:lnSpc>
                <a:spcPct val="100000"/>
              </a:lnSpc>
              <a:spcBef>
                <a:spcPts val="100"/>
              </a:spcBef>
            </a:pP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Таблица 5112</a:t>
            </a:r>
          </a:p>
          <a:p>
            <a:pPr marL="48895">
              <a:lnSpc>
                <a:spcPct val="100000"/>
              </a:lnSpc>
              <a:spcBef>
                <a:spcPts val="1255"/>
              </a:spcBef>
              <a:tabLst>
                <a:tab pos="5705475" algn="l"/>
              </a:tabLst>
            </a:pPr>
            <a:r>
              <a:rPr lang="ru-RU" sz="18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(5112)	Код по ОКЕИ: единица  642</a:t>
            </a:r>
          </a:p>
          <a:p>
            <a:pPr>
              <a:lnSpc>
                <a:spcPct val="100000"/>
              </a:lnSpc>
            </a:pPr>
            <a:endParaRPr lang="ru-RU" sz="1250" dirty="0" smtClean="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tabLst>
                <a:tab pos="2551430" algn="l"/>
                <a:tab pos="3403600" algn="l"/>
                <a:tab pos="3554095" algn="l"/>
                <a:tab pos="6130290" algn="l"/>
                <a:tab pos="6268720" algn="l"/>
                <a:tab pos="7150734" algn="l"/>
                <a:tab pos="7934959" algn="l"/>
              </a:tabLst>
            </a:pPr>
            <a:r>
              <a:rPr lang="ru-RU" sz="1200" spc="-5" dirty="0" smtClean="0">
                <a:latin typeface="Times New Roman"/>
                <a:cs typeface="Times New Roman"/>
              </a:rPr>
              <a:t>Из общего числа рентгенохирургических </a:t>
            </a:r>
            <a:r>
              <a:rPr lang="ru-RU" sz="1200" spc="-10" dirty="0" smtClean="0">
                <a:latin typeface="Times New Roman"/>
                <a:cs typeface="Times New Roman"/>
              </a:rPr>
              <a:t>вмешательств </a:t>
            </a:r>
            <a:r>
              <a:rPr lang="ru-RU" sz="1200" spc="-5" dirty="0" smtClean="0">
                <a:latin typeface="Times New Roman"/>
                <a:cs typeface="Times New Roman"/>
              </a:rPr>
              <a:t>выполнено:  пациентам </a:t>
            </a:r>
            <a:r>
              <a:rPr lang="ru-RU" sz="1200" dirty="0" smtClean="0">
                <a:latin typeface="Times New Roman"/>
                <a:cs typeface="Times New Roman"/>
              </a:rPr>
              <a:t>с </a:t>
            </a:r>
            <a:r>
              <a:rPr lang="ru-RU" sz="1200" spc="-5" dirty="0" smtClean="0">
                <a:latin typeface="Times New Roman"/>
                <a:cs typeface="Times New Roman"/>
              </a:rPr>
              <a:t>инфарктом</a:t>
            </a:r>
            <a:r>
              <a:rPr lang="ru-RU" sz="1200" spc="90" dirty="0" smtClean="0">
                <a:latin typeface="Times New Roman"/>
                <a:cs typeface="Times New Roman"/>
              </a:rPr>
              <a:t> </a:t>
            </a:r>
            <a:r>
              <a:rPr lang="ru-RU" sz="1200" spc="-5" dirty="0" smtClean="0">
                <a:latin typeface="Times New Roman"/>
                <a:cs typeface="Times New Roman"/>
              </a:rPr>
              <a:t>миокарда</a:t>
            </a:r>
            <a:r>
              <a:rPr lang="ru-RU" sz="1200" spc="5" dirty="0" smtClean="0">
                <a:latin typeface="Times New Roman"/>
                <a:cs typeface="Times New Roman"/>
              </a:rPr>
              <a:t> </a:t>
            </a:r>
            <a:r>
              <a:rPr lang="ru-RU" sz="1200" dirty="0" smtClean="0">
                <a:latin typeface="Times New Roman"/>
                <a:cs typeface="Times New Roman"/>
              </a:rPr>
              <a:t>1</a:t>
            </a:r>
            <a:r>
              <a:rPr lang="ru-RU" sz="1200" u="sng" dirty="0" smtClean="0">
                <a:uFill>
                  <a:solidFill>
                    <a:srgbClr val="FE0000"/>
                  </a:solidFill>
                </a:uFill>
                <a:latin typeface="Times New Roman"/>
                <a:cs typeface="Times New Roman"/>
              </a:rPr>
              <a:t> 	</a:t>
            </a:r>
            <a:r>
              <a:rPr lang="ru-RU" sz="1200" dirty="0" smtClean="0">
                <a:latin typeface="Times New Roman"/>
                <a:cs typeface="Times New Roman"/>
              </a:rPr>
              <a:t>, из них в  </a:t>
            </a:r>
            <a:r>
              <a:rPr lang="ru-RU" sz="1200" spc="-5" dirty="0" smtClean="0">
                <a:latin typeface="Times New Roman"/>
                <a:cs typeface="Times New Roman"/>
              </a:rPr>
              <a:t>первые </a:t>
            </a:r>
            <a:r>
              <a:rPr lang="ru-RU" sz="1600" b="1" dirty="0" smtClean="0">
                <a:latin typeface="Times New Roman"/>
                <a:cs typeface="Times New Roman"/>
              </a:rPr>
              <a:t>90 </a:t>
            </a:r>
            <a:r>
              <a:rPr lang="ru-RU" sz="1600" b="1" spc="-10" dirty="0" smtClean="0">
                <a:latin typeface="Times New Roman"/>
                <a:cs typeface="Times New Roman"/>
              </a:rPr>
              <a:t>минут </a:t>
            </a:r>
            <a:r>
              <a:rPr lang="ru-RU" sz="1200" spc="-10" dirty="0" smtClean="0">
                <a:latin typeface="Times New Roman"/>
                <a:cs typeface="Times New Roman"/>
              </a:rPr>
              <a:t>от </a:t>
            </a:r>
            <a:r>
              <a:rPr lang="ru-RU" sz="1200" spc="-5" dirty="0" smtClean="0">
                <a:latin typeface="Times New Roman"/>
                <a:cs typeface="Times New Roman"/>
              </a:rPr>
              <a:t>момента</a:t>
            </a:r>
            <a:r>
              <a:rPr lang="ru-RU" sz="1200" spc="80" dirty="0" smtClean="0">
                <a:latin typeface="Times New Roman"/>
                <a:cs typeface="Times New Roman"/>
              </a:rPr>
              <a:t> </a:t>
            </a:r>
            <a:r>
              <a:rPr lang="ru-RU" sz="1200" dirty="0" smtClean="0">
                <a:latin typeface="Times New Roman"/>
                <a:cs typeface="Times New Roman"/>
              </a:rPr>
              <a:t>госпитализации</a:t>
            </a:r>
            <a:r>
              <a:rPr lang="ru-RU" sz="1200" spc="-40" dirty="0" smtClean="0">
                <a:latin typeface="Times New Roman"/>
                <a:cs typeface="Times New Roman"/>
              </a:rPr>
              <a:t> </a:t>
            </a:r>
            <a:r>
              <a:rPr lang="ru-RU" sz="1200" dirty="0" smtClean="0">
                <a:latin typeface="Times New Roman"/>
                <a:cs typeface="Times New Roman"/>
              </a:rPr>
              <a:t>2</a:t>
            </a:r>
            <a:r>
              <a:rPr lang="ru-RU" sz="1200" u="sng" dirty="0" smtClean="0">
                <a:uFill>
                  <a:solidFill>
                    <a:srgbClr val="FE0000"/>
                  </a:solidFill>
                </a:uFill>
                <a:latin typeface="Times New Roman"/>
                <a:cs typeface="Times New Roman"/>
              </a:rPr>
              <a:t> 	</a:t>
            </a:r>
            <a:r>
              <a:rPr lang="ru-RU" sz="1200" dirty="0" smtClean="0">
                <a:latin typeface="Times New Roman"/>
                <a:cs typeface="Times New Roman"/>
              </a:rPr>
              <a:t>,  </a:t>
            </a:r>
            <a:r>
              <a:rPr lang="ru-RU" sz="1200" spc="-5" dirty="0" smtClean="0">
                <a:latin typeface="Times New Roman"/>
                <a:cs typeface="Times New Roman"/>
              </a:rPr>
              <a:t>пациентам </a:t>
            </a:r>
            <a:r>
              <a:rPr lang="ru-RU" sz="1200" dirty="0" smtClean="0">
                <a:latin typeface="Times New Roman"/>
                <a:cs typeface="Times New Roman"/>
              </a:rPr>
              <a:t>с </a:t>
            </a:r>
            <a:r>
              <a:rPr lang="ru-RU" sz="1200" spc="-5" dirty="0" smtClean="0">
                <a:latin typeface="Times New Roman"/>
                <a:cs typeface="Times New Roman"/>
              </a:rPr>
              <a:t>инфарктом</a:t>
            </a:r>
            <a:r>
              <a:rPr lang="ru-RU" sz="1200" spc="5" dirty="0" smtClean="0">
                <a:latin typeface="Times New Roman"/>
                <a:cs typeface="Times New Roman"/>
              </a:rPr>
              <a:t> </a:t>
            </a:r>
            <a:r>
              <a:rPr lang="ru-RU" sz="1200" spc="-5" dirty="0" smtClean="0">
                <a:latin typeface="Times New Roman"/>
                <a:cs typeface="Times New Roman"/>
              </a:rPr>
              <a:t>мозга</a:t>
            </a:r>
            <a:r>
              <a:rPr lang="ru-RU" sz="1200" spc="5" dirty="0" smtClean="0">
                <a:latin typeface="Times New Roman"/>
                <a:cs typeface="Times New Roman"/>
              </a:rPr>
              <a:t> </a:t>
            </a:r>
            <a:r>
              <a:rPr lang="ru-RU" sz="1200" dirty="0" smtClean="0">
                <a:latin typeface="Times New Roman"/>
                <a:cs typeface="Times New Roman"/>
              </a:rPr>
              <a:t>3</a:t>
            </a:r>
            <a:r>
              <a:rPr lang="ru-RU" sz="1200" u="sng" dirty="0" smtClean="0">
                <a:uFill>
                  <a:solidFill>
                    <a:srgbClr val="FE0000"/>
                  </a:solidFill>
                </a:uFill>
                <a:latin typeface="Times New Roman"/>
                <a:cs typeface="Times New Roman"/>
              </a:rPr>
              <a:t> 		</a:t>
            </a:r>
            <a:r>
              <a:rPr lang="ru-RU" sz="1200" dirty="0" smtClean="0">
                <a:latin typeface="Times New Roman"/>
                <a:cs typeface="Times New Roman"/>
              </a:rPr>
              <a:t>. </a:t>
            </a:r>
            <a:r>
              <a:rPr lang="ru-RU" sz="1200" spc="-5" dirty="0" smtClean="0">
                <a:latin typeface="Times New Roman"/>
                <a:cs typeface="Times New Roman"/>
              </a:rPr>
              <a:t>Из общего числа  </a:t>
            </a:r>
            <a:r>
              <a:rPr lang="ru-RU" sz="1200" dirty="0" smtClean="0">
                <a:latin typeface="Times New Roman"/>
                <a:cs typeface="Times New Roman"/>
              </a:rPr>
              <a:t>р</a:t>
            </a:r>
            <a:r>
              <a:rPr lang="ru-RU" sz="1200" spc="-5" dirty="0" smtClean="0">
                <a:latin typeface="Times New Roman"/>
                <a:cs typeface="Times New Roman"/>
              </a:rPr>
              <a:t>е</a:t>
            </a:r>
            <a:r>
              <a:rPr lang="ru-RU" sz="1200" dirty="0" smtClean="0">
                <a:latin typeface="Times New Roman"/>
                <a:cs typeface="Times New Roman"/>
              </a:rPr>
              <a:t>нт</a:t>
            </a:r>
            <a:r>
              <a:rPr lang="ru-RU" sz="1200" spc="-15" dirty="0" smtClean="0">
                <a:latin typeface="Times New Roman"/>
                <a:cs typeface="Times New Roman"/>
              </a:rPr>
              <a:t>г</a:t>
            </a:r>
            <a:r>
              <a:rPr lang="ru-RU" sz="1200" spc="-5" dirty="0" smtClean="0">
                <a:latin typeface="Times New Roman"/>
                <a:cs typeface="Times New Roman"/>
              </a:rPr>
              <a:t>е</a:t>
            </a:r>
            <a:r>
              <a:rPr lang="ru-RU" sz="1200" dirty="0" smtClean="0">
                <a:latin typeface="Times New Roman"/>
                <a:cs typeface="Times New Roman"/>
              </a:rPr>
              <a:t>н</a:t>
            </a:r>
            <a:r>
              <a:rPr lang="ru-RU" sz="1200" spc="-25" dirty="0" smtClean="0">
                <a:latin typeface="Times New Roman"/>
                <a:cs typeface="Times New Roman"/>
              </a:rPr>
              <a:t>о</a:t>
            </a:r>
            <a:r>
              <a:rPr lang="ru-RU" sz="1200" spc="10" dirty="0" smtClean="0">
                <a:latin typeface="Times New Roman"/>
                <a:cs typeface="Times New Roman"/>
              </a:rPr>
              <a:t>х</a:t>
            </a:r>
            <a:r>
              <a:rPr lang="ru-RU" sz="1200" spc="-10" dirty="0" smtClean="0">
                <a:latin typeface="Times New Roman"/>
                <a:cs typeface="Times New Roman"/>
              </a:rPr>
              <a:t>и</a:t>
            </a:r>
            <a:r>
              <a:rPr lang="ru-RU" sz="1200" spc="-15" dirty="0" smtClean="0">
                <a:latin typeface="Times New Roman"/>
                <a:cs typeface="Times New Roman"/>
              </a:rPr>
              <a:t>р</a:t>
            </a:r>
            <a:r>
              <a:rPr lang="ru-RU" sz="1200" spc="-40" dirty="0" smtClean="0">
                <a:latin typeface="Times New Roman"/>
                <a:cs typeface="Times New Roman"/>
              </a:rPr>
              <a:t>у</a:t>
            </a:r>
            <a:r>
              <a:rPr lang="ru-RU" sz="1200" dirty="0" smtClean="0">
                <a:latin typeface="Times New Roman"/>
                <a:cs typeface="Times New Roman"/>
              </a:rPr>
              <a:t>рги</a:t>
            </a:r>
            <a:r>
              <a:rPr lang="ru-RU" sz="1200" spc="-5" dirty="0" smtClean="0">
                <a:latin typeface="Times New Roman"/>
                <a:cs typeface="Times New Roman"/>
              </a:rPr>
              <a:t>ч</a:t>
            </a:r>
            <a:r>
              <a:rPr lang="ru-RU" sz="1200" spc="15" dirty="0" smtClean="0">
                <a:latin typeface="Times New Roman"/>
                <a:cs typeface="Times New Roman"/>
              </a:rPr>
              <a:t>е</a:t>
            </a:r>
            <a:r>
              <a:rPr lang="ru-RU" sz="1200" spc="-5" dirty="0" smtClean="0">
                <a:latin typeface="Times New Roman"/>
                <a:cs typeface="Times New Roman"/>
              </a:rPr>
              <a:t>с</a:t>
            </a:r>
            <a:r>
              <a:rPr lang="ru-RU" sz="1200" dirty="0" smtClean="0">
                <a:latin typeface="Times New Roman"/>
                <a:cs typeface="Times New Roman"/>
              </a:rPr>
              <a:t>ких</a:t>
            </a:r>
            <a:r>
              <a:rPr lang="ru-RU" sz="1200" spc="-15" dirty="0" smtClean="0">
                <a:latin typeface="Times New Roman"/>
                <a:cs typeface="Times New Roman"/>
              </a:rPr>
              <a:t> </a:t>
            </a:r>
            <a:r>
              <a:rPr lang="ru-RU" sz="1200" dirty="0" smtClean="0">
                <a:latin typeface="Times New Roman"/>
                <a:cs typeface="Times New Roman"/>
              </a:rPr>
              <a:t>проц</a:t>
            </a:r>
            <a:r>
              <a:rPr lang="ru-RU" sz="1200" spc="-20" dirty="0" smtClean="0">
                <a:latin typeface="Times New Roman"/>
                <a:cs typeface="Times New Roman"/>
              </a:rPr>
              <a:t>е</a:t>
            </a:r>
            <a:r>
              <a:rPr lang="ru-RU" sz="1200" dirty="0" smtClean="0">
                <a:latin typeface="Times New Roman"/>
                <a:cs typeface="Times New Roman"/>
              </a:rPr>
              <a:t>д</a:t>
            </a:r>
            <a:r>
              <a:rPr lang="ru-RU" sz="1200" spc="-35" dirty="0" smtClean="0">
                <a:latin typeface="Times New Roman"/>
                <a:cs typeface="Times New Roman"/>
              </a:rPr>
              <a:t>у</a:t>
            </a:r>
            <a:r>
              <a:rPr lang="ru-RU" sz="1200" dirty="0" smtClean="0">
                <a:latin typeface="Times New Roman"/>
                <a:cs typeface="Times New Roman"/>
              </a:rPr>
              <a:t>р</a:t>
            </a:r>
            <a:r>
              <a:rPr lang="ru-RU" sz="1200" spc="20" dirty="0" smtClean="0">
                <a:latin typeface="Times New Roman"/>
                <a:cs typeface="Times New Roman"/>
              </a:rPr>
              <a:t> </a:t>
            </a:r>
            <a:r>
              <a:rPr lang="ru-RU" sz="1200" spc="-5" dirty="0" smtClean="0">
                <a:latin typeface="Times New Roman"/>
                <a:cs typeface="Times New Roman"/>
              </a:rPr>
              <a:t>вы</a:t>
            </a:r>
            <a:r>
              <a:rPr lang="ru-RU" sz="1200" dirty="0" smtClean="0">
                <a:latin typeface="Times New Roman"/>
                <a:cs typeface="Times New Roman"/>
              </a:rPr>
              <a:t>п</a:t>
            </a:r>
            <a:r>
              <a:rPr lang="ru-RU" sz="1200" spc="-15" dirty="0" smtClean="0">
                <a:latin typeface="Times New Roman"/>
                <a:cs typeface="Times New Roman"/>
              </a:rPr>
              <a:t>о</a:t>
            </a:r>
            <a:r>
              <a:rPr lang="ru-RU" sz="1200" dirty="0" smtClean="0">
                <a:latin typeface="Times New Roman"/>
                <a:cs typeface="Times New Roman"/>
              </a:rPr>
              <a:t>л</a:t>
            </a:r>
            <a:r>
              <a:rPr lang="ru-RU" sz="1200" spc="5" dirty="0" smtClean="0">
                <a:latin typeface="Times New Roman"/>
                <a:cs typeface="Times New Roman"/>
              </a:rPr>
              <a:t>н</a:t>
            </a:r>
            <a:r>
              <a:rPr lang="ru-RU" sz="1200" spc="-5" dirty="0" smtClean="0">
                <a:latin typeface="Times New Roman"/>
                <a:cs typeface="Times New Roman"/>
              </a:rPr>
              <a:t>е</a:t>
            </a:r>
            <a:r>
              <a:rPr lang="ru-RU" sz="1200" dirty="0" smtClean="0">
                <a:latin typeface="Times New Roman"/>
                <a:cs typeface="Times New Roman"/>
              </a:rPr>
              <a:t>но</a:t>
            </a:r>
            <a:r>
              <a:rPr lang="ru-RU" sz="1200" spc="-25" dirty="0" smtClean="0">
                <a:latin typeface="Times New Roman"/>
                <a:cs typeface="Times New Roman"/>
              </a:rPr>
              <a:t> </a:t>
            </a:r>
            <a:r>
              <a:rPr lang="ru-RU" sz="1200" dirty="0" smtClean="0">
                <a:latin typeface="Times New Roman"/>
                <a:cs typeface="Times New Roman"/>
              </a:rPr>
              <a:t>п</a:t>
            </a:r>
            <a:r>
              <a:rPr lang="ru-RU" sz="1200" spc="-40" dirty="0" smtClean="0">
                <a:latin typeface="Times New Roman"/>
                <a:cs typeface="Times New Roman"/>
              </a:rPr>
              <a:t>о</a:t>
            </a:r>
            <a:r>
              <a:rPr lang="ru-RU" sz="1200" dirty="0" smtClean="0">
                <a:latin typeface="Times New Roman"/>
                <a:cs typeface="Times New Roman"/>
              </a:rPr>
              <a:t>д </a:t>
            </a:r>
            <a:r>
              <a:rPr lang="ru-RU" sz="1200" spc="-55" dirty="0" smtClean="0">
                <a:latin typeface="Times New Roman"/>
                <a:cs typeface="Times New Roman"/>
              </a:rPr>
              <a:t>к</a:t>
            </a:r>
            <a:r>
              <a:rPr lang="ru-RU" sz="1200" dirty="0" smtClean="0">
                <a:latin typeface="Times New Roman"/>
                <a:cs typeface="Times New Roman"/>
              </a:rPr>
              <a:t>он</a:t>
            </a:r>
            <a:r>
              <a:rPr lang="ru-RU" sz="1200" spc="10" dirty="0" smtClean="0">
                <a:latin typeface="Times New Roman"/>
                <a:cs typeface="Times New Roman"/>
              </a:rPr>
              <a:t>т</a:t>
            </a:r>
            <a:r>
              <a:rPr lang="ru-RU" sz="1200" dirty="0" smtClean="0">
                <a:latin typeface="Times New Roman"/>
                <a:cs typeface="Times New Roman"/>
              </a:rPr>
              <a:t>р</a:t>
            </a:r>
            <a:r>
              <a:rPr lang="ru-RU" sz="1200" spc="-15" dirty="0" smtClean="0">
                <a:latin typeface="Times New Roman"/>
                <a:cs typeface="Times New Roman"/>
              </a:rPr>
              <a:t>о</a:t>
            </a:r>
            <a:r>
              <a:rPr lang="ru-RU" sz="1200" dirty="0" smtClean="0">
                <a:latin typeface="Times New Roman"/>
                <a:cs typeface="Times New Roman"/>
              </a:rPr>
              <a:t>л</a:t>
            </a:r>
            <a:r>
              <a:rPr lang="ru-RU" sz="1200" spc="-5" dirty="0" smtClean="0">
                <a:latin typeface="Times New Roman"/>
                <a:cs typeface="Times New Roman"/>
              </a:rPr>
              <a:t>е</a:t>
            </a:r>
            <a:r>
              <a:rPr lang="ru-RU" sz="1200" dirty="0" smtClean="0">
                <a:latin typeface="Times New Roman"/>
                <a:cs typeface="Times New Roman"/>
              </a:rPr>
              <a:t>м </a:t>
            </a:r>
            <a:r>
              <a:rPr lang="ru-RU" sz="1200" spc="20" dirty="0" smtClean="0">
                <a:latin typeface="Times New Roman"/>
                <a:cs typeface="Times New Roman"/>
              </a:rPr>
              <a:t> </a:t>
            </a:r>
            <a:r>
              <a:rPr lang="ru-RU" sz="1200" dirty="0" err="1" smtClean="0">
                <a:latin typeface="Times New Roman"/>
                <a:cs typeface="Times New Roman"/>
              </a:rPr>
              <a:t>р</a:t>
            </a:r>
            <a:r>
              <a:rPr lang="ru-RU" sz="1200" spc="-5" dirty="0" err="1" smtClean="0">
                <a:latin typeface="Times New Roman"/>
                <a:cs typeface="Times New Roman"/>
              </a:rPr>
              <a:t>е</a:t>
            </a:r>
            <a:r>
              <a:rPr lang="ru-RU" sz="1200" dirty="0" err="1" smtClean="0">
                <a:latin typeface="Times New Roman"/>
                <a:cs typeface="Times New Roman"/>
              </a:rPr>
              <a:t>нт</a:t>
            </a:r>
            <a:r>
              <a:rPr lang="ru-RU" sz="1200" spc="-15" dirty="0" err="1" smtClean="0">
                <a:latin typeface="Times New Roman"/>
                <a:cs typeface="Times New Roman"/>
              </a:rPr>
              <a:t>г</a:t>
            </a:r>
            <a:r>
              <a:rPr lang="ru-RU" sz="1200" spc="-5" dirty="0" err="1" smtClean="0">
                <a:latin typeface="Times New Roman"/>
                <a:cs typeface="Times New Roman"/>
              </a:rPr>
              <a:t>е</a:t>
            </a:r>
            <a:r>
              <a:rPr lang="ru-RU" sz="1200" dirty="0" err="1" smtClean="0">
                <a:latin typeface="Times New Roman"/>
                <a:cs typeface="Times New Roman"/>
              </a:rPr>
              <a:t>н</a:t>
            </a:r>
            <a:r>
              <a:rPr lang="ru-RU" sz="1200" spc="-15" dirty="0" err="1" smtClean="0">
                <a:latin typeface="Times New Roman"/>
                <a:cs typeface="Times New Roman"/>
              </a:rPr>
              <a:t>о</a:t>
            </a:r>
            <a:r>
              <a:rPr lang="ru-RU" sz="1200" dirty="0" err="1" smtClean="0">
                <a:latin typeface="Times New Roman"/>
                <a:cs typeface="Times New Roman"/>
              </a:rPr>
              <a:t>т</a:t>
            </a:r>
            <a:r>
              <a:rPr lang="ru-RU" sz="1200" spc="-5" dirty="0" err="1" smtClean="0">
                <a:latin typeface="Times New Roman"/>
                <a:cs typeface="Times New Roman"/>
              </a:rPr>
              <a:t>е</a:t>
            </a:r>
            <a:r>
              <a:rPr lang="ru-RU" sz="1200" dirty="0" err="1" smtClean="0">
                <a:latin typeface="Times New Roman"/>
                <a:cs typeface="Times New Roman"/>
              </a:rPr>
              <a:t>л</a:t>
            </a:r>
            <a:r>
              <a:rPr lang="ru-RU" sz="1200" spc="-5" dirty="0" err="1" smtClean="0">
                <a:latin typeface="Times New Roman"/>
                <a:cs typeface="Times New Roman"/>
              </a:rPr>
              <a:t>ев</a:t>
            </a:r>
            <a:r>
              <a:rPr lang="ru-RU" sz="1200" dirty="0" err="1" smtClean="0">
                <a:latin typeface="Times New Roman"/>
                <a:cs typeface="Times New Roman"/>
              </a:rPr>
              <a:t>изион</a:t>
            </a:r>
            <a:r>
              <a:rPr lang="ru-RU" sz="1200" spc="-10" dirty="0" err="1" smtClean="0">
                <a:latin typeface="Times New Roman"/>
                <a:cs typeface="Times New Roman"/>
              </a:rPr>
              <a:t>н</a:t>
            </a:r>
            <a:r>
              <a:rPr lang="ru-RU" sz="1200" dirty="0" err="1" smtClean="0">
                <a:latin typeface="Times New Roman"/>
                <a:cs typeface="Times New Roman"/>
              </a:rPr>
              <a:t>ых</a:t>
            </a:r>
            <a:r>
              <a:rPr lang="ru-RU" sz="1200" spc="-30" dirty="0" smtClean="0">
                <a:latin typeface="Times New Roman"/>
                <a:cs typeface="Times New Roman"/>
              </a:rPr>
              <a:t> </a:t>
            </a:r>
            <a:r>
              <a:rPr lang="ru-RU" sz="1800" b="1" spc="-40" dirty="0" smtClean="0">
                <a:latin typeface="Times New Roman"/>
                <a:cs typeface="Times New Roman"/>
              </a:rPr>
              <a:t>у</a:t>
            </a:r>
            <a:r>
              <a:rPr lang="ru-RU" sz="1800" b="1" spc="-5" dirty="0" smtClean="0">
                <a:latin typeface="Times New Roman"/>
                <a:cs typeface="Times New Roman"/>
              </a:rPr>
              <a:t>с</a:t>
            </a:r>
            <a:r>
              <a:rPr lang="ru-RU" sz="1800" b="1" spc="25" dirty="0" smtClean="0">
                <a:latin typeface="Times New Roman"/>
                <a:cs typeface="Times New Roman"/>
              </a:rPr>
              <a:t>т</a:t>
            </a:r>
            <a:r>
              <a:rPr lang="ru-RU" sz="1800" b="1" spc="-5" dirty="0" smtClean="0">
                <a:latin typeface="Times New Roman"/>
                <a:cs typeface="Times New Roman"/>
              </a:rPr>
              <a:t>а</a:t>
            </a:r>
            <a:r>
              <a:rPr lang="ru-RU" sz="1800" b="1" dirty="0" smtClean="0">
                <a:latin typeface="Times New Roman"/>
                <a:cs typeface="Times New Roman"/>
              </a:rPr>
              <a:t>но</a:t>
            </a:r>
            <a:r>
              <a:rPr lang="ru-RU" sz="1800" b="1" spc="-15" dirty="0" smtClean="0">
                <a:latin typeface="Times New Roman"/>
                <a:cs typeface="Times New Roman"/>
              </a:rPr>
              <a:t>в</a:t>
            </a:r>
            <a:r>
              <a:rPr lang="ru-RU" sz="1800" b="1" dirty="0" smtClean="0">
                <a:latin typeface="Times New Roman"/>
                <a:cs typeface="Times New Roman"/>
              </a:rPr>
              <a:t>ок</a:t>
            </a:r>
            <a:r>
              <a:rPr lang="ru-RU" sz="1800" b="1" spc="35" dirty="0" smtClean="0">
                <a:latin typeface="Times New Roman"/>
                <a:cs typeface="Times New Roman"/>
              </a:rPr>
              <a:t> </a:t>
            </a:r>
            <a:r>
              <a:rPr lang="ru-RU" sz="1800" b="1" dirty="0" smtClean="0">
                <a:latin typeface="Times New Roman"/>
                <a:cs typeface="Times New Roman"/>
              </a:rPr>
              <a:t>типа</a:t>
            </a:r>
            <a:r>
              <a:rPr lang="ru-RU" sz="1800" b="1" spc="-20" dirty="0" smtClean="0">
                <a:latin typeface="Times New Roman"/>
                <a:cs typeface="Times New Roman"/>
              </a:rPr>
              <a:t> </a:t>
            </a:r>
            <a:r>
              <a:rPr lang="ru-RU" sz="1800" b="1" spc="15" dirty="0" smtClean="0">
                <a:latin typeface="Times New Roman"/>
                <a:cs typeface="Times New Roman"/>
              </a:rPr>
              <a:t>С</a:t>
            </a:r>
            <a:r>
              <a:rPr lang="ru-RU" sz="1800" b="1" spc="-5" dirty="0" smtClean="0">
                <a:latin typeface="Times New Roman"/>
                <a:cs typeface="Times New Roman"/>
              </a:rPr>
              <a:t>-</a:t>
            </a:r>
            <a:r>
              <a:rPr lang="ru-RU" sz="1800" b="1" dirty="0" smtClean="0">
                <a:latin typeface="Times New Roman"/>
                <a:cs typeface="Times New Roman"/>
              </a:rPr>
              <a:t>д</a:t>
            </a:r>
            <a:r>
              <a:rPr lang="ru-RU" sz="1800" b="1" spc="-35" dirty="0" smtClean="0">
                <a:latin typeface="Times New Roman"/>
                <a:cs typeface="Times New Roman"/>
              </a:rPr>
              <a:t>у</a:t>
            </a:r>
            <a:r>
              <a:rPr lang="ru-RU" sz="1800" b="1" spc="-5" dirty="0" smtClean="0">
                <a:latin typeface="Times New Roman"/>
                <a:cs typeface="Times New Roman"/>
              </a:rPr>
              <a:t>г</a:t>
            </a:r>
            <a:r>
              <a:rPr lang="ru-RU" sz="1800" b="1" dirty="0" smtClean="0">
                <a:latin typeface="Times New Roman"/>
                <a:cs typeface="Times New Roman"/>
              </a:rPr>
              <a:t>а</a:t>
            </a:r>
            <a:r>
              <a:rPr lang="ru-RU" sz="1800" b="1" spc="25" dirty="0" smtClean="0">
                <a:latin typeface="Times New Roman"/>
                <a:cs typeface="Times New Roman"/>
              </a:rPr>
              <a:t> </a:t>
            </a:r>
            <a:r>
              <a:rPr lang="ru-RU" sz="1200" dirty="0" smtClean="0">
                <a:latin typeface="Times New Roman"/>
                <a:cs typeface="Times New Roman"/>
              </a:rPr>
              <a:t>4</a:t>
            </a:r>
            <a:r>
              <a:rPr lang="ru-RU" sz="1200" u="sng" dirty="0" smtClean="0">
                <a:uFill>
                  <a:solidFill>
                    <a:srgbClr val="FE0000"/>
                  </a:solidFill>
                </a:uFill>
                <a:latin typeface="Times New Roman"/>
                <a:cs typeface="Times New Roman"/>
              </a:rPr>
              <a:t> 	</a:t>
            </a:r>
            <a:r>
              <a:rPr lang="ru-RU" sz="1200" dirty="0" smtClean="0">
                <a:latin typeface="Times New Roman"/>
                <a:cs typeface="Times New Roman"/>
              </a:rPr>
              <a:t>,  </a:t>
            </a:r>
            <a:r>
              <a:rPr lang="ru-RU" sz="1200" spc="-15" dirty="0" smtClean="0">
                <a:latin typeface="Times New Roman"/>
                <a:cs typeface="Times New Roman"/>
              </a:rPr>
              <a:t>под </a:t>
            </a:r>
            <a:r>
              <a:rPr lang="ru-RU" sz="1200" spc="-10" dirty="0" smtClean="0">
                <a:latin typeface="Times New Roman"/>
                <a:cs typeface="Times New Roman"/>
              </a:rPr>
              <a:t>контролем </a:t>
            </a:r>
            <a:r>
              <a:rPr lang="ru-RU" sz="1200" b="1" spc="-10" dirty="0" smtClean="0">
                <a:latin typeface="Times New Roman"/>
                <a:cs typeface="Times New Roman"/>
              </a:rPr>
              <a:t>компьютерной </a:t>
            </a:r>
            <a:r>
              <a:rPr lang="ru-RU" sz="1200" b="1" spc="-5" dirty="0" smtClean="0">
                <a:latin typeface="Times New Roman"/>
                <a:cs typeface="Times New Roman"/>
              </a:rPr>
              <a:t>томографии </a:t>
            </a:r>
            <a:r>
              <a:rPr lang="ru-RU" sz="1200" dirty="0" smtClean="0">
                <a:latin typeface="Times New Roman"/>
                <a:cs typeface="Times New Roman"/>
              </a:rPr>
              <a:t>(КТ)</a:t>
            </a:r>
            <a:r>
              <a:rPr lang="ru-RU" sz="1200" spc="15" dirty="0" smtClean="0">
                <a:latin typeface="Times New Roman"/>
                <a:cs typeface="Times New Roman"/>
              </a:rPr>
              <a:t> </a:t>
            </a:r>
            <a:r>
              <a:rPr lang="ru-RU" sz="1200" dirty="0" smtClean="0">
                <a:latin typeface="Times New Roman"/>
                <a:cs typeface="Times New Roman"/>
              </a:rPr>
              <a:t>5</a:t>
            </a:r>
            <a:r>
              <a:rPr lang="ru-RU" sz="1200" u="sng" dirty="0" smtClean="0">
                <a:uFill>
                  <a:solidFill>
                    <a:srgbClr val="FE0000"/>
                  </a:solidFill>
                </a:uFill>
                <a:latin typeface="Times New Roman"/>
                <a:cs typeface="Times New Roman"/>
              </a:rPr>
              <a:t> 		</a:t>
            </a:r>
            <a:r>
              <a:rPr lang="ru-RU" sz="1200" dirty="0" smtClean="0">
                <a:latin typeface="Times New Roman"/>
                <a:cs typeface="Times New Roman"/>
              </a:rPr>
              <a:t>, </a:t>
            </a:r>
            <a:r>
              <a:rPr lang="ru-RU" sz="1200" spc="-15" dirty="0" smtClean="0">
                <a:latin typeface="Times New Roman"/>
                <a:cs typeface="Times New Roman"/>
              </a:rPr>
              <a:t>под </a:t>
            </a:r>
            <a:r>
              <a:rPr lang="ru-RU" sz="1200" spc="-10" dirty="0" smtClean="0">
                <a:latin typeface="Times New Roman"/>
                <a:cs typeface="Times New Roman"/>
              </a:rPr>
              <a:t>контролем </a:t>
            </a:r>
            <a:r>
              <a:rPr lang="ru-RU" sz="1200" b="1" spc="-20" dirty="0" smtClean="0">
                <a:latin typeface="Times New Roman"/>
                <a:cs typeface="Times New Roman"/>
              </a:rPr>
              <a:t>ультразвука</a:t>
            </a:r>
            <a:r>
              <a:rPr lang="ru-RU" sz="1200" spc="85" dirty="0" smtClean="0">
                <a:latin typeface="Times New Roman"/>
                <a:cs typeface="Times New Roman"/>
              </a:rPr>
              <a:t> </a:t>
            </a:r>
            <a:r>
              <a:rPr lang="ru-RU" sz="1200" spc="-5" dirty="0" smtClean="0">
                <a:latin typeface="Times New Roman"/>
                <a:cs typeface="Times New Roman"/>
              </a:rPr>
              <a:t>(УЗ)</a:t>
            </a:r>
            <a:r>
              <a:rPr lang="ru-RU" sz="1200" spc="5" dirty="0" smtClean="0">
                <a:latin typeface="Times New Roman"/>
                <a:cs typeface="Times New Roman"/>
              </a:rPr>
              <a:t> </a:t>
            </a:r>
            <a:r>
              <a:rPr lang="ru-RU" sz="1200" dirty="0" smtClean="0">
                <a:latin typeface="Times New Roman"/>
                <a:cs typeface="Times New Roman"/>
              </a:rPr>
              <a:t>6</a:t>
            </a:r>
            <a:r>
              <a:rPr lang="ru-RU" sz="1200" u="sng" dirty="0" smtClean="0">
                <a:uFill>
                  <a:solidFill>
                    <a:srgbClr val="FE0000"/>
                  </a:solidFill>
                </a:uFill>
                <a:latin typeface="Times New Roman"/>
                <a:cs typeface="Times New Roman"/>
              </a:rPr>
              <a:t> 	</a:t>
            </a:r>
            <a:r>
              <a:rPr lang="ru-RU" sz="1200" dirty="0" smtClean="0">
                <a:latin typeface="Times New Roman"/>
                <a:cs typeface="Times New Roman"/>
              </a:rPr>
              <a:t>, </a:t>
            </a:r>
            <a:r>
              <a:rPr lang="ru-RU" sz="1200" spc="-15" dirty="0" smtClean="0">
                <a:latin typeface="Times New Roman"/>
                <a:cs typeface="Times New Roman"/>
              </a:rPr>
              <a:t>под </a:t>
            </a:r>
            <a:r>
              <a:rPr lang="ru-RU" sz="1200" spc="-10" dirty="0" smtClean="0">
                <a:latin typeface="Times New Roman"/>
                <a:cs typeface="Times New Roman"/>
              </a:rPr>
              <a:t>контролем </a:t>
            </a:r>
            <a:r>
              <a:rPr lang="ru-RU" sz="1200" b="1" dirty="0" smtClean="0">
                <a:latin typeface="Times New Roman"/>
                <a:cs typeface="Times New Roman"/>
              </a:rPr>
              <a:t>магнитно-  </a:t>
            </a:r>
            <a:r>
              <a:rPr lang="ru-RU" sz="1200" b="1" spc="-5" dirty="0" smtClean="0">
                <a:latin typeface="Times New Roman"/>
                <a:cs typeface="Times New Roman"/>
              </a:rPr>
              <a:t>резонансной томографии </a:t>
            </a:r>
            <a:r>
              <a:rPr lang="ru-RU" sz="1200" dirty="0" smtClean="0">
                <a:latin typeface="Times New Roman"/>
                <a:cs typeface="Times New Roman"/>
              </a:rPr>
              <a:t>(МРТ)</a:t>
            </a:r>
            <a:r>
              <a:rPr lang="ru-RU" sz="1200" spc="-75" dirty="0" smtClean="0">
                <a:latin typeface="Times New Roman"/>
                <a:cs typeface="Times New Roman"/>
              </a:rPr>
              <a:t> </a:t>
            </a:r>
            <a:r>
              <a:rPr lang="ru-RU" sz="1200" dirty="0" smtClean="0">
                <a:latin typeface="Times New Roman"/>
                <a:cs typeface="Times New Roman"/>
              </a:rPr>
              <a:t>7</a:t>
            </a:r>
            <a:r>
              <a:rPr lang="ru-RU" sz="1200" u="sng" dirty="0" smtClean="0">
                <a:uFill>
                  <a:solidFill>
                    <a:srgbClr val="FE0000"/>
                  </a:solidFill>
                </a:uFill>
                <a:latin typeface="Times New Roman"/>
                <a:cs typeface="Times New Roman"/>
              </a:rPr>
              <a:t> 	</a:t>
            </a:r>
            <a:endParaRPr lang="ru-RU" sz="12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81815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15794" y="-7628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F2A7E58-46EC-7E4A-886F-D0B73D8BCA6A}"/>
              </a:ext>
            </a:extLst>
          </p:cNvPr>
          <p:cNvSpPr txBox="1"/>
          <p:nvPr/>
        </p:nvSpPr>
        <p:spPr>
          <a:xfrm>
            <a:off x="379548" y="298056"/>
            <a:ext cx="84501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4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Ошибки ввода информации</a:t>
            </a:r>
            <a:endParaRPr lang="ru-RU" sz="2400" b="1" spc="3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pitchFamily="2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59721"/>
            <a:ext cx="12022221" cy="585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олилиния 11"/>
          <p:cNvSpPr/>
          <p:nvPr/>
        </p:nvSpPr>
        <p:spPr>
          <a:xfrm>
            <a:off x="5757186" y="3801386"/>
            <a:ext cx="1198880" cy="233901"/>
          </a:xfrm>
          <a:custGeom>
            <a:avLst/>
            <a:gdLst>
              <a:gd name="connsiteX0" fmla="*/ 0 w 899160"/>
              <a:gd name="connsiteY0" fmla="*/ 0 h 68580"/>
              <a:gd name="connsiteX1" fmla="*/ 289560 w 899160"/>
              <a:gd name="connsiteY1" fmla="*/ 7620 h 68580"/>
              <a:gd name="connsiteX2" fmla="*/ 480060 w 899160"/>
              <a:gd name="connsiteY2" fmla="*/ 22860 h 68580"/>
              <a:gd name="connsiteX3" fmla="*/ 541020 w 899160"/>
              <a:gd name="connsiteY3" fmla="*/ 53340 h 68580"/>
              <a:gd name="connsiteX4" fmla="*/ 617220 w 899160"/>
              <a:gd name="connsiteY4" fmla="*/ 60960 h 68580"/>
              <a:gd name="connsiteX5" fmla="*/ 655320 w 899160"/>
              <a:gd name="connsiteY5" fmla="*/ 68580 h 68580"/>
              <a:gd name="connsiteX6" fmla="*/ 754380 w 899160"/>
              <a:gd name="connsiteY6" fmla="*/ 53340 h 68580"/>
              <a:gd name="connsiteX7" fmla="*/ 815340 w 899160"/>
              <a:gd name="connsiteY7" fmla="*/ 30480 h 68580"/>
              <a:gd name="connsiteX8" fmla="*/ 853440 w 899160"/>
              <a:gd name="connsiteY8" fmla="*/ 22860 h 68580"/>
              <a:gd name="connsiteX9" fmla="*/ 899160 w 899160"/>
              <a:gd name="connsiteY9" fmla="*/ 7620 h 68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99160" h="68580">
                <a:moveTo>
                  <a:pt x="0" y="0"/>
                </a:moveTo>
                <a:lnTo>
                  <a:pt x="289560" y="7620"/>
                </a:lnTo>
                <a:cubicBezTo>
                  <a:pt x="428408" y="12492"/>
                  <a:pt x="393500" y="8433"/>
                  <a:pt x="480060" y="22860"/>
                </a:cubicBezTo>
                <a:cubicBezTo>
                  <a:pt x="497667" y="33424"/>
                  <a:pt x="518959" y="49946"/>
                  <a:pt x="541020" y="53340"/>
                </a:cubicBezTo>
                <a:cubicBezTo>
                  <a:pt x="566250" y="57222"/>
                  <a:pt x="591917" y="57586"/>
                  <a:pt x="617220" y="60960"/>
                </a:cubicBezTo>
                <a:cubicBezTo>
                  <a:pt x="630058" y="62672"/>
                  <a:pt x="642620" y="66040"/>
                  <a:pt x="655320" y="68580"/>
                </a:cubicBezTo>
                <a:cubicBezTo>
                  <a:pt x="672335" y="66149"/>
                  <a:pt x="735349" y="57569"/>
                  <a:pt x="754380" y="53340"/>
                </a:cubicBezTo>
                <a:cubicBezTo>
                  <a:pt x="773417" y="49109"/>
                  <a:pt x="798390" y="35565"/>
                  <a:pt x="815340" y="30480"/>
                </a:cubicBezTo>
                <a:cubicBezTo>
                  <a:pt x="827745" y="26758"/>
                  <a:pt x="840945" y="26268"/>
                  <a:pt x="853440" y="22860"/>
                </a:cubicBezTo>
                <a:cubicBezTo>
                  <a:pt x="868938" y="18633"/>
                  <a:pt x="899160" y="7620"/>
                  <a:pt x="899160" y="7620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олилиния 12"/>
          <p:cNvSpPr/>
          <p:nvPr/>
        </p:nvSpPr>
        <p:spPr>
          <a:xfrm>
            <a:off x="5757186" y="4745603"/>
            <a:ext cx="1198880" cy="233901"/>
          </a:xfrm>
          <a:custGeom>
            <a:avLst/>
            <a:gdLst>
              <a:gd name="connsiteX0" fmla="*/ 0 w 899160"/>
              <a:gd name="connsiteY0" fmla="*/ 0 h 68580"/>
              <a:gd name="connsiteX1" fmla="*/ 289560 w 899160"/>
              <a:gd name="connsiteY1" fmla="*/ 7620 h 68580"/>
              <a:gd name="connsiteX2" fmla="*/ 480060 w 899160"/>
              <a:gd name="connsiteY2" fmla="*/ 22860 h 68580"/>
              <a:gd name="connsiteX3" fmla="*/ 541020 w 899160"/>
              <a:gd name="connsiteY3" fmla="*/ 53340 h 68580"/>
              <a:gd name="connsiteX4" fmla="*/ 617220 w 899160"/>
              <a:gd name="connsiteY4" fmla="*/ 60960 h 68580"/>
              <a:gd name="connsiteX5" fmla="*/ 655320 w 899160"/>
              <a:gd name="connsiteY5" fmla="*/ 68580 h 68580"/>
              <a:gd name="connsiteX6" fmla="*/ 754380 w 899160"/>
              <a:gd name="connsiteY6" fmla="*/ 53340 h 68580"/>
              <a:gd name="connsiteX7" fmla="*/ 815340 w 899160"/>
              <a:gd name="connsiteY7" fmla="*/ 30480 h 68580"/>
              <a:gd name="connsiteX8" fmla="*/ 853440 w 899160"/>
              <a:gd name="connsiteY8" fmla="*/ 22860 h 68580"/>
              <a:gd name="connsiteX9" fmla="*/ 899160 w 899160"/>
              <a:gd name="connsiteY9" fmla="*/ 7620 h 68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99160" h="68580">
                <a:moveTo>
                  <a:pt x="0" y="0"/>
                </a:moveTo>
                <a:lnTo>
                  <a:pt x="289560" y="7620"/>
                </a:lnTo>
                <a:cubicBezTo>
                  <a:pt x="428408" y="12492"/>
                  <a:pt x="393500" y="8433"/>
                  <a:pt x="480060" y="22860"/>
                </a:cubicBezTo>
                <a:cubicBezTo>
                  <a:pt x="497667" y="33424"/>
                  <a:pt x="518959" y="49946"/>
                  <a:pt x="541020" y="53340"/>
                </a:cubicBezTo>
                <a:cubicBezTo>
                  <a:pt x="566250" y="57222"/>
                  <a:pt x="591917" y="57586"/>
                  <a:pt x="617220" y="60960"/>
                </a:cubicBezTo>
                <a:cubicBezTo>
                  <a:pt x="630058" y="62672"/>
                  <a:pt x="642620" y="66040"/>
                  <a:pt x="655320" y="68580"/>
                </a:cubicBezTo>
                <a:cubicBezTo>
                  <a:pt x="672335" y="66149"/>
                  <a:pt x="735349" y="57569"/>
                  <a:pt x="754380" y="53340"/>
                </a:cubicBezTo>
                <a:cubicBezTo>
                  <a:pt x="773417" y="49109"/>
                  <a:pt x="798390" y="35565"/>
                  <a:pt x="815340" y="30480"/>
                </a:cubicBezTo>
                <a:cubicBezTo>
                  <a:pt x="827745" y="26758"/>
                  <a:pt x="840945" y="26268"/>
                  <a:pt x="853440" y="22860"/>
                </a:cubicBezTo>
                <a:cubicBezTo>
                  <a:pt x="868938" y="18633"/>
                  <a:pt x="899160" y="7620"/>
                  <a:pt x="899160" y="7620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олилиния 13"/>
          <p:cNvSpPr/>
          <p:nvPr/>
        </p:nvSpPr>
        <p:spPr>
          <a:xfrm>
            <a:off x="7271247" y="5096454"/>
            <a:ext cx="1198880" cy="233901"/>
          </a:xfrm>
          <a:custGeom>
            <a:avLst/>
            <a:gdLst>
              <a:gd name="connsiteX0" fmla="*/ 0 w 899160"/>
              <a:gd name="connsiteY0" fmla="*/ 0 h 68580"/>
              <a:gd name="connsiteX1" fmla="*/ 289560 w 899160"/>
              <a:gd name="connsiteY1" fmla="*/ 7620 h 68580"/>
              <a:gd name="connsiteX2" fmla="*/ 480060 w 899160"/>
              <a:gd name="connsiteY2" fmla="*/ 22860 h 68580"/>
              <a:gd name="connsiteX3" fmla="*/ 541020 w 899160"/>
              <a:gd name="connsiteY3" fmla="*/ 53340 h 68580"/>
              <a:gd name="connsiteX4" fmla="*/ 617220 w 899160"/>
              <a:gd name="connsiteY4" fmla="*/ 60960 h 68580"/>
              <a:gd name="connsiteX5" fmla="*/ 655320 w 899160"/>
              <a:gd name="connsiteY5" fmla="*/ 68580 h 68580"/>
              <a:gd name="connsiteX6" fmla="*/ 754380 w 899160"/>
              <a:gd name="connsiteY6" fmla="*/ 53340 h 68580"/>
              <a:gd name="connsiteX7" fmla="*/ 815340 w 899160"/>
              <a:gd name="connsiteY7" fmla="*/ 30480 h 68580"/>
              <a:gd name="connsiteX8" fmla="*/ 853440 w 899160"/>
              <a:gd name="connsiteY8" fmla="*/ 22860 h 68580"/>
              <a:gd name="connsiteX9" fmla="*/ 899160 w 899160"/>
              <a:gd name="connsiteY9" fmla="*/ 7620 h 68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99160" h="68580">
                <a:moveTo>
                  <a:pt x="0" y="0"/>
                </a:moveTo>
                <a:lnTo>
                  <a:pt x="289560" y="7620"/>
                </a:lnTo>
                <a:cubicBezTo>
                  <a:pt x="428408" y="12492"/>
                  <a:pt x="393500" y="8433"/>
                  <a:pt x="480060" y="22860"/>
                </a:cubicBezTo>
                <a:cubicBezTo>
                  <a:pt x="497667" y="33424"/>
                  <a:pt x="518959" y="49946"/>
                  <a:pt x="541020" y="53340"/>
                </a:cubicBezTo>
                <a:cubicBezTo>
                  <a:pt x="566250" y="57222"/>
                  <a:pt x="591917" y="57586"/>
                  <a:pt x="617220" y="60960"/>
                </a:cubicBezTo>
                <a:cubicBezTo>
                  <a:pt x="630058" y="62672"/>
                  <a:pt x="642620" y="66040"/>
                  <a:pt x="655320" y="68580"/>
                </a:cubicBezTo>
                <a:cubicBezTo>
                  <a:pt x="672335" y="66149"/>
                  <a:pt x="735349" y="57569"/>
                  <a:pt x="754380" y="53340"/>
                </a:cubicBezTo>
                <a:cubicBezTo>
                  <a:pt x="773417" y="49109"/>
                  <a:pt x="798390" y="35565"/>
                  <a:pt x="815340" y="30480"/>
                </a:cubicBezTo>
                <a:cubicBezTo>
                  <a:pt x="827745" y="26758"/>
                  <a:pt x="840945" y="26268"/>
                  <a:pt x="853440" y="22860"/>
                </a:cubicBezTo>
                <a:cubicBezTo>
                  <a:pt x="868938" y="18633"/>
                  <a:pt x="899160" y="7620"/>
                  <a:pt x="899160" y="7620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олилиния 14"/>
          <p:cNvSpPr/>
          <p:nvPr/>
        </p:nvSpPr>
        <p:spPr>
          <a:xfrm>
            <a:off x="7271247" y="4745602"/>
            <a:ext cx="1198880" cy="233901"/>
          </a:xfrm>
          <a:custGeom>
            <a:avLst/>
            <a:gdLst>
              <a:gd name="connsiteX0" fmla="*/ 0 w 899160"/>
              <a:gd name="connsiteY0" fmla="*/ 0 h 68580"/>
              <a:gd name="connsiteX1" fmla="*/ 289560 w 899160"/>
              <a:gd name="connsiteY1" fmla="*/ 7620 h 68580"/>
              <a:gd name="connsiteX2" fmla="*/ 480060 w 899160"/>
              <a:gd name="connsiteY2" fmla="*/ 22860 h 68580"/>
              <a:gd name="connsiteX3" fmla="*/ 541020 w 899160"/>
              <a:gd name="connsiteY3" fmla="*/ 53340 h 68580"/>
              <a:gd name="connsiteX4" fmla="*/ 617220 w 899160"/>
              <a:gd name="connsiteY4" fmla="*/ 60960 h 68580"/>
              <a:gd name="connsiteX5" fmla="*/ 655320 w 899160"/>
              <a:gd name="connsiteY5" fmla="*/ 68580 h 68580"/>
              <a:gd name="connsiteX6" fmla="*/ 754380 w 899160"/>
              <a:gd name="connsiteY6" fmla="*/ 53340 h 68580"/>
              <a:gd name="connsiteX7" fmla="*/ 815340 w 899160"/>
              <a:gd name="connsiteY7" fmla="*/ 30480 h 68580"/>
              <a:gd name="connsiteX8" fmla="*/ 853440 w 899160"/>
              <a:gd name="connsiteY8" fmla="*/ 22860 h 68580"/>
              <a:gd name="connsiteX9" fmla="*/ 899160 w 899160"/>
              <a:gd name="connsiteY9" fmla="*/ 7620 h 68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99160" h="68580">
                <a:moveTo>
                  <a:pt x="0" y="0"/>
                </a:moveTo>
                <a:lnTo>
                  <a:pt x="289560" y="7620"/>
                </a:lnTo>
                <a:cubicBezTo>
                  <a:pt x="428408" y="12492"/>
                  <a:pt x="393500" y="8433"/>
                  <a:pt x="480060" y="22860"/>
                </a:cubicBezTo>
                <a:cubicBezTo>
                  <a:pt x="497667" y="33424"/>
                  <a:pt x="518959" y="49946"/>
                  <a:pt x="541020" y="53340"/>
                </a:cubicBezTo>
                <a:cubicBezTo>
                  <a:pt x="566250" y="57222"/>
                  <a:pt x="591917" y="57586"/>
                  <a:pt x="617220" y="60960"/>
                </a:cubicBezTo>
                <a:cubicBezTo>
                  <a:pt x="630058" y="62672"/>
                  <a:pt x="642620" y="66040"/>
                  <a:pt x="655320" y="68580"/>
                </a:cubicBezTo>
                <a:cubicBezTo>
                  <a:pt x="672335" y="66149"/>
                  <a:pt x="735349" y="57569"/>
                  <a:pt x="754380" y="53340"/>
                </a:cubicBezTo>
                <a:cubicBezTo>
                  <a:pt x="773417" y="49109"/>
                  <a:pt x="798390" y="35565"/>
                  <a:pt x="815340" y="30480"/>
                </a:cubicBezTo>
                <a:cubicBezTo>
                  <a:pt x="827745" y="26758"/>
                  <a:pt x="840945" y="26268"/>
                  <a:pt x="853440" y="22860"/>
                </a:cubicBezTo>
                <a:cubicBezTo>
                  <a:pt x="868938" y="18633"/>
                  <a:pt x="899160" y="7620"/>
                  <a:pt x="899160" y="7620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993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5802963"/>
              </p:ext>
            </p:extLst>
          </p:nvPr>
        </p:nvGraphicFramePr>
        <p:xfrm>
          <a:off x="1103448" y="1885103"/>
          <a:ext cx="9056553" cy="3840976"/>
        </p:xfrm>
        <a:graphic>
          <a:graphicData uri="http://schemas.openxmlformats.org/drawingml/2006/table">
            <a:tbl>
              <a:tblPr/>
              <a:tblGrid>
                <a:gridCol w="31838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94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76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09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923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923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9967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Наименования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органов и систем 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строки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из них (гр.3):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7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без внутривенного контрастирования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с внутривенным контрастированием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в подразделениях, оказывающих медицинскую помощь в амбулаторных условиях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18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07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Всего исследований</a:t>
                      </a:r>
                    </a:p>
                  </a:txBody>
                  <a:tcPr marL="66452" marR="66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07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в том числе.: головного мозга</a:t>
                      </a:r>
                    </a:p>
                  </a:txBody>
                  <a:tcPr marL="66452" marR="66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0752">
                <a:tc>
                  <a:txBody>
                    <a:bodyPr/>
                    <a:lstStyle/>
                    <a:p>
                      <a:pPr marL="201295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околоносовых пазух</a:t>
                      </a:r>
                    </a:p>
                  </a:txBody>
                  <a:tcPr marL="66452" marR="66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0752">
                <a:tc>
                  <a:txBody>
                    <a:bodyPr/>
                    <a:lstStyle/>
                    <a:p>
                      <a:pPr marL="201295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височной кости</a:t>
                      </a:r>
                    </a:p>
                  </a:txBody>
                  <a:tcPr marL="66452" marR="66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0752">
                <a:tc>
                  <a:txBody>
                    <a:bodyPr/>
                    <a:lstStyle/>
                    <a:p>
                      <a:pPr marL="201295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области  шеи, гортани и гортаноглотки</a:t>
                      </a:r>
                    </a:p>
                  </a:txBody>
                  <a:tcPr marL="66452" marR="66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1505">
                <a:tc>
                  <a:txBody>
                    <a:bodyPr/>
                    <a:lstStyle/>
                    <a:p>
                      <a:pPr marL="666750" indent="-465455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области груди (без сердца и коронарных   сосудов)</a:t>
                      </a:r>
                    </a:p>
                  </a:txBody>
                  <a:tcPr marL="66452" marR="66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1505">
                <a:tc>
                  <a:txBody>
                    <a:bodyPr/>
                    <a:lstStyle/>
                    <a:p>
                      <a:pPr marL="666750" indent="-465455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 стр. 6:</a:t>
                      </a:r>
                      <a:r>
                        <a:rPr lang="ru-RU" sz="1000" b="1" baseline="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легких при </a:t>
                      </a:r>
                      <a:r>
                        <a:rPr lang="en-US" sz="1000" b="1" baseline="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COVID-19</a:t>
                      </a:r>
                      <a:endParaRPr lang="ru-RU" sz="1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6.1</a:t>
                      </a:r>
                      <a:endParaRPr lang="ru-RU" sz="9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10752">
                <a:tc>
                  <a:txBody>
                    <a:bodyPr/>
                    <a:lstStyle/>
                    <a:p>
                      <a:pPr marL="201295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сердца и коронарных сосудов</a:t>
                      </a:r>
                    </a:p>
                  </a:txBody>
                  <a:tcPr marL="66452" marR="66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2257">
                <a:tc>
                  <a:txBody>
                    <a:bodyPr/>
                    <a:lstStyle/>
                    <a:p>
                      <a:pPr marL="666750" indent="-465455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органов брюшной полости (печень,    селезенка,   </a:t>
                      </a:r>
                    </a:p>
                    <a:p>
                      <a:pPr marL="201295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поджелудочная железа)</a:t>
                      </a:r>
                    </a:p>
                  </a:txBody>
                  <a:tcPr marL="66452" marR="66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10752">
                <a:tc>
                  <a:txBody>
                    <a:bodyPr/>
                    <a:lstStyle/>
                    <a:p>
                      <a:pPr marL="201295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почек и мочевых путей</a:t>
                      </a:r>
                    </a:p>
                  </a:txBody>
                  <a:tcPr marL="66452" marR="66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10752">
                <a:tc>
                  <a:txBody>
                    <a:bodyPr/>
                    <a:lstStyle/>
                    <a:p>
                      <a:pPr marL="201295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органов малого таза</a:t>
                      </a:r>
                    </a:p>
                  </a:txBody>
                  <a:tcPr marL="66452" marR="66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10752">
                <a:tc>
                  <a:txBody>
                    <a:bodyPr/>
                    <a:lstStyle/>
                    <a:p>
                      <a:pPr marL="201295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позвоночника, из него:</a:t>
                      </a:r>
                    </a:p>
                  </a:txBody>
                  <a:tcPr marL="66452" marR="66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10752">
                <a:tc>
                  <a:txBody>
                    <a:bodyPr/>
                    <a:lstStyle/>
                    <a:p>
                      <a:pPr marL="201295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позвоночника (шейный отдел) </a:t>
                      </a:r>
                    </a:p>
                  </a:txBody>
                  <a:tcPr marL="66452" marR="66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11.1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10752">
                <a:tc>
                  <a:txBody>
                    <a:bodyPr/>
                    <a:lstStyle/>
                    <a:p>
                      <a:pPr marL="201295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позвоночника (грудной отдел)</a:t>
                      </a:r>
                    </a:p>
                  </a:txBody>
                  <a:tcPr marL="66452" marR="66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11.2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21505">
                <a:tc>
                  <a:txBody>
                    <a:bodyPr/>
                    <a:lstStyle/>
                    <a:p>
                      <a:pPr marL="48641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позвоночника (поясничный и крестцовый  отделы)</a:t>
                      </a:r>
                    </a:p>
                  </a:txBody>
                  <a:tcPr marL="66452" marR="66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11.3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10752">
                <a:tc>
                  <a:txBody>
                    <a:bodyPr/>
                    <a:lstStyle/>
                    <a:p>
                      <a:pPr marL="486410" indent="-285115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костей, суставов и мягких тканей   конечностей </a:t>
                      </a:r>
                    </a:p>
                  </a:txBody>
                  <a:tcPr marL="66452" marR="66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10752">
                <a:tc>
                  <a:txBody>
                    <a:bodyPr/>
                    <a:lstStyle/>
                    <a:p>
                      <a:pPr marL="201295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прочих органов и систем</a:t>
                      </a:r>
                    </a:p>
                  </a:txBody>
                  <a:tcPr marL="66452" marR="66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10752"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Ангиография иных сосудов</a:t>
                      </a:r>
                    </a:p>
                  </a:txBody>
                  <a:tcPr marL="66452" marR="66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700" b="1" dirty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7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52" marR="6645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sp>
        <p:nvSpPr>
          <p:cNvPr id="10" name="Rectangle 453"/>
          <p:cNvSpPr txBox="1">
            <a:spLocks noChangeArrowheads="1"/>
          </p:cNvSpPr>
          <p:nvPr/>
        </p:nvSpPr>
        <p:spPr bwMode="auto">
          <a:xfrm>
            <a:off x="6096000" y="2743200"/>
            <a:ext cx="5952661" cy="2068354"/>
          </a:xfrm>
          <a:prstGeom prst="roundRect">
            <a:avLst/>
          </a:prstGeom>
          <a:solidFill>
            <a:srgbClr val="C4BD99"/>
          </a:solidFill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>
              <a:defRPr/>
            </a:pPr>
            <a:r>
              <a:rPr lang="ru-RU" altLang="ru-RU" sz="1400" b="1" dirty="0" smtClean="0">
                <a:cs typeface="Times New Roman" pitchFamily="18" charset="0"/>
              </a:rPr>
              <a:t>В </a:t>
            </a:r>
            <a:r>
              <a:rPr lang="ru-RU" altLang="ru-RU" sz="1400" b="1" dirty="0">
                <a:cs typeface="Times New Roman" pitchFamily="18" charset="0"/>
              </a:rPr>
              <a:t>таблицу  5113 по строкам </a:t>
            </a:r>
            <a:r>
              <a:rPr lang="ru-RU" altLang="ru-RU" sz="1400" b="1" dirty="0" smtClean="0">
                <a:cs typeface="Times New Roman" pitchFamily="18" charset="0"/>
              </a:rPr>
              <a:t>1-14 </a:t>
            </a:r>
            <a:r>
              <a:rPr lang="ru-RU" altLang="ru-RU" sz="1400" b="1" dirty="0">
                <a:cs typeface="Times New Roman" pitchFamily="18" charset="0"/>
              </a:rPr>
              <a:t>включаются сведения о выполненных компьютерно-</a:t>
            </a:r>
            <a:r>
              <a:rPr lang="ru-RU" altLang="ru-RU" sz="1400" b="1" dirty="0" err="1">
                <a:cs typeface="Times New Roman" pitchFamily="18" charset="0"/>
              </a:rPr>
              <a:t>томографических</a:t>
            </a:r>
            <a:r>
              <a:rPr lang="ru-RU" altLang="ru-RU" sz="1400" b="1" dirty="0">
                <a:cs typeface="Times New Roman" pitchFamily="18" charset="0"/>
              </a:rPr>
              <a:t> исследованиях </a:t>
            </a:r>
          </a:p>
          <a:p>
            <a:pPr>
              <a:defRPr/>
            </a:pPr>
            <a:endParaRPr lang="ru-RU" altLang="ru-RU" sz="900" b="1" dirty="0">
              <a:cs typeface="Times New Roman" pitchFamily="18" charset="0"/>
            </a:endParaRPr>
          </a:p>
          <a:p>
            <a:pPr>
              <a:defRPr/>
            </a:pPr>
            <a:r>
              <a:rPr lang="ru-RU" altLang="ru-RU" sz="1400" b="1" dirty="0">
                <a:cs typeface="Times New Roman" pitchFamily="18" charset="0"/>
              </a:rPr>
              <a:t>В </a:t>
            </a:r>
            <a:r>
              <a:rPr lang="ru-RU" altLang="ru-RU" sz="1400" b="1" dirty="0" smtClean="0">
                <a:cs typeface="Times New Roman" pitchFamily="18" charset="0"/>
              </a:rPr>
              <a:t>графе 5 </a:t>
            </a:r>
            <a:r>
              <a:rPr lang="ru-RU" altLang="ru-RU" sz="1400" b="1" dirty="0">
                <a:cs typeface="Times New Roman" pitchFamily="18" charset="0"/>
              </a:rPr>
              <a:t>указываются </a:t>
            </a:r>
            <a:r>
              <a:rPr lang="ru-RU" altLang="ru-RU" sz="1400" b="1" dirty="0" smtClean="0">
                <a:cs typeface="Times New Roman" pitchFamily="18" charset="0"/>
              </a:rPr>
              <a:t>исследования с контрастированием</a:t>
            </a:r>
            <a:endParaRPr lang="ru-RU" altLang="ru-RU" sz="1400" b="1" strike="sngStrike" dirty="0">
              <a:cs typeface="Times New Roman" pitchFamily="18" charset="0"/>
            </a:endParaRPr>
          </a:p>
          <a:p>
            <a:pPr>
              <a:defRPr/>
            </a:pPr>
            <a:endParaRPr lang="ru-RU" altLang="ru-RU" sz="900" b="1" dirty="0">
              <a:cs typeface="Times New Roman" pitchFamily="18" charset="0"/>
            </a:endParaRPr>
          </a:p>
          <a:p>
            <a:pPr>
              <a:defRPr/>
            </a:pPr>
            <a:r>
              <a:rPr lang="ru-RU" altLang="ru-RU" sz="1400" b="1" dirty="0">
                <a:cs typeface="Times New Roman" pitchFamily="18" charset="0"/>
              </a:rPr>
              <a:t>В графе 6  указываются исследования, выполненные в </a:t>
            </a:r>
            <a:r>
              <a:rPr lang="ru-RU" altLang="ru-RU" sz="1400" b="1" dirty="0" smtClean="0">
                <a:cs typeface="Times New Roman" pitchFamily="18" charset="0"/>
              </a:rPr>
              <a:t>медицинских организациях, оказывающих помощь в амбулаторных условиях</a:t>
            </a:r>
            <a:endParaRPr lang="ru-RU" altLang="ru-RU" sz="1600" b="1" dirty="0">
              <a:latin typeface="Arial" charset="0"/>
            </a:endParaRPr>
          </a:p>
        </p:txBody>
      </p:sp>
      <p:sp>
        <p:nvSpPr>
          <p:cNvPr id="11" name="Rectangle 453"/>
          <p:cNvSpPr txBox="1">
            <a:spLocks noChangeArrowheads="1"/>
          </p:cNvSpPr>
          <p:nvPr/>
        </p:nvSpPr>
        <p:spPr bwMode="auto">
          <a:xfrm>
            <a:off x="6081470" y="5070791"/>
            <a:ext cx="5967191" cy="381000"/>
          </a:xfrm>
          <a:prstGeom prst="roundRect">
            <a:avLst/>
          </a:prstGeom>
          <a:solidFill>
            <a:srgbClr val="C4BD9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>
                <a:latin typeface="Times New Roman" pitchFamily="18" charset="0"/>
              </a:rPr>
              <a:t>Строка 1 равна сумме строк </a:t>
            </a:r>
            <a:r>
              <a:rPr lang="ru-RU" altLang="ru-RU" sz="1400" b="1" dirty="0" smtClean="0">
                <a:solidFill>
                  <a:srgbClr val="FF0000"/>
                </a:solidFill>
                <a:latin typeface="Times New Roman" pitchFamily="18" charset="0"/>
              </a:rPr>
              <a:t>2-14</a:t>
            </a:r>
            <a:r>
              <a:rPr lang="ru-RU" altLang="ru-RU" sz="1400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endParaRPr lang="ru-RU" altLang="ru-RU" sz="14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2" name="Rectangle 453"/>
          <p:cNvSpPr txBox="1">
            <a:spLocks noChangeArrowheads="1"/>
          </p:cNvSpPr>
          <p:nvPr/>
        </p:nvSpPr>
        <p:spPr bwMode="auto">
          <a:xfrm>
            <a:off x="6095999" y="5805264"/>
            <a:ext cx="5952661" cy="670520"/>
          </a:xfrm>
          <a:prstGeom prst="roundRect">
            <a:avLst/>
          </a:prstGeom>
          <a:solidFill>
            <a:srgbClr val="C4BD9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>
                <a:latin typeface="Times New Roman" pitchFamily="18" charset="0"/>
              </a:rPr>
              <a:t>Сумма граф 4 + 5 </a:t>
            </a:r>
            <a:r>
              <a:rPr lang="ru-RU" altLang="ru-RU" sz="1400" b="1" dirty="0" smtClean="0">
                <a:latin typeface="Times New Roman" pitchFamily="18" charset="0"/>
              </a:rPr>
              <a:t>равна </a:t>
            </a:r>
            <a:r>
              <a:rPr lang="ru-RU" altLang="ru-RU" sz="1400" b="1" dirty="0">
                <a:latin typeface="Times New Roman" pitchFamily="18" charset="0"/>
              </a:rPr>
              <a:t>графе </a:t>
            </a:r>
            <a:r>
              <a:rPr lang="ru-RU" altLang="ru-RU" sz="1400" b="1" dirty="0" smtClean="0">
                <a:latin typeface="Times New Roman" pitchFamily="18" charset="0"/>
              </a:rPr>
              <a:t>3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 smtClean="0">
                <a:latin typeface="Times New Roman" pitchFamily="18" charset="0"/>
              </a:rPr>
              <a:t> </a:t>
            </a:r>
            <a:r>
              <a:rPr lang="ru-RU" altLang="ru-RU" sz="2000" b="1" dirty="0" smtClean="0">
                <a:solidFill>
                  <a:srgbClr val="FF0000"/>
                </a:solidFill>
                <a:latin typeface="Times New Roman" pitchFamily="18" charset="0"/>
              </a:rPr>
              <a:t>кроме строки 14</a:t>
            </a:r>
            <a:endParaRPr lang="ru-RU" altLang="ru-RU" sz="20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033470" y="236404"/>
            <a:ext cx="6096000" cy="7822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Таблица 5113</a:t>
            </a:r>
          </a:p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Компьютерная томография</a:t>
            </a:r>
          </a:p>
        </p:txBody>
      </p:sp>
    </p:spTree>
    <p:extLst>
      <p:ext uri="{BB962C8B-B14F-4D97-AF65-F5344CB8AC3E}">
        <p14:creationId xmlns:p14="http://schemas.microsoft.com/office/powerpoint/2010/main" val="1694967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0430531"/>
              </p:ext>
            </p:extLst>
          </p:nvPr>
        </p:nvGraphicFramePr>
        <p:xfrm>
          <a:off x="815414" y="2186903"/>
          <a:ext cx="9344587" cy="2588333"/>
        </p:xfrm>
        <a:graphic>
          <a:graphicData uri="http://schemas.openxmlformats.org/drawingml/2006/table">
            <a:tbl>
              <a:tblPr/>
              <a:tblGrid>
                <a:gridCol w="47963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6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98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557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557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29322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№ строки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из них: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15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детям 0-17 лет (включительно) 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лицам старше трудоспособного возраста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0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1589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Число рентгеновских профилактических исследований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органов грудной клетки, всего,  в том числе выполнено:  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5794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          на пленочных </a:t>
                      </a:r>
                      <a:r>
                        <a:rPr lang="ru-RU" sz="1000" dirty="0" err="1">
                          <a:latin typeface="Times New Roman"/>
                          <a:ea typeface="Times New Roman"/>
                          <a:cs typeface="Times New Roman"/>
                        </a:rPr>
                        <a:t>флюорографах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1.1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5794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                   из них  на передвижных пленочных флюорографических установках                                                      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1.1.1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4503"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       на цифровых </a:t>
                      </a:r>
                      <a:r>
                        <a:rPr lang="ru-RU" sz="1000" dirty="0" err="1">
                          <a:latin typeface="Times New Roman"/>
                          <a:ea typeface="Times New Roman"/>
                          <a:cs typeface="Times New Roman"/>
                        </a:rPr>
                        <a:t>флюорографах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1.2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04503"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                из них  на передвижных цифровых флюорографических установках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1.2.1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4503"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       рентгенографий на пленке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1.3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04503"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       </a:t>
                      </a:r>
                      <a:r>
                        <a:rPr lang="ru-RU" sz="1000" dirty="0" err="1">
                          <a:latin typeface="Times New Roman"/>
                          <a:ea typeface="Times New Roman"/>
                          <a:cs typeface="Times New Roman"/>
                        </a:rPr>
                        <a:t>низкодозных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компьютерных томографий 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1.4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6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0450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Число рентгеновских профилактических исследований молочных желез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6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04503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из  них выполнено:  на пленочных аппаратах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2.1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6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3216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                 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на 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цифровых аппаратах и аппаратах, оснащенных системой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                                  компьютерной радиографии  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2.2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6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04503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                                  на передвижных </a:t>
                      </a:r>
                      <a:r>
                        <a:rPr lang="ru-RU" sz="1000" dirty="0" err="1">
                          <a:latin typeface="Times New Roman"/>
                          <a:ea typeface="Times New Roman"/>
                          <a:cs typeface="Times New Roman"/>
                        </a:rPr>
                        <a:t>маммографических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установках 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2.3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6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04503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                                  на аппаратах с функцией </a:t>
                      </a:r>
                      <a:r>
                        <a:rPr lang="ru-RU" sz="1000" dirty="0" err="1">
                          <a:latin typeface="Times New Roman"/>
                          <a:ea typeface="Times New Roman"/>
                          <a:cs typeface="Times New Roman"/>
                        </a:rPr>
                        <a:t>томосинтеза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Times New Roman"/>
                          <a:cs typeface="Times New Roman"/>
                        </a:rPr>
                        <a:t>2.4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6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701" marR="627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10" name="Rectangle 453"/>
          <p:cNvSpPr txBox="1">
            <a:spLocks noChangeArrowheads="1"/>
          </p:cNvSpPr>
          <p:nvPr/>
        </p:nvSpPr>
        <p:spPr bwMode="auto">
          <a:xfrm>
            <a:off x="7536160" y="1960037"/>
            <a:ext cx="4326123" cy="1295400"/>
          </a:xfrm>
          <a:prstGeom prst="roundRect">
            <a:avLst/>
          </a:prstGeom>
          <a:solidFill>
            <a:srgbClr val="C4BD9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itchFamily="18" charset="0"/>
              </a:rPr>
              <a:t>Графа 3 должна быть больше суммы граф 4+5 за счет исследований, выполненных пациентам трудоспособного возраста</a:t>
            </a:r>
          </a:p>
        </p:txBody>
      </p:sp>
      <p:sp>
        <p:nvSpPr>
          <p:cNvPr id="11" name="Rectangle 453"/>
          <p:cNvSpPr txBox="1">
            <a:spLocks noChangeArrowheads="1"/>
          </p:cNvSpPr>
          <p:nvPr/>
        </p:nvSpPr>
        <p:spPr bwMode="auto">
          <a:xfrm>
            <a:off x="7537069" y="3412868"/>
            <a:ext cx="4326122" cy="1752600"/>
          </a:xfrm>
          <a:prstGeom prst="roundRect">
            <a:avLst/>
          </a:prstGeom>
          <a:solidFill>
            <a:srgbClr val="C4BD9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 b="1" dirty="0">
                <a:latin typeface="Times New Roman" pitchFamily="18" charset="0"/>
              </a:rPr>
              <a:t>В строке </a:t>
            </a:r>
            <a:r>
              <a:rPr lang="ru-RU" altLang="ru-RU" sz="1400" b="1" dirty="0" smtClean="0">
                <a:latin typeface="Times New Roman" pitchFamily="18" charset="0"/>
              </a:rPr>
              <a:t>1.2 </a:t>
            </a:r>
            <a:r>
              <a:rPr lang="ru-RU" altLang="ru-RU" sz="1400" b="1" dirty="0">
                <a:latin typeface="Times New Roman" pitchFamily="18" charset="0"/>
              </a:rPr>
              <a:t>указываются сведения о цифровых </a:t>
            </a:r>
            <a:r>
              <a:rPr lang="ru-RU" altLang="ru-RU" sz="1400" b="1" dirty="0" err="1">
                <a:latin typeface="Times New Roman" pitchFamily="18" charset="0"/>
              </a:rPr>
              <a:t>флюорограммах</a:t>
            </a:r>
            <a:r>
              <a:rPr lang="ru-RU" altLang="ru-RU" sz="1400" b="1" dirty="0">
                <a:latin typeface="Times New Roman" pitchFamily="18" charset="0"/>
              </a:rPr>
              <a:t> и </a:t>
            </a:r>
            <a:r>
              <a:rPr lang="ru-RU" altLang="ru-RU" sz="1400" b="1" dirty="0">
                <a:solidFill>
                  <a:srgbClr val="FF0000"/>
                </a:solidFill>
                <a:latin typeface="Times New Roman" pitchFamily="18" charset="0"/>
              </a:rPr>
              <a:t>рентгенограммах, выполненных на цифровых аппаратах</a:t>
            </a:r>
            <a:r>
              <a:rPr lang="ru-RU" altLang="ru-RU" sz="1400" b="1" dirty="0">
                <a:latin typeface="Times New Roman" pitchFamily="18" charset="0"/>
              </a:rPr>
              <a:t>, в том числе </a:t>
            </a:r>
            <a:r>
              <a:rPr lang="ru-RU" altLang="ru-RU" sz="1400" b="1" dirty="0" smtClean="0">
                <a:latin typeface="Times New Roman" pitchFamily="18" charset="0"/>
              </a:rPr>
              <a:t>передвижных (стр. 1.2.1)</a:t>
            </a:r>
            <a:endParaRPr lang="ru-RU" altLang="ru-RU" sz="1400" b="1" dirty="0">
              <a:latin typeface="Times New Roman" pitchFamily="18" charset="0"/>
            </a:endParaRPr>
          </a:p>
        </p:txBody>
      </p:sp>
      <p:sp>
        <p:nvSpPr>
          <p:cNvPr id="12" name="Rectangle 453"/>
          <p:cNvSpPr txBox="1">
            <a:spLocks noChangeArrowheads="1"/>
          </p:cNvSpPr>
          <p:nvPr/>
        </p:nvSpPr>
        <p:spPr bwMode="auto">
          <a:xfrm>
            <a:off x="7560432" y="5269217"/>
            <a:ext cx="4277578" cy="1295400"/>
          </a:xfrm>
          <a:prstGeom prst="roundRect">
            <a:avLst/>
          </a:prstGeom>
          <a:solidFill>
            <a:srgbClr val="C4BD9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 smtClean="0">
                <a:latin typeface="Times New Roman" pitchFamily="18" charset="0"/>
              </a:rPr>
              <a:t>Стр. 2 = стр. 2.1 + стр. 2.2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>
                <a:latin typeface="Times New Roman" pitchFamily="18" charset="0"/>
              </a:rPr>
              <a:t>Стр. </a:t>
            </a:r>
            <a:r>
              <a:rPr lang="ru-RU" altLang="ru-RU" sz="1400" b="1" dirty="0" smtClean="0">
                <a:latin typeface="Times New Roman" pitchFamily="18" charset="0"/>
              </a:rPr>
              <a:t>2 ≥ </a:t>
            </a:r>
            <a:r>
              <a:rPr lang="ru-RU" altLang="ru-RU" sz="1400" b="1" dirty="0">
                <a:latin typeface="Times New Roman" pitchFamily="18" charset="0"/>
              </a:rPr>
              <a:t>стр. </a:t>
            </a:r>
            <a:r>
              <a:rPr lang="ru-RU" altLang="ru-RU" sz="1400" b="1" dirty="0" smtClean="0">
                <a:latin typeface="Times New Roman" pitchFamily="18" charset="0"/>
              </a:rPr>
              <a:t>2.3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>
                <a:latin typeface="Times New Roman" pitchFamily="18" charset="0"/>
              </a:rPr>
              <a:t>Стр. </a:t>
            </a:r>
            <a:r>
              <a:rPr lang="ru-RU" altLang="ru-RU" sz="1400" b="1" dirty="0" smtClean="0">
                <a:latin typeface="Times New Roman" pitchFamily="18" charset="0"/>
              </a:rPr>
              <a:t>2 </a:t>
            </a:r>
            <a:r>
              <a:rPr lang="ru-RU" altLang="ru-RU" sz="1400" b="1" dirty="0">
                <a:latin typeface="Times New Roman" pitchFamily="18" charset="0"/>
              </a:rPr>
              <a:t>≥</a:t>
            </a:r>
            <a:r>
              <a:rPr lang="ru-RU" altLang="ru-RU" sz="1400" b="1" dirty="0" smtClean="0">
                <a:latin typeface="Times New Roman" pitchFamily="18" charset="0"/>
              </a:rPr>
              <a:t> </a:t>
            </a:r>
            <a:r>
              <a:rPr lang="ru-RU" altLang="ru-RU" sz="1400" b="1" dirty="0">
                <a:latin typeface="Times New Roman" pitchFamily="18" charset="0"/>
              </a:rPr>
              <a:t>стр. </a:t>
            </a:r>
            <a:r>
              <a:rPr lang="ru-RU" altLang="ru-RU" sz="1400" b="1" dirty="0" smtClean="0">
                <a:latin typeface="Times New Roman" pitchFamily="18" charset="0"/>
              </a:rPr>
              <a:t>2.4</a:t>
            </a:r>
            <a:endParaRPr lang="ru-RU" altLang="ru-RU" sz="1400" b="1" dirty="0">
              <a:latin typeface="Times New Roman" pitchFamily="18" charset="0"/>
            </a:endParaRPr>
          </a:p>
        </p:txBody>
      </p:sp>
      <p:sp>
        <p:nvSpPr>
          <p:cNvPr id="13" name="Rectangle 453"/>
          <p:cNvSpPr txBox="1">
            <a:spLocks noChangeArrowheads="1"/>
          </p:cNvSpPr>
          <p:nvPr/>
        </p:nvSpPr>
        <p:spPr bwMode="auto">
          <a:xfrm>
            <a:off x="267091" y="5879833"/>
            <a:ext cx="3678965" cy="656821"/>
          </a:xfrm>
          <a:prstGeom prst="roundRect">
            <a:avLst/>
          </a:prstGeom>
          <a:solidFill>
            <a:srgbClr val="C4BD9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 smtClean="0">
                <a:latin typeface="Times New Roman" pitchFamily="18" charset="0"/>
              </a:rPr>
              <a:t>Стр. 1 = стр. 1.1 + 1.2 + 1.3 + 1.4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207568" y="7464"/>
            <a:ext cx="7492562" cy="1120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Таблица 5114</a:t>
            </a:r>
          </a:p>
          <a:p>
            <a:pPr algn="ctr">
              <a:spcBef>
                <a:spcPts val="100"/>
              </a:spcBef>
            </a:pP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Рентгенологические профилактические (</a:t>
            </a:r>
            <a:r>
              <a:rPr lang="ru-RU" sz="2200" b="1" spc="300" dirty="0" err="1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скрининговые</a:t>
            </a: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) обследования</a:t>
            </a:r>
          </a:p>
        </p:txBody>
      </p:sp>
    </p:spTree>
    <p:extLst>
      <p:ext uri="{BB962C8B-B14F-4D97-AF65-F5344CB8AC3E}">
        <p14:creationId xmlns:p14="http://schemas.microsoft.com/office/powerpoint/2010/main" val="1694967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993" y="2060848"/>
            <a:ext cx="10948012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Кольцо 9"/>
          <p:cNvSpPr/>
          <p:nvPr/>
        </p:nvSpPr>
        <p:spPr>
          <a:xfrm>
            <a:off x="6576053" y="2996952"/>
            <a:ext cx="2112235" cy="1080120"/>
          </a:xfrm>
          <a:prstGeom prst="donut">
            <a:avLst>
              <a:gd name="adj" fmla="val 1351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Кольцо 10"/>
          <p:cNvSpPr/>
          <p:nvPr/>
        </p:nvSpPr>
        <p:spPr>
          <a:xfrm>
            <a:off x="8346112" y="3050958"/>
            <a:ext cx="1440160" cy="756084"/>
          </a:xfrm>
          <a:prstGeom prst="donut">
            <a:avLst>
              <a:gd name="adj" fmla="val 1351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Кольцо 11"/>
          <p:cNvSpPr/>
          <p:nvPr/>
        </p:nvSpPr>
        <p:spPr>
          <a:xfrm>
            <a:off x="9439956" y="2888940"/>
            <a:ext cx="2112235" cy="1080120"/>
          </a:xfrm>
          <a:prstGeom prst="donut">
            <a:avLst>
              <a:gd name="adj" fmla="val 1351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Кольцо 12"/>
          <p:cNvSpPr/>
          <p:nvPr/>
        </p:nvSpPr>
        <p:spPr>
          <a:xfrm>
            <a:off x="6950064" y="3807042"/>
            <a:ext cx="1440160" cy="756084"/>
          </a:xfrm>
          <a:prstGeom prst="donut">
            <a:avLst>
              <a:gd name="adj" fmla="val 1351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Кольцо 13"/>
          <p:cNvSpPr/>
          <p:nvPr/>
        </p:nvSpPr>
        <p:spPr>
          <a:xfrm>
            <a:off x="10077108" y="3771214"/>
            <a:ext cx="1440160" cy="756084"/>
          </a:xfrm>
          <a:prstGeom prst="donut">
            <a:avLst>
              <a:gd name="adj" fmla="val 1351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833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3791171"/>
              </p:ext>
            </p:extLst>
          </p:nvPr>
        </p:nvGraphicFramePr>
        <p:xfrm>
          <a:off x="147064" y="980729"/>
          <a:ext cx="12048663" cy="5859777"/>
        </p:xfrm>
        <a:graphic>
          <a:graphicData uri="http://schemas.openxmlformats.org/drawingml/2006/table">
            <a:tbl>
              <a:tblPr/>
              <a:tblGrid>
                <a:gridCol w="50498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41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30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460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81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249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924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848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br>
                        <a:rPr lang="ru-RU" sz="50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500">
                          <a:latin typeface="Times New Roman"/>
                          <a:ea typeface="Times New Roman"/>
                          <a:cs typeface="Times New Roman"/>
                        </a:rPr>
                        <a:t>строки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latin typeface="Times New Roman"/>
                          <a:ea typeface="Times New Roman"/>
                          <a:cs typeface="Times New Roman"/>
                        </a:rPr>
                        <a:t>из них: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 гр. 6: направленных на прижизненные </a:t>
                      </a:r>
                      <a:r>
                        <a:rPr lang="ru-RU" sz="500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патолого-анатомические</a:t>
                      </a:r>
                      <a:r>
                        <a:rPr lang="ru-RU" sz="5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исследования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5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latin typeface="Times New Roman"/>
                          <a:ea typeface="Times New Roman"/>
                          <a:cs typeface="Times New Roman"/>
                        </a:rPr>
                        <a:t>в подразделениях, оказывающих медицинскую помощь в амбулаторных условиях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latin typeface="Times New Roman"/>
                          <a:ea typeface="Times New Roman"/>
                          <a:cs typeface="Times New Roman"/>
                        </a:rPr>
                        <a:t>в условиях дневного стационара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latin typeface="Times New Roman"/>
                          <a:ea typeface="Times New Roman"/>
                          <a:cs typeface="Times New Roman"/>
                        </a:rPr>
                        <a:t>выполнено интервецион-ных вмеша-тельств под контролем УЗИ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72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Ультразвуковые исследования (УЗИ) – всего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44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в том числе: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УЗИ </a:t>
                      </a:r>
                      <a:r>
                        <a:rPr lang="ru-RU" sz="900" dirty="0" err="1">
                          <a:latin typeface="Times New Roman"/>
                          <a:ea typeface="Times New Roman"/>
                          <a:cs typeface="Times New Roman"/>
                        </a:rPr>
                        <a:t>сердечно-сосудистой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системы, всего 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4652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 из них   исследование сосудов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2.1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4652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       из них   слепым </a:t>
                      </a:r>
                      <a:r>
                        <a:rPr lang="ru-RU" sz="900" dirty="0" err="1">
                          <a:latin typeface="Times New Roman"/>
                          <a:ea typeface="Times New Roman"/>
                          <a:cs typeface="Times New Roman"/>
                        </a:rPr>
                        <a:t>доплером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2.1.1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72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900" dirty="0" err="1">
                          <a:latin typeface="Times New Roman"/>
                          <a:ea typeface="Times New Roman"/>
                          <a:cs typeface="Times New Roman"/>
                        </a:rPr>
                        <a:t>Эхокардиографии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500" b="1" dirty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5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72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  из них: </a:t>
                      </a:r>
                      <a:r>
                        <a:rPr lang="ru-RU" sz="900" dirty="0" err="1">
                          <a:latin typeface="Times New Roman"/>
                          <a:ea typeface="Times New Roman"/>
                          <a:cs typeface="Times New Roman"/>
                        </a:rPr>
                        <a:t>чрезпищеводная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ЭХО              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3.1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5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5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87210">
                <a:tc>
                  <a:txBody>
                    <a:bodyPr/>
                    <a:lstStyle/>
                    <a:p>
                      <a:pPr marL="630555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                  </a:t>
                      </a:r>
                      <a:r>
                        <a:rPr lang="ru-RU" sz="900" dirty="0" err="1">
                          <a:latin typeface="Times New Roman"/>
                          <a:ea typeface="Times New Roman"/>
                          <a:cs typeface="Times New Roman"/>
                        </a:rPr>
                        <a:t>стресс-эхокардиографии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3.2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5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5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4421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УЗИ органов брюшной полости, включая </a:t>
                      </a:r>
                      <a:r>
                        <a:rPr lang="ru-RU" sz="900" dirty="0" err="1">
                          <a:latin typeface="Times New Roman"/>
                          <a:ea typeface="Times New Roman"/>
                          <a:cs typeface="Times New Roman"/>
                        </a:rPr>
                        <a:t>гепатобилиарную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систему,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      селезенку, </a:t>
                      </a:r>
                      <a:r>
                        <a:rPr lang="ru-RU" sz="900" dirty="0" err="1">
                          <a:latin typeface="Times New Roman"/>
                          <a:ea typeface="Times New Roman"/>
                          <a:cs typeface="Times New Roman"/>
                        </a:rPr>
                        <a:t>мезентериальные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900" dirty="0" err="1">
                          <a:latin typeface="Times New Roman"/>
                          <a:ea typeface="Times New Roman"/>
                          <a:cs typeface="Times New Roman"/>
                        </a:rPr>
                        <a:t>лимфоузлы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872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        из них: на наличие свободной жидкости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4.1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872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707390" algn="l"/>
                        </a:tabLs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	полых органов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4.2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87210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УЗИ женских половых органов, всего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87210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 из них:  </a:t>
                      </a:r>
                      <a:r>
                        <a:rPr lang="ru-RU" sz="900" dirty="0" err="1">
                          <a:latin typeface="Times New Roman"/>
                          <a:ea typeface="Times New Roman"/>
                          <a:cs typeface="Times New Roman"/>
                        </a:rPr>
                        <a:t>трансвагинально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не беременным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5.1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87210">
                <a:tc>
                  <a:txBody>
                    <a:bodyPr/>
                    <a:lstStyle/>
                    <a:p>
                      <a:pPr marL="630555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  во время беременности (из стр. 5)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5.2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5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74421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УЗИ почек, надпочечников, </a:t>
                      </a:r>
                      <a:r>
                        <a:rPr lang="ru-RU" sz="900" dirty="0" err="1">
                          <a:latin typeface="Times New Roman"/>
                          <a:ea typeface="Times New Roman"/>
                          <a:cs typeface="Times New Roman"/>
                        </a:rPr>
                        <a:t>забрюшинного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пространства и мочевого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       Пузыря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87210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УЗИ предстательной железы, всего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87210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 из них </a:t>
                      </a:r>
                      <a:r>
                        <a:rPr lang="ru-RU" sz="900" dirty="0" err="1">
                          <a:latin typeface="Times New Roman"/>
                          <a:ea typeface="Times New Roman"/>
                          <a:cs typeface="Times New Roman"/>
                        </a:rPr>
                        <a:t>трансректально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7.1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87210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УЗИ молочной железы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87210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УЗИ щитовидной и паращитовидной желез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87210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УЗИ костно-мышечной системы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87210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УЗИ мягких тканей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87210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    из них  поверхностных </a:t>
                      </a:r>
                      <a:r>
                        <a:rPr lang="ru-RU" sz="900" dirty="0" err="1">
                          <a:latin typeface="Times New Roman"/>
                          <a:ea typeface="Times New Roman"/>
                          <a:cs typeface="Times New Roman"/>
                        </a:rPr>
                        <a:t>лимфоузлов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11.1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87210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УЗИ головного мозга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500" b="1" dirty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500" b="1" dirty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87210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   из них: </a:t>
                      </a:r>
                      <a:r>
                        <a:rPr lang="ru-RU" sz="900" dirty="0" err="1">
                          <a:latin typeface="Times New Roman"/>
                          <a:ea typeface="Times New Roman"/>
                          <a:cs typeface="Times New Roman"/>
                        </a:rPr>
                        <a:t>эхоэнцефалография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12.1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5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5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87210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                </a:t>
                      </a:r>
                      <a:r>
                        <a:rPr lang="ru-RU" sz="900" dirty="0" err="1">
                          <a:latin typeface="Times New Roman"/>
                          <a:ea typeface="Times New Roman"/>
                          <a:cs typeface="Times New Roman"/>
                        </a:rPr>
                        <a:t>нейросонография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детям до 1 года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12.2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5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500" b="1" dirty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87210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УЗИ глаза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5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5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74421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УЗИ органов грудной клетки (кроме  сердца): вилочковая железа, легкие, плевральная полость, внутригрудные лимфоузлы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87210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УЗИ наружных половых органов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87210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Эндосонографические исследования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87210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Ультразвуковая денситометрия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5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5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82635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Интраоперационные исследования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87210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Прочие исследования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  <a:tr h="1744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Из общего числа исследований (стр. 1) выполнено: 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252095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новорожденным и детям до 2 лет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  <a:tr h="872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      УЗИ с внутривенным </a:t>
                      </a:r>
                      <a:r>
                        <a:rPr lang="ru-RU" sz="900" dirty="0" err="1">
                          <a:latin typeface="Times New Roman"/>
                          <a:ea typeface="Times New Roman"/>
                          <a:cs typeface="Times New Roman"/>
                        </a:rPr>
                        <a:t>контрастированием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5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500" b="1" dirty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5"/>
                  </a:ext>
                </a:extLst>
              </a:tr>
              <a:tr h="872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      УЗИ с </a:t>
                      </a:r>
                      <a:r>
                        <a:rPr lang="ru-RU" sz="900" dirty="0" err="1">
                          <a:latin typeface="Times New Roman"/>
                          <a:ea typeface="Times New Roman"/>
                          <a:cs typeface="Times New Roman"/>
                        </a:rPr>
                        <a:t>эластографией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500" b="1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500" b="1" dirty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327" marR="523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6"/>
                  </a:ext>
                </a:extLst>
              </a:tr>
            </a:tbl>
          </a:graphicData>
        </a:graphic>
      </p:graphicFrame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10" name="AutoShape 2"/>
          <p:cNvSpPr>
            <a:spLocks noChangeArrowheads="1"/>
          </p:cNvSpPr>
          <p:nvPr/>
        </p:nvSpPr>
        <p:spPr bwMode="auto">
          <a:xfrm>
            <a:off x="6099725" y="3162300"/>
            <a:ext cx="5791200" cy="533400"/>
          </a:xfrm>
          <a:prstGeom prst="wedgeRoundRectCallout">
            <a:avLst>
              <a:gd name="adj1" fmla="val -38014"/>
              <a:gd name="adj2" fmla="val 42458"/>
              <a:gd name="adj3" fmla="val 16667"/>
            </a:avLst>
          </a:prstGeom>
          <a:solidFill>
            <a:srgbClr val="C4BD99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lIns="27432" tIns="22860" rIns="27432" bIns="0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300" b="1" dirty="0">
                <a:latin typeface="Times New Roman" pitchFamily="18" charset="0"/>
                <a:cs typeface="Times New Roman" pitchFamily="18" charset="0"/>
              </a:rPr>
              <a:t>Все исследования сосудов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300" b="1" dirty="0">
                <a:latin typeface="Times New Roman" pitchFamily="18" charset="0"/>
                <a:cs typeface="Times New Roman" pitchFamily="18" charset="0"/>
              </a:rPr>
              <a:t>следует показывать в строке </a:t>
            </a:r>
            <a:r>
              <a:rPr lang="ru-RU" altLang="ru-RU" sz="1300" b="1" dirty="0" smtClean="0">
                <a:latin typeface="Times New Roman" pitchFamily="18" charset="0"/>
                <a:cs typeface="Times New Roman" pitchFamily="18" charset="0"/>
              </a:rPr>
              <a:t>2.1</a:t>
            </a:r>
            <a:endParaRPr lang="ru-RU" altLang="ru-RU" sz="13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55175" y="17392"/>
            <a:ext cx="9889099" cy="782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Таблица</a:t>
            </a:r>
            <a:r>
              <a:rPr lang="ru-RU" b="1" spc="-30" dirty="0" smtClean="0">
                <a:latin typeface="Times New Roman"/>
                <a:cs typeface="Times New Roman"/>
              </a:rPr>
              <a:t> </a:t>
            </a: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5115</a:t>
            </a:r>
          </a:p>
          <a:p>
            <a:pPr algn="ctr">
              <a:spcBef>
                <a:spcPts val="100"/>
              </a:spcBef>
            </a:pP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Ультразвуковые</a:t>
            </a:r>
            <a:r>
              <a:rPr lang="ru-RU" b="1" spc="-10" dirty="0" smtClean="0">
                <a:latin typeface="Times New Roman"/>
                <a:cs typeface="Times New Roman"/>
              </a:rPr>
              <a:t> </a:t>
            </a: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исследования</a:t>
            </a:r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auto">
          <a:xfrm>
            <a:off x="6096000" y="4941168"/>
            <a:ext cx="5791200" cy="762000"/>
          </a:xfrm>
          <a:prstGeom prst="wedgeRoundRectCallout">
            <a:avLst>
              <a:gd name="adj1" fmla="val -28125"/>
              <a:gd name="adj2" fmla="val 35417"/>
              <a:gd name="adj3" fmla="val 16667"/>
            </a:avLst>
          </a:prstGeom>
          <a:solidFill>
            <a:srgbClr val="C4BD99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lIns="27432" tIns="22860" rIns="27432" bIns="0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300" b="1" dirty="0" smtClean="0">
                <a:latin typeface="Times New Roman" pitchFamily="18" charset="0"/>
                <a:cs typeface="Times New Roman" pitchFamily="18" charset="0"/>
              </a:rPr>
              <a:t>Прочие УЗ-исследования </a:t>
            </a:r>
            <a:r>
              <a:rPr lang="ru-RU" altLang="ru-RU" sz="1300" b="1" dirty="0">
                <a:latin typeface="Times New Roman" pitchFamily="18" charset="0"/>
                <a:cs typeface="Times New Roman" pitchFamily="18" charset="0"/>
              </a:rPr>
              <a:t>(строка </a:t>
            </a:r>
            <a:r>
              <a:rPr lang="ru-RU" altLang="ru-RU" sz="1300" b="1" dirty="0" smtClean="0">
                <a:latin typeface="Times New Roman" pitchFamily="18" charset="0"/>
                <a:cs typeface="Times New Roman" pitchFamily="18" charset="0"/>
              </a:rPr>
              <a:t>19)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РАСШИФРОВАТЬ</a:t>
            </a:r>
            <a:endParaRPr lang="ru-RU" altLang="ru-RU" sz="13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096000" y="4077072"/>
            <a:ext cx="5791200" cy="533400"/>
          </a:xfrm>
          <a:prstGeom prst="wedgeRoundRectCallout">
            <a:avLst>
              <a:gd name="adj1" fmla="val -38014"/>
              <a:gd name="adj2" fmla="val 42458"/>
              <a:gd name="adj3" fmla="val 16667"/>
            </a:avLst>
          </a:prstGeom>
          <a:solidFill>
            <a:srgbClr val="C4BD99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lIns="27432" tIns="22860" rIns="27432" bIns="0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300" b="1" dirty="0" smtClean="0">
                <a:latin typeface="Times New Roman" pitchFamily="18" charset="0"/>
                <a:cs typeface="Times New Roman" pitchFamily="18" charset="0"/>
              </a:rPr>
              <a:t>Строка 15 включает сведения о наружных половых органах, НЕ показываем их в строке ПРОЧИЕ  </a:t>
            </a:r>
            <a:endParaRPr lang="ru-RU" altLang="ru-RU" sz="13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2"/>
          <p:cNvSpPr>
            <a:spLocks noChangeArrowheads="1"/>
          </p:cNvSpPr>
          <p:nvPr/>
        </p:nvSpPr>
        <p:spPr bwMode="auto">
          <a:xfrm>
            <a:off x="719403" y="6309320"/>
            <a:ext cx="7112000" cy="381000"/>
          </a:xfrm>
          <a:prstGeom prst="roundRect">
            <a:avLst>
              <a:gd name="adj" fmla="val 16667"/>
            </a:avLst>
          </a:prstGeom>
          <a:solidFill>
            <a:srgbClr val="C4BD9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>
                <a:latin typeface="Times New Roman" pitchFamily="18" charset="0"/>
              </a:rPr>
              <a:t>Графа 7 должна быть меньше или равна графе 6</a:t>
            </a:r>
          </a:p>
        </p:txBody>
      </p:sp>
      <p:sp>
        <p:nvSpPr>
          <p:cNvPr id="9" name="AutoShape 1"/>
          <p:cNvSpPr>
            <a:spLocks noChangeArrowheads="1"/>
          </p:cNvSpPr>
          <p:nvPr/>
        </p:nvSpPr>
        <p:spPr bwMode="auto">
          <a:xfrm>
            <a:off x="6099725" y="1647766"/>
            <a:ext cx="5791200" cy="1143000"/>
          </a:xfrm>
          <a:prstGeom prst="wedgeRoundRectCallout">
            <a:avLst>
              <a:gd name="adj1" fmla="val -30454"/>
              <a:gd name="adj2" fmla="val 51250"/>
              <a:gd name="adj3" fmla="val 16667"/>
            </a:avLst>
          </a:prstGeom>
          <a:solidFill>
            <a:srgbClr val="C4BD99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lIns="27432" tIns="22860" rIns="27432" bIns="0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300" b="1" dirty="0">
                <a:latin typeface="Times New Roman" pitchFamily="18" charset="0"/>
                <a:cs typeface="Times New Roman" pitchFamily="18" charset="0"/>
              </a:rPr>
              <a:t>В число УЗИ брюшной полости (строка </a:t>
            </a:r>
            <a:r>
              <a:rPr lang="ru-RU" altLang="ru-RU" sz="1300" b="1" dirty="0" smtClean="0">
                <a:latin typeface="Times New Roman" pitchFamily="18" charset="0"/>
                <a:cs typeface="Times New Roman" pitchFamily="18" charset="0"/>
              </a:rPr>
              <a:t>4) </a:t>
            </a:r>
            <a:r>
              <a:rPr lang="ru-RU" altLang="ru-RU" sz="1300" b="1" dirty="0">
                <a:latin typeface="Times New Roman" pitchFamily="18" charset="0"/>
                <a:cs typeface="Times New Roman" pitchFamily="18" charset="0"/>
              </a:rPr>
              <a:t>входят: исследования </a:t>
            </a:r>
            <a:r>
              <a:rPr lang="ru-RU" altLang="ru-RU" sz="1300" b="1" dirty="0" err="1">
                <a:latin typeface="Times New Roman" pitchFamily="18" charset="0"/>
                <a:cs typeface="Times New Roman" pitchFamily="18" charset="0"/>
              </a:rPr>
              <a:t>гепатобилиарной</a:t>
            </a:r>
            <a:r>
              <a:rPr lang="ru-RU" altLang="ru-RU" sz="1300" b="1" dirty="0">
                <a:latin typeface="Times New Roman" pitchFamily="18" charset="0"/>
                <a:cs typeface="Times New Roman" pitchFamily="18" charset="0"/>
              </a:rPr>
              <a:t> системы (печени, желчного пузыря, поджелудочной железы),  селезенки, полых органов (пищевода, желудка, кишечника</a:t>
            </a:r>
            <a:r>
              <a:rPr lang="ru-RU" altLang="ru-RU" sz="1300" b="1" dirty="0" smtClean="0">
                <a:latin typeface="Times New Roman" pitchFamily="18" charset="0"/>
                <a:cs typeface="Times New Roman" pitchFamily="18" charset="0"/>
              </a:rPr>
              <a:t>), в том числе </a:t>
            </a:r>
            <a:r>
              <a:rPr lang="ru-RU" altLang="ru-RU" sz="13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мезентериальные</a:t>
            </a:r>
            <a:r>
              <a:rPr lang="ru-RU" altLang="ru-RU" sz="1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3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лимфоузлы</a:t>
            </a:r>
            <a:endParaRPr lang="ru-RU" altLang="ru-RU" sz="13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833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03445" y="188640"/>
            <a:ext cx="9889099" cy="782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Таблица 5119</a:t>
            </a:r>
          </a:p>
          <a:p>
            <a:pPr algn="ctr">
              <a:spcBef>
                <a:spcPts val="100"/>
              </a:spcBef>
            </a:pP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Магнитно-резонансные томографии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3414761"/>
              </p:ext>
            </p:extLst>
          </p:nvPr>
        </p:nvGraphicFramePr>
        <p:xfrm>
          <a:off x="1007432" y="2302429"/>
          <a:ext cx="9152569" cy="3267668"/>
        </p:xfrm>
        <a:graphic>
          <a:graphicData uri="http://schemas.openxmlformats.org/drawingml/2006/table">
            <a:tbl>
              <a:tblPr/>
              <a:tblGrid>
                <a:gridCol w="35983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25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619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6256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6256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8539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Наименование исследований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b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строки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из них: с внутривенным  контрастированием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из гр. 3 выполнено: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5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в подразделениях, оказывающих медицинскую помощь в амбулаторных условиях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в условиях дневного стационара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3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4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Всего выполнено МРТ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97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в том числе: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сердца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4886"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легких и средостения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4886"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органов брюшной полости и </a:t>
                      </a:r>
                      <a:r>
                        <a:rPr lang="ru-RU" sz="1000" dirty="0" err="1">
                          <a:latin typeface="Times New Roman"/>
                          <a:ea typeface="Times New Roman"/>
                          <a:cs typeface="Times New Roman"/>
                        </a:rPr>
                        <a:t>забрюшинного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пространства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4886"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органов малого таза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94886"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молочной железы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94886"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головного мозга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94886"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позвоночника и спинного мозга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94886"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  из них: шейного отдела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8.1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94886"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               грудного отдела    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8.2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94886"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               пояснично-крестцового отдела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8.3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94886"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области “голова-шея”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94886"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костей, суставов и мягких тканей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94886"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сосудов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340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  прочих органов и систем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948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Интервенционные вмешательства под МРТ – контролем (из стр.1)</a:t>
                      </a:r>
                      <a:endParaRPr lang="ru-RU" sz="10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Times New Roman"/>
                          <a:cs typeface="Times New Roman"/>
                        </a:rPr>
                        <a:t>3590X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600" b="1" dirty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931" marR="569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  <p:sp>
        <p:nvSpPr>
          <p:cNvPr id="11" name="Rectangle 453"/>
          <p:cNvSpPr txBox="1">
            <a:spLocks noChangeArrowheads="1"/>
          </p:cNvSpPr>
          <p:nvPr/>
        </p:nvSpPr>
        <p:spPr bwMode="auto">
          <a:xfrm>
            <a:off x="6576052" y="2857500"/>
            <a:ext cx="5149745" cy="1579612"/>
          </a:xfrm>
          <a:prstGeom prst="roundRect">
            <a:avLst/>
          </a:prstGeom>
          <a:solidFill>
            <a:srgbClr val="C4BD9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Графа 3 больше суммы граф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за счет исследований, выполненных пациентам, получавших медицинскую помощь в стационарных условиях</a:t>
            </a:r>
            <a:endParaRPr lang="ru-RU" altLang="ru-RU" sz="1600" b="1" dirty="0">
              <a:latin typeface="Arial" charset="0"/>
            </a:endParaRPr>
          </a:p>
        </p:txBody>
      </p:sp>
      <p:sp>
        <p:nvSpPr>
          <p:cNvPr id="12" name="Rectangle 453"/>
          <p:cNvSpPr txBox="1">
            <a:spLocks noChangeArrowheads="1"/>
          </p:cNvSpPr>
          <p:nvPr/>
        </p:nvSpPr>
        <p:spPr bwMode="auto">
          <a:xfrm>
            <a:off x="527382" y="5661249"/>
            <a:ext cx="5116836" cy="919085"/>
          </a:xfrm>
          <a:prstGeom prst="roundRect">
            <a:avLst/>
          </a:prstGeom>
          <a:solidFill>
            <a:srgbClr val="C4BD9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Строка 1 должна быть равна сумме строк со 2 по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endParaRPr lang="ru-RU" altLang="ru-RU" sz="16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833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277952" y="503239"/>
            <a:ext cx="2438400" cy="381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38200" indent="-838200"/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Таблица 5119 </a:t>
            </a:r>
          </a:p>
        </p:txBody>
      </p:sp>
      <p:sp>
        <p:nvSpPr>
          <p:cNvPr id="10" name="Rectangle 605"/>
          <p:cNvSpPr>
            <a:spLocks noChangeArrowheads="1"/>
          </p:cNvSpPr>
          <p:nvPr/>
        </p:nvSpPr>
        <p:spPr bwMode="auto">
          <a:xfrm>
            <a:off x="301248" y="112714"/>
            <a:ext cx="11379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8. Магнитно-резонансные томографии</a:t>
            </a:r>
          </a:p>
        </p:txBody>
      </p:sp>
      <p:sp>
        <p:nvSpPr>
          <p:cNvPr id="11" name="Rectangle 453"/>
          <p:cNvSpPr>
            <a:spLocks noChangeArrowheads="1"/>
          </p:cNvSpPr>
          <p:nvPr/>
        </p:nvSpPr>
        <p:spPr bwMode="auto">
          <a:xfrm>
            <a:off x="98048" y="1844824"/>
            <a:ext cx="11785600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latin typeface="Times New Roman" pitchFamily="18" charset="0"/>
              </a:rPr>
              <a:t>Магнитно-резонансное исследование может состоять из отдельных процедур, и включать в себя изучение одной или нескольких анатомических областей (органов). </a:t>
            </a:r>
            <a:endParaRPr lang="ru-RU" altLang="ru-RU" sz="2000" b="1" dirty="0" smtClean="0"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u="sng" dirty="0" smtClean="0">
                <a:latin typeface="Times New Roman" pitchFamily="18" charset="0"/>
              </a:rPr>
              <a:t>Одна</a:t>
            </a:r>
            <a:r>
              <a:rPr lang="ru-RU" altLang="ru-RU" sz="2000" b="1" dirty="0" smtClean="0">
                <a:latin typeface="Times New Roman" pitchFamily="18" charset="0"/>
              </a:rPr>
              <a:t> </a:t>
            </a:r>
            <a:r>
              <a:rPr lang="ru-RU" altLang="ru-RU" sz="2000" b="1" dirty="0">
                <a:latin typeface="Times New Roman" pitchFamily="18" charset="0"/>
              </a:rPr>
              <a:t>процедура представляет собой </a:t>
            </a:r>
            <a:r>
              <a:rPr lang="ru-RU" altLang="ru-RU" sz="2000" b="1" u="sng" dirty="0">
                <a:latin typeface="Times New Roman" pitchFamily="18" charset="0"/>
              </a:rPr>
              <a:t>однократное</a:t>
            </a:r>
            <a:r>
              <a:rPr lang="ru-RU" altLang="ru-RU" sz="2000" b="1" dirty="0">
                <a:latin typeface="Times New Roman" pitchFamily="18" charset="0"/>
              </a:rPr>
              <a:t> сканирование одной анатомической области (органа), например, малого таза, головного мозга, грудного отдела позвоночника и др. </a:t>
            </a:r>
            <a:endParaRPr lang="ru-RU" altLang="ru-RU" sz="2000" b="1" dirty="0" smtClean="0"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 b="1" dirty="0" smtClean="0"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latin typeface="Times New Roman" pitchFamily="18" charset="0"/>
              </a:rPr>
              <a:t>Сканирование </a:t>
            </a:r>
            <a:r>
              <a:rPr lang="ru-RU" altLang="ru-RU" sz="2000" b="1" u="sng" dirty="0">
                <a:latin typeface="Times New Roman" pitchFamily="18" charset="0"/>
              </a:rPr>
              <a:t>двух и более анатомических областей (органов) учитывается в графах 3-6 как два </a:t>
            </a:r>
            <a:r>
              <a:rPr lang="ru-RU" altLang="ru-RU" sz="2000" b="1" dirty="0">
                <a:latin typeface="Times New Roman" pitchFamily="18" charset="0"/>
              </a:rPr>
              <a:t>и более самостоятельных исследования. </a:t>
            </a:r>
            <a:endParaRPr lang="ru-RU" altLang="ru-RU" sz="2000" b="1" dirty="0" smtClean="0"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 b="1" dirty="0" smtClean="0"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latin typeface="Times New Roman" pitchFamily="18" charset="0"/>
              </a:rPr>
              <a:t>При </a:t>
            </a:r>
            <a:r>
              <a:rPr lang="ru-RU" altLang="ru-RU" sz="2000" b="1" dirty="0">
                <a:latin typeface="Times New Roman" pitchFamily="18" charset="0"/>
              </a:rPr>
              <a:t>использовании внутривенного контрастирования проведенное магнитно-резонансное исследование учитывается в соответствующей строке графы 3 (всего) и в графе 4 (из них с внутривенным контрастированием)</a:t>
            </a:r>
            <a:endParaRPr lang="ru-RU" alt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833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6115573"/>
              </p:ext>
            </p:extLst>
          </p:nvPr>
        </p:nvGraphicFramePr>
        <p:xfrm>
          <a:off x="719403" y="908720"/>
          <a:ext cx="9505055" cy="5981206"/>
        </p:xfrm>
        <a:graphic>
          <a:graphicData uri="http://schemas.openxmlformats.org/drawingml/2006/table">
            <a:tbl>
              <a:tblPr/>
              <a:tblGrid>
                <a:gridCol w="68687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14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47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50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№ строки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Arial"/>
                        </a:rPr>
                        <a:t>Всего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0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Arial"/>
                        </a:rPr>
                        <a:t>3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5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Проведено радиологических исследований, всего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558">
                <a:tc>
                  <a:txBody>
                    <a:bodyPr/>
                    <a:lstStyle/>
                    <a:p>
                      <a:pPr marL="9017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    из них:  сканирований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1.1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5558">
                <a:tc>
                  <a:txBody>
                    <a:bodyPr/>
                    <a:lstStyle/>
                    <a:p>
                      <a:pPr marL="9017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                  радиографий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1.2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5558">
                <a:tc>
                  <a:txBody>
                    <a:bodyPr/>
                    <a:lstStyle/>
                    <a:p>
                      <a:pPr marL="9017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                  </a:t>
                      </a:r>
                      <a:r>
                        <a:rPr lang="ru-RU" sz="1000" dirty="0" err="1">
                          <a:latin typeface="Times New Roman"/>
                          <a:ea typeface="Times New Roman"/>
                          <a:cs typeface="Arial"/>
                        </a:rPr>
                        <a:t>сцинтиграфических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 исследований, всего 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1.3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5558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из них: </a:t>
                      </a:r>
                      <a:r>
                        <a:rPr lang="ru-RU" sz="1000" dirty="0" err="1">
                          <a:latin typeface="Times New Roman"/>
                          <a:ea typeface="Times New Roman"/>
                          <a:cs typeface="Arial"/>
                        </a:rPr>
                        <a:t>остеосцинтиграфий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1.3.1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05558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</a:t>
                      </a:r>
                      <a:r>
                        <a:rPr lang="ru-RU" sz="1000" dirty="0" err="1">
                          <a:latin typeface="Times New Roman"/>
                          <a:ea typeface="Times New Roman"/>
                          <a:cs typeface="Arial"/>
                        </a:rPr>
                        <a:t>миелосцинтиграфий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1.3.2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5558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гепатосцинтиграфий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1.3.3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05558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</a:t>
                      </a:r>
                      <a:r>
                        <a:rPr lang="en-US" sz="1000" dirty="0">
                          <a:latin typeface="Times New Roman"/>
                          <a:ea typeface="Times New Roman"/>
                          <a:cs typeface="Arial"/>
                        </a:rPr>
                        <a:t>c</a:t>
                      </a:r>
                      <a:r>
                        <a:rPr lang="ru-RU" sz="1000" dirty="0" err="1">
                          <a:latin typeface="Times New Roman"/>
                          <a:ea typeface="Times New Roman"/>
                          <a:cs typeface="Arial"/>
                        </a:rPr>
                        <a:t>цинтиграфий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  щитовидной железы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1.3.4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05558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</a:t>
                      </a:r>
                      <a:r>
                        <a:rPr lang="ru-RU" sz="1000" dirty="0" err="1">
                          <a:latin typeface="Times New Roman"/>
                          <a:ea typeface="Times New Roman"/>
                          <a:cs typeface="Arial"/>
                        </a:rPr>
                        <a:t>сцинтиграфий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 паращитовидных желез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1.3.5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05558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позитивных </a:t>
                      </a:r>
                      <a:r>
                        <a:rPr lang="ru-RU" sz="1000" dirty="0" err="1">
                          <a:latin typeface="Times New Roman"/>
                          <a:ea typeface="Times New Roman"/>
                          <a:cs typeface="Arial"/>
                        </a:rPr>
                        <a:t>сцинтиграфий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 с </a:t>
                      </a:r>
                      <a:r>
                        <a:rPr lang="ru-RU" sz="1000" dirty="0" err="1">
                          <a:latin typeface="Times New Roman"/>
                          <a:ea typeface="Times New Roman"/>
                          <a:cs typeface="Arial"/>
                        </a:rPr>
                        <a:t>туморотропными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 РФП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1.3.6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05558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</a:t>
                      </a:r>
                      <a:r>
                        <a:rPr lang="ru-RU" sz="1000" dirty="0" err="1">
                          <a:latin typeface="Times New Roman"/>
                          <a:ea typeface="Times New Roman"/>
                          <a:cs typeface="Arial"/>
                        </a:rPr>
                        <a:t>сцинтиграфий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 с </a:t>
                      </a:r>
                      <a:r>
                        <a:rPr lang="en-US" sz="1000" dirty="0">
                          <a:latin typeface="Times New Roman"/>
                          <a:ea typeface="Times New Roman"/>
                          <a:cs typeface="Arial"/>
                        </a:rPr>
                        <a:t>I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-123 -  МИБГ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1.3.7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05558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</a:t>
                      </a:r>
                      <a:r>
                        <a:rPr lang="ru-RU" sz="1000" dirty="0" err="1">
                          <a:latin typeface="Times New Roman"/>
                          <a:ea typeface="Times New Roman"/>
                          <a:cs typeface="Arial"/>
                        </a:rPr>
                        <a:t>перфузионных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ru-RU" sz="1000" dirty="0" err="1">
                          <a:latin typeface="Times New Roman"/>
                          <a:ea typeface="Times New Roman"/>
                          <a:cs typeface="Arial"/>
                        </a:rPr>
                        <a:t>сцинтиграфий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 головного мозга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1.3.8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05558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перфузионных сцинтиграфий легких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1.3.9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05558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сцинтиграфий миокарда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1.3.10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05558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сцинтиграфия лимфатической системы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1.3.11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05558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динамических сцинтиграфий почек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1.3.12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05558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динамических сцинтиграфий печени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1.3.13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05558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динамических сцинтиграфий желудка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1.3.14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05558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радионуклидных вентрикулографий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1.3.15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05558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радионуклидных ангиографий, флебографий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1.3.16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05558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исследований головного мозга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1.3.17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05558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исследований миокарда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1.3.18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05558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прочих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1.3.19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05558">
                <a:tc>
                  <a:txBody>
                    <a:bodyPr/>
                    <a:lstStyle/>
                    <a:p>
                      <a:pPr marL="90170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ОФЭКТ и ОФЭКТ/КТ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95003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из них: головного мозга</a:t>
                      </a:r>
                      <a:endParaRPr lang="ru-RU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2.1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95003">
                <a:tc>
                  <a:txBody>
                    <a:bodyPr/>
                    <a:lstStyle/>
                    <a:p>
                      <a:pPr marL="540385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эндокринных желёз</a:t>
                      </a:r>
                      <a:endParaRPr lang="ru-RU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2.2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95003">
                <a:tc>
                  <a:txBody>
                    <a:bodyPr/>
                    <a:lstStyle/>
                    <a:p>
                      <a:pPr marL="540385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лёгких (перфузия,  вентиляция)</a:t>
                      </a:r>
                      <a:endParaRPr lang="ru-RU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2.3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95003">
                <a:tc>
                  <a:txBody>
                    <a:bodyPr/>
                    <a:lstStyle/>
                    <a:p>
                      <a:pPr marL="540385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миокарда в покое</a:t>
                      </a:r>
                      <a:endParaRPr lang="ru-RU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Arial"/>
                        </a:rPr>
                        <a:t>2.4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95003">
                <a:tc>
                  <a:txBody>
                    <a:bodyPr/>
                    <a:lstStyle/>
                    <a:p>
                      <a:pPr marL="540385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миокарда с нагрузочными  пробами</a:t>
                      </a:r>
                      <a:endParaRPr lang="ru-RU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2.5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95003">
                <a:tc>
                  <a:txBody>
                    <a:bodyPr/>
                    <a:lstStyle/>
                    <a:p>
                      <a:pPr marL="540385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миокарда  синхронизированного с ЭКГ</a:t>
                      </a:r>
                      <a:endParaRPr lang="ru-RU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2.6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95003">
                <a:tc>
                  <a:txBody>
                    <a:bodyPr/>
                    <a:lstStyle/>
                    <a:p>
                      <a:pPr marL="540385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селезёнки</a:t>
                      </a:r>
                      <a:endParaRPr lang="ru-RU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2.7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95003">
                <a:tc>
                  <a:txBody>
                    <a:bodyPr/>
                    <a:lstStyle/>
                    <a:p>
                      <a:pPr marL="540385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печени</a:t>
                      </a:r>
                      <a:endParaRPr lang="ru-RU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2.8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  <a:tr h="95003">
                <a:tc>
                  <a:txBody>
                    <a:bodyPr/>
                    <a:lstStyle/>
                    <a:p>
                      <a:pPr marL="540385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костной системы</a:t>
                      </a:r>
                      <a:endParaRPr lang="ru-RU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2.9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  <a:tr h="95003">
                <a:tc>
                  <a:txBody>
                    <a:bodyPr/>
                    <a:lstStyle/>
                    <a:p>
                      <a:pPr marL="90170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ПЭТ и ПЭТ/КТ исследований, всего</a:t>
                      </a:r>
                      <a:endParaRPr lang="ru-RU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3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5"/>
                  </a:ext>
                </a:extLst>
              </a:tr>
              <a:tr h="105558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из них головного мозга</a:t>
                      </a:r>
                      <a:endParaRPr lang="ru-RU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3.1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6"/>
                  </a:ext>
                </a:extLst>
              </a:tr>
              <a:tr h="95003">
                <a:tc>
                  <a:txBody>
                    <a:bodyPr/>
                    <a:lstStyle/>
                    <a:p>
                      <a:pPr marL="90170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Используемые при ПЭТ РФП:</a:t>
                      </a:r>
                      <a:endParaRPr lang="ru-RU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4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7"/>
                  </a:ext>
                </a:extLst>
              </a:tr>
              <a:tr h="95003">
                <a:tc>
                  <a:txBody>
                    <a:bodyPr/>
                    <a:lstStyle/>
                    <a:p>
                      <a:pPr marL="540385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F-FDG</a:t>
                      </a:r>
                      <a:endParaRPr lang="ru-RU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4.1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8"/>
                  </a:ext>
                </a:extLst>
              </a:tr>
              <a:tr h="95003">
                <a:tc>
                  <a:txBody>
                    <a:bodyPr/>
                    <a:lstStyle/>
                    <a:p>
                      <a:pPr marL="540385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прочие</a:t>
                      </a:r>
                      <a:endParaRPr lang="ru-RU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4.2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335" marR="633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9"/>
                  </a:ext>
                </a:extLst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1151450" y="79429"/>
            <a:ext cx="9889099" cy="782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Таблица 5120</a:t>
            </a:r>
          </a:p>
          <a:p>
            <a:pPr algn="ctr">
              <a:spcBef>
                <a:spcPts val="100"/>
              </a:spcBef>
            </a:pP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Деятельность лаборатории радиоизотопной </a:t>
            </a:r>
            <a:r>
              <a:rPr lang="ru-RU" sz="2200" b="1" spc="300" dirty="0" smtClean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диагностики</a:t>
            </a:r>
            <a:endParaRPr lang="ru-RU" sz="2200" b="1" spc="300" dirty="0">
              <a:solidFill>
                <a:srgbClr val="4944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pitchFamily="2" charset="0"/>
            </a:endParaRPr>
          </a:p>
        </p:txBody>
      </p:sp>
      <p:sp>
        <p:nvSpPr>
          <p:cNvPr id="11" name="Rectangle 453"/>
          <p:cNvSpPr txBox="1">
            <a:spLocks noChangeArrowheads="1"/>
          </p:cNvSpPr>
          <p:nvPr/>
        </p:nvSpPr>
        <p:spPr bwMode="auto">
          <a:xfrm>
            <a:off x="143339" y="2492896"/>
            <a:ext cx="7213600" cy="987772"/>
          </a:xfrm>
          <a:prstGeom prst="roundRect">
            <a:avLst/>
          </a:prstGeom>
          <a:solidFill>
            <a:srgbClr val="C4BD9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Строка 1 равна сумме строк с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1.1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1.3</a:t>
            </a:r>
          </a:p>
          <a:p>
            <a:pPr>
              <a:spcBef>
                <a:spcPct val="0"/>
              </a:spcBef>
              <a:buNone/>
            </a:pP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Строка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1.3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равна сумме строк с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1.3.1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1.3.19 СТРОГО</a:t>
            </a:r>
            <a:endParaRPr lang="ru-RU" alt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453"/>
          <p:cNvSpPr txBox="1">
            <a:spLocks noChangeArrowheads="1"/>
          </p:cNvSpPr>
          <p:nvPr/>
        </p:nvSpPr>
        <p:spPr bwMode="auto">
          <a:xfrm>
            <a:off x="4079776" y="5085184"/>
            <a:ext cx="7213600" cy="987772"/>
          </a:xfrm>
          <a:prstGeom prst="roundRect">
            <a:avLst/>
          </a:prstGeom>
          <a:solidFill>
            <a:srgbClr val="C4BD9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Строка 2 равна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сумме строк с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2.1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2.9 </a:t>
            </a:r>
            <a:r>
              <a:rPr lang="ru-RU" alt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(разницу пояснить)</a:t>
            </a:r>
          </a:p>
          <a:p>
            <a:pPr>
              <a:spcBef>
                <a:spcPct val="0"/>
              </a:spcBef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Строка 4 равна сумме 4.1 + 4.2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СТРОГО</a:t>
            </a:r>
            <a:endParaRPr lang="ru-RU" altLang="ru-RU" sz="16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833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0" y="2678143"/>
            <a:ext cx="12192000" cy="141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(5121)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Код по ОКЕИ: человек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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792;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единица 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642</a:t>
            </a:r>
            <a:endParaRPr kumimoji="0" lang="ru-RU" sz="12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Число процедур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радионуклидной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 терапии при помощи открытых радионуклидов 1 ______, из них: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радиойодтерапии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 с йодом-131  2 _____, с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остеотропными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 РФП  3 ______, с другими РФП  4 ______;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пациентов, пролеченных методами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радионуклидной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 терапии  5 ________, </a:t>
            </a: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из них: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радиойодтерапии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 с йодом-131  6 ______, с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остеотропными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 РФП    7 _______, с другими РФП  8 _______.</a:t>
            </a: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Arial" pitchFamily="34" charset="0"/>
              <a:sym typeface="Symbol" pitchFamily="18" charset="2"/>
            </a:endParaRPr>
          </a:p>
        </p:txBody>
      </p:sp>
      <p:sp>
        <p:nvSpPr>
          <p:cNvPr id="10" name="Rectangle 453"/>
          <p:cNvSpPr txBox="1">
            <a:spLocks noChangeArrowheads="1"/>
          </p:cNvSpPr>
          <p:nvPr/>
        </p:nvSpPr>
        <p:spPr bwMode="auto">
          <a:xfrm>
            <a:off x="3023659" y="4581129"/>
            <a:ext cx="4064399" cy="830113"/>
          </a:xfrm>
          <a:prstGeom prst="roundRect">
            <a:avLst/>
          </a:prstGeom>
          <a:solidFill>
            <a:srgbClr val="C4BD9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5121 </a:t>
            </a:r>
          </a:p>
          <a:p>
            <a:pPr>
              <a:spcBef>
                <a:spcPct val="0"/>
              </a:spcBef>
              <a:buNone/>
            </a:pPr>
            <a:r>
              <a:rPr lang="ru-RU" altLang="ru-RU" sz="1600" b="1" dirty="0" err="1" smtClean="0">
                <a:latin typeface="Times New Roman" pitchFamily="18" charset="0"/>
                <a:cs typeface="Times New Roman" pitchFamily="18" charset="0"/>
              </a:rPr>
              <a:t>гр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 1 ≥ </a:t>
            </a:r>
            <a:r>
              <a:rPr lang="ru-RU" altLang="ru-RU" sz="1600" b="1" dirty="0" err="1" smtClean="0">
                <a:latin typeface="Times New Roman" pitchFamily="18" charset="0"/>
                <a:cs typeface="Times New Roman" pitchFamily="18" charset="0"/>
              </a:rPr>
              <a:t>гр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 5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altLang="ru-RU" sz="1600" b="1" dirty="0" err="1">
                <a:latin typeface="Times New Roman" pitchFamily="18" charset="0"/>
                <a:cs typeface="Times New Roman" pitchFamily="18" charset="0"/>
              </a:rPr>
              <a:t>гр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≥ </a:t>
            </a:r>
            <a:r>
              <a:rPr lang="ru-RU" altLang="ru-RU" sz="1600" b="1" dirty="0" err="1">
                <a:latin typeface="Times New Roman" pitchFamily="18" charset="0"/>
                <a:cs typeface="Times New Roman" pitchFamily="18" charset="0"/>
              </a:rPr>
              <a:t>гр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>
              <a:spcBef>
                <a:spcPct val="0"/>
              </a:spcBef>
              <a:buNone/>
            </a:pPr>
            <a:r>
              <a:rPr lang="ru-RU" altLang="ru-RU" sz="1600" b="1" dirty="0" err="1">
                <a:latin typeface="Times New Roman" pitchFamily="18" charset="0"/>
                <a:cs typeface="Times New Roman" pitchFamily="18" charset="0"/>
              </a:rPr>
              <a:t>гр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≥ </a:t>
            </a:r>
            <a:r>
              <a:rPr lang="ru-RU" altLang="ru-RU" sz="1600" b="1" dirty="0" err="1">
                <a:latin typeface="Times New Roman" pitchFamily="18" charset="0"/>
                <a:cs typeface="Times New Roman" pitchFamily="18" charset="0"/>
              </a:rPr>
              <a:t>гр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7; </a:t>
            </a:r>
            <a:r>
              <a:rPr lang="ru-RU" altLang="ru-RU" sz="1600" b="1" dirty="0" err="1">
                <a:latin typeface="Times New Roman" pitchFamily="18" charset="0"/>
                <a:cs typeface="Times New Roman" pitchFamily="18" charset="0"/>
              </a:rPr>
              <a:t>гр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≥ </a:t>
            </a:r>
            <a:r>
              <a:rPr lang="ru-RU" altLang="ru-RU" sz="1600" b="1" dirty="0" err="1">
                <a:latin typeface="Times New Roman" pitchFamily="18" charset="0"/>
                <a:cs typeface="Times New Roman" pitchFamily="18" charset="0"/>
              </a:rPr>
              <a:t>гр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endParaRPr lang="ru-RU" alt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304800" y="514289"/>
            <a:ext cx="2766864" cy="381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38200" indent="-838200"/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Таблица </a:t>
            </a:r>
            <a:r>
              <a:rPr lang="ru-RU" altLang="ru-RU" sz="2200" b="1" spc="300" dirty="0" smtClean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5121 </a:t>
            </a:r>
            <a:endParaRPr lang="ru-RU" altLang="ru-RU" sz="2200" b="1" spc="300" dirty="0">
              <a:solidFill>
                <a:srgbClr val="4944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7447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304800" y="514289"/>
            <a:ext cx="2766864" cy="381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38200" indent="-838200"/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Таблица 5122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90504" y="1222837"/>
            <a:ext cx="11785600" cy="209288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(5122)          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                                                                      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Код по ОКЕИ: человек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 792; </a:t>
            </a:r>
            <a:r>
              <a:rPr lang="x-none" sz="160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единица </a:t>
            </a:r>
            <a:r>
              <a:rPr lang="x-none" sz="160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x-none" sz="160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 642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/>
              <a:t> 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 Число диагностических исследований с применением радиофармацевтических лекарственных препаратов, всего 1 ____________, из них: при злокачественных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новообразованиях 1.1 _________, при болезнях системы кровообращения 1.2 __________;  </a:t>
            </a:r>
            <a:endParaRPr lang="ru-RU" sz="1600" dirty="0" smtClean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число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лиц, пролеченных с  применением радиофармацевтических лекарственных препаратов  2 _____________ , </a:t>
            </a:r>
            <a:endParaRPr lang="ru-RU" sz="1600" dirty="0" smtClean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число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лиц, пролеченных с применением лучевой терапии 3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_________;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число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проведенных курсов лечения, всего 4 ___________. 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482880" y="4362158"/>
            <a:ext cx="4320480" cy="1368152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0" hangingPunct="0">
              <a:spcBef>
                <a:spcPct val="0"/>
              </a:spcBef>
            </a:pPr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Сверить данные с таблицами</a:t>
            </a:r>
          </a:p>
          <a:p>
            <a:pPr algn="ctr" eaLnBrk="0" hangingPunct="0">
              <a:spcBef>
                <a:spcPct val="0"/>
              </a:spcBef>
            </a:pPr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4201 и 5120</a:t>
            </a:r>
            <a:endParaRPr lang="ru-RU" alt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453"/>
          <p:cNvSpPr txBox="1">
            <a:spLocks noChangeArrowheads="1"/>
          </p:cNvSpPr>
          <p:nvPr/>
        </p:nvSpPr>
        <p:spPr bwMode="auto">
          <a:xfrm>
            <a:off x="239350" y="4581129"/>
            <a:ext cx="4064399" cy="830113"/>
          </a:xfrm>
          <a:prstGeom prst="roundRect">
            <a:avLst/>
          </a:prstGeom>
          <a:solidFill>
            <a:srgbClr val="C4BD9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5121 </a:t>
            </a:r>
            <a:r>
              <a:rPr lang="ru-RU" altLang="ru-RU" sz="1600" b="1" dirty="0" err="1" smtClean="0">
                <a:latin typeface="Times New Roman" pitchFamily="18" charset="0"/>
                <a:cs typeface="Times New Roman" pitchFamily="18" charset="0"/>
              </a:rPr>
              <a:t>гр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 5 и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5122 </a:t>
            </a:r>
            <a:r>
              <a:rPr lang="ru-RU" altLang="ru-RU" sz="1600" b="1" dirty="0" err="1">
                <a:latin typeface="Times New Roman" pitchFamily="18" charset="0"/>
                <a:cs typeface="Times New Roman" pitchFamily="18" charset="0"/>
              </a:rPr>
              <a:t>гр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 2</a:t>
            </a:r>
          </a:p>
          <a:p>
            <a:pPr>
              <a:spcBef>
                <a:spcPct val="0"/>
              </a:spcBef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Сравнить, разницу пояснить</a:t>
            </a:r>
          </a:p>
        </p:txBody>
      </p:sp>
    </p:spTree>
    <p:extLst>
      <p:ext uri="{BB962C8B-B14F-4D97-AF65-F5344CB8AC3E}">
        <p14:creationId xmlns:p14="http://schemas.microsoft.com/office/powerpoint/2010/main" val="2577447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 l="14062" t="20625" r="12109" b="45625"/>
          <a:stretch>
            <a:fillRect/>
          </a:stretch>
        </p:blipFill>
        <p:spPr bwMode="auto">
          <a:xfrm>
            <a:off x="0" y="1643050"/>
            <a:ext cx="12001584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304800" y="514289"/>
            <a:ext cx="2766864" cy="381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38200" indent="-838200"/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Таблица 5122 </a:t>
            </a:r>
          </a:p>
        </p:txBody>
      </p:sp>
    </p:spTree>
    <p:extLst>
      <p:ext uri="{BB962C8B-B14F-4D97-AF65-F5344CB8AC3E}">
        <p14:creationId xmlns:p14="http://schemas.microsoft.com/office/powerpoint/2010/main" val="2577447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7464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F2A7E58-46EC-7E4A-886F-D0B73D8BCA6A}"/>
              </a:ext>
            </a:extLst>
          </p:cNvPr>
          <p:cNvSpPr txBox="1"/>
          <p:nvPr/>
        </p:nvSpPr>
        <p:spPr>
          <a:xfrm>
            <a:off x="379548" y="298056"/>
            <a:ext cx="84501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4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Ошибки переноса</a:t>
            </a:r>
            <a:br>
              <a:rPr lang="ru-RU" altLang="ru-RU" sz="24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</a:br>
            <a:r>
              <a:rPr lang="ru-RU" altLang="ru-RU" sz="24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из одного ПО в другое</a:t>
            </a:r>
          </a:p>
        </p:txBody>
      </p:sp>
      <p:sp>
        <p:nvSpPr>
          <p:cNvPr id="12" name="Полилиния 11"/>
          <p:cNvSpPr/>
          <p:nvPr/>
        </p:nvSpPr>
        <p:spPr>
          <a:xfrm>
            <a:off x="5757186" y="3801386"/>
            <a:ext cx="1198880" cy="233901"/>
          </a:xfrm>
          <a:custGeom>
            <a:avLst/>
            <a:gdLst>
              <a:gd name="connsiteX0" fmla="*/ 0 w 899160"/>
              <a:gd name="connsiteY0" fmla="*/ 0 h 68580"/>
              <a:gd name="connsiteX1" fmla="*/ 289560 w 899160"/>
              <a:gd name="connsiteY1" fmla="*/ 7620 h 68580"/>
              <a:gd name="connsiteX2" fmla="*/ 480060 w 899160"/>
              <a:gd name="connsiteY2" fmla="*/ 22860 h 68580"/>
              <a:gd name="connsiteX3" fmla="*/ 541020 w 899160"/>
              <a:gd name="connsiteY3" fmla="*/ 53340 h 68580"/>
              <a:gd name="connsiteX4" fmla="*/ 617220 w 899160"/>
              <a:gd name="connsiteY4" fmla="*/ 60960 h 68580"/>
              <a:gd name="connsiteX5" fmla="*/ 655320 w 899160"/>
              <a:gd name="connsiteY5" fmla="*/ 68580 h 68580"/>
              <a:gd name="connsiteX6" fmla="*/ 754380 w 899160"/>
              <a:gd name="connsiteY6" fmla="*/ 53340 h 68580"/>
              <a:gd name="connsiteX7" fmla="*/ 815340 w 899160"/>
              <a:gd name="connsiteY7" fmla="*/ 30480 h 68580"/>
              <a:gd name="connsiteX8" fmla="*/ 853440 w 899160"/>
              <a:gd name="connsiteY8" fmla="*/ 22860 h 68580"/>
              <a:gd name="connsiteX9" fmla="*/ 899160 w 899160"/>
              <a:gd name="connsiteY9" fmla="*/ 7620 h 68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99160" h="68580">
                <a:moveTo>
                  <a:pt x="0" y="0"/>
                </a:moveTo>
                <a:lnTo>
                  <a:pt x="289560" y="7620"/>
                </a:lnTo>
                <a:cubicBezTo>
                  <a:pt x="428408" y="12492"/>
                  <a:pt x="393500" y="8433"/>
                  <a:pt x="480060" y="22860"/>
                </a:cubicBezTo>
                <a:cubicBezTo>
                  <a:pt x="497667" y="33424"/>
                  <a:pt x="518959" y="49946"/>
                  <a:pt x="541020" y="53340"/>
                </a:cubicBezTo>
                <a:cubicBezTo>
                  <a:pt x="566250" y="57222"/>
                  <a:pt x="591917" y="57586"/>
                  <a:pt x="617220" y="60960"/>
                </a:cubicBezTo>
                <a:cubicBezTo>
                  <a:pt x="630058" y="62672"/>
                  <a:pt x="642620" y="66040"/>
                  <a:pt x="655320" y="68580"/>
                </a:cubicBezTo>
                <a:cubicBezTo>
                  <a:pt x="672335" y="66149"/>
                  <a:pt x="735349" y="57569"/>
                  <a:pt x="754380" y="53340"/>
                </a:cubicBezTo>
                <a:cubicBezTo>
                  <a:pt x="773417" y="49109"/>
                  <a:pt x="798390" y="35565"/>
                  <a:pt x="815340" y="30480"/>
                </a:cubicBezTo>
                <a:cubicBezTo>
                  <a:pt x="827745" y="26758"/>
                  <a:pt x="840945" y="26268"/>
                  <a:pt x="853440" y="22860"/>
                </a:cubicBezTo>
                <a:cubicBezTo>
                  <a:pt x="868938" y="18633"/>
                  <a:pt x="899160" y="7620"/>
                  <a:pt x="899160" y="7620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859" y="1209619"/>
            <a:ext cx="11860281" cy="3312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олилиния 12"/>
          <p:cNvSpPr/>
          <p:nvPr/>
        </p:nvSpPr>
        <p:spPr>
          <a:xfrm>
            <a:off x="3938325" y="4288085"/>
            <a:ext cx="7871152" cy="233901"/>
          </a:xfrm>
          <a:custGeom>
            <a:avLst/>
            <a:gdLst>
              <a:gd name="connsiteX0" fmla="*/ 0 w 899160"/>
              <a:gd name="connsiteY0" fmla="*/ 0 h 68580"/>
              <a:gd name="connsiteX1" fmla="*/ 289560 w 899160"/>
              <a:gd name="connsiteY1" fmla="*/ 7620 h 68580"/>
              <a:gd name="connsiteX2" fmla="*/ 480060 w 899160"/>
              <a:gd name="connsiteY2" fmla="*/ 22860 h 68580"/>
              <a:gd name="connsiteX3" fmla="*/ 541020 w 899160"/>
              <a:gd name="connsiteY3" fmla="*/ 53340 h 68580"/>
              <a:gd name="connsiteX4" fmla="*/ 617220 w 899160"/>
              <a:gd name="connsiteY4" fmla="*/ 60960 h 68580"/>
              <a:gd name="connsiteX5" fmla="*/ 655320 w 899160"/>
              <a:gd name="connsiteY5" fmla="*/ 68580 h 68580"/>
              <a:gd name="connsiteX6" fmla="*/ 754380 w 899160"/>
              <a:gd name="connsiteY6" fmla="*/ 53340 h 68580"/>
              <a:gd name="connsiteX7" fmla="*/ 815340 w 899160"/>
              <a:gd name="connsiteY7" fmla="*/ 30480 h 68580"/>
              <a:gd name="connsiteX8" fmla="*/ 853440 w 899160"/>
              <a:gd name="connsiteY8" fmla="*/ 22860 h 68580"/>
              <a:gd name="connsiteX9" fmla="*/ 899160 w 899160"/>
              <a:gd name="connsiteY9" fmla="*/ 7620 h 68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99160" h="68580">
                <a:moveTo>
                  <a:pt x="0" y="0"/>
                </a:moveTo>
                <a:lnTo>
                  <a:pt x="289560" y="7620"/>
                </a:lnTo>
                <a:cubicBezTo>
                  <a:pt x="428408" y="12492"/>
                  <a:pt x="393500" y="8433"/>
                  <a:pt x="480060" y="22860"/>
                </a:cubicBezTo>
                <a:cubicBezTo>
                  <a:pt x="497667" y="33424"/>
                  <a:pt x="518959" y="49946"/>
                  <a:pt x="541020" y="53340"/>
                </a:cubicBezTo>
                <a:cubicBezTo>
                  <a:pt x="566250" y="57222"/>
                  <a:pt x="591917" y="57586"/>
                  <a:pt x="617220" y="60960"/>
                </a:cubicBezTo>
                <a:cubicBezTo>
                  <a:pt x="630058" y="62672"/>
                  <a:pt x="642620" y="66040"/>
                  <a:pt x="655320" y="68580"/>
                </a:cubicBezTo>
                <a:cubicBezTo>
                  <a:pt x="672335" y="66149"/>
                  <a:pt x="735349" y="57569"/>
                  <a:pt x="754380" y="53340"/>
                </a:cubicBezTo>
                <a:cubicBezTo>
                  <a:pt x="773417" y="49109"/>
                  <a:pt x="798390" y="35565"/>
                  <a:pt x="815340" y="30480"/>
                </a:cubicBezTo>
                <a:cubicBezTo>
                  <a:pt x="827745" y="26758"/>
                  <a:pt x="840945" y="26268"/>
                  <a:pt x="853440" y="22860"/>
                </a:cubicBezTo>
                <a:cubicBezTo>
                  <a:pt x="868938" y="18633"/>
                  <a:pt x="899160" y="7620"/>
                  <a:pt x="899160" y="7620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993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97841" y="512765"/>
            <a:ext cx="2672490" cy="381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38200" indent="-838200"/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Таблица 5124 </a:t>
            </a:r>
          </a:p>
        </p:txBody>
      </p:sp>
      <p:sp>
        <p:nvSpPr>
          <p:cNvPr id="10" name="Rectangle 108"/>
          <p:cNvSpPr>
            <a:spLocks noChangeArrowheads="1"/>
          </p:cNvSpPr>
          <p:nvPr/>
        </p:nvSpPr>
        <p:spPr bwMode="auto">
          <a:xfrm>
            <a:off x="508001" y="1522384"/>
            <a:ext cx="603517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000">
                <a:latin typeface="Times New Roman" pitchFamily="18" charset="0"/>
              </a:rPr>
              <a:t>Число проведенных ЭКГ исследований 1._________  </a:t>
            </a:r>
          </a:p>
        </p:txBody>
      </p:sp>
      <p:sp>
        <p:nvSpPr>
          <p:cNvPr id="11" name="Rectangle 453"/>
          <p:cNvSpPr txBox="1">
            <a:spLocks noChangeArrowheads="1"/>
          </p:cNvSpPr>
          <p:nvPr/>
        </p:nvSpPr>
        <p:spPr bwMode="auto">
          <a:xfrm>
            <a:off x="1828800" y="2514600"/>
            <a:ext cx="9042400" cy="990600"/>
          </a:xfrm>
          <a:prstGeom prst="roundRect">
            <a:avLst/>
          </a:prstGeom>
          <a:solidFill>
            <a:srgbClr val="C4BD9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 dirty="0">
                <a:latin typeface="Times New Roman" pitchFamily="18" charset="0"/>
                <a:cs typeface="Times New Roman" pitchFamily="18" charset="0"/>
              </a:rPr>
              <a:t>Должно быть равно сведениям, указанным в таблице 5402 </a:t>
            </a:r>
            <a:r>
              <a:rPr lang="ru-RU" altLang="ru-RU" sz="1800" b="1" dirty="0">
                <a:latin typeface="Times New Roman" pitchFamily="18" charset="0"/>
              </a:rPr>
              <a:t>  «Методы функциональной диагностики» в строке 3 графе 3</a:t>
            </a:r>
          </a:p>
        </p:txBody>
      </p:sp>
      <p:sp>
        <p:nvSpPr>
          <p:cNvPr id="12" name="Прямоугольник 1"/>
          <p:cNvSpPr>
            <a:spLocks noChangeArrowheads="1"/>
          </p:cNvSpPr>
          <p:nvPr/>
        </p:nvSpPr>
        <p:spPr bwMode="auto">
          <a:xfrm>
            <a:off x="942585" y="0"/>
            <a:ext cx="102616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11. Деятельность дистанционно-диагностических</a:t>
            </a:r>
            <a:r>
              <a:rPr lang="ru-RU" altLang="ru-RU" sz="20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кабинетов</a:t>
            </a:r>
          </a:p>
        </p:txBody>
      </p:sp>
    </p:spTree>
    <p:extLst>
      <p:ext uri="{BB962C8B-B14F-4D97-AF65-F5344CB8AC3E}">
        <p14:creationId xmlns:p14="http://schemas.microsoft.com/office/powerpoint/2010/main" val="2577447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graphicFrame>
        <p:nvGraphicFramePr>
          <p:cNvPr id="9" name="Объект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3880107"/>
              </p:ext>
            </p:extLst>
          </p:nvPr>
        </p:nvGraphicFramePr>
        <p:xfrm>
          <a:off x="568273" y="1012776"/>
          <a:ext cx="11637433" cy="5727705"/>
        </p:xfrm>
        <a:graphic>
          <a:graphicData uri="http://schemas.openxmlformats.org/drawingml/2006/table">
            <a:tbl>
              <a:tblPr/>
              <a:tblGrid>
                <a:gridCol w="2984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74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67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56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26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265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863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8636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2065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09854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42065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</a:p>
                  </a:txBody>
                  <a:tcPr marL="56795" marR="567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 </a:t>
                      </a:r>
                    </a:p>
                  </a:txBody>
                  <a:tcPr marL="56795" marR="567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том числе: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56795" marR="567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7792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эзофагогастро-дуоденоскопий</a:t>
                      </a:r>
                    </a:p>
                  </a:txBody>
                  <a:tcPr marL="56795" marR="567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колоно-скопий</a:t>
                      </a:r>
                    </a:p>
                  </a:txBody>
                  <a:tcPr marL="56795" marR="567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бронхо-скопий</a:t>
                      </a:r>
                    </a:p>
                  </a:txBody>
                  <a:tcPr marL="56795" marR="567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ректосигмо-идоскопий</a:t>
                      </a:r>
                    </a:p>
                  </a:txBody>
                  <a:tcPr marL="56795" marR="567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интести-носкопий</a:t>
                      </a:r>
                    </a:p>
                  </a:txBody>
                  <a:tcPr marL="56795" marR="567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видео-капсульных исследований</a:t>
                      </a:r>
                    </a:p>
                  </a:txBody>
                  <a:tcPr marL="56795" marR="567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прочих</a:t>
                      </a:r>
                    </a:p>
                  </a:txBody>
                  <a:tcPr marL="56795" marR="567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03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56795" marR="567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56795" marR="567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56795" marR="567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56795" marR="567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56795" marR="567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56795" marR="567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56795" marR="567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56795" marR="567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56795" marR="567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56795" marR="567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6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Эндоскопические лечебные манипуляции – всего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56795" marR="567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31874">
                <a:tc>
                  <a:txBody>
                    <a:bodyPr/>
                    <a:lstStyle/>
                    <a:p>
                      <a:pPr marL="0" marR="0" lvl="0" indent="88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</a:t>
                      </a:r>
                    </a:p>
                    <a:p>
                      <a:pPr marL="0" marR="0" lvl="0" indent="88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подразделениях, </a:t>
                      </a:r>
                    </a:p>
                    <a:p>
                      <a:pPr marL="0" marR="0" lvl="0" indent="88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амбулаторных условиях</a:t>
                      </a:r>
                    </a:p>
                  </a:txBody>
                  <a:tcPr marL="56795" marR="567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56795" marR="567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0328">
                <a:tc>
                  <a:txBody>
                    <a:bodyPr/>
                    <a:lstStyle/>
                    <a:p>
                      <a:pPr marL="0" marR="0" lvl="0" indent="88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условиях  ДС </a:t>
                      </a:r>
                    </a:p>
                  </a:txBody>
                  <a:tcPr marL="56795" marR="567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56795" marR="567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328">
                <a:tc>
                  <a:txBody>
                    <a:bodyPr/>
                    <a:lstStyle/>
                    <a:p>
                      <a:pPr marL="0" marR="0" lvl="0" indent="88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выполненных под анестезией</a:t>
                      </a:r>
                    </a:p>
                  </a:txBody>
                  <a:tcPr marL="56795" marR="567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56795" marR="567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658">
                <a:tc>
                  <a:txBody>
                    <a:bodyPr/>
                    <a:lstStyle/>
                    <a:p>
                      <a:pPr marL="107950" marR="0" lvl="0" indent="-17463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удаление доброкачественных </a:t>
                      </a:r>
                    </a:p>
                    <a:p>
                      <a:pPr marL="107950" marR="0" lvl="0" indent="-17463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новообразований </a:t>
                      </a:r>
                    </a:p>
                  </a:txBody>
                  <a:tcPr marL="56795" marR="567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56795" marR="567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31874">
                <a:tc>
                  <a:txBody>
                    <a:bodyPr/>
                    <a:lstStyle/>
                    <a:p>
                      <a:pPr marL="107950" marR="0" lvl="0" indent="71438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</a:t>
                      </a:r>
                    </a:p>
                    <a:p>
                      <a:pPr marL="107950" marR="0" lvl="0" indent="71438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диссекцией в подслизистом слое</a:t>
                      </a:r>
                    </a:p>
                  </a:txBody>
                  <a:tcPr marL="56795" marR="567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12.1</a:t>
                      </a:r>
                    </a:p>
                  </a:txBody>
                  <a:tcPr marL="56795" marR="567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0328">
                <a:tc>
                  <a:txBody>
                    <a:bodyPr/>
                    <a:lstStyle/>
                    <a:p>
                      <a:pPr marL="107950" marR="0" lvl="0" indent="-17463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удаление инородных тел</a:t>
                      </a:r>
                    </a:p>
                  </a:txBody>
                  <a:tcPr marL="56795" marR="567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56795" marR="567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0328">
                <a:tc>
                  <a:txBody>
                    <a:bodyPr/>
                    <a:lstStyle/>
                    <a:p>
                      <a:pPr marL="107950" marR="0" lvl="0" indent="-17463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балонная дилатация</a:t>
                      </a:r>
                    </a:p>
                  </a:txBody>
                  <a:tcPr marL="56795" marR="567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56795" marR="567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0328">
                <a:tc>
                  <a:txBody>
                    <a:bodyPr/>
                    <a:lstStyle/>
                    <a:p>
                      <a:pPr marL="107950" marR="0" lvl="0" indent="-17463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стентирование </a:t>
                      </a:r>
                    </a:p>
                  </a:txBody>
                  <a:tcPr marL="56795" marR="567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56795" marR="567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7195">
                <a:tc>
                  <a:txBody>
                    <a:bodyPr/>
                    <a:lstStyle/>
                    <a:p>
                      <a:pPr marL="107950" marR="0" lvl="0" indent="-17463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остановка кровотечений, всего</a:t>
                      </a:r>
                    </a:p>
                  </a:txBody>
                  <a:tcPr marL="56795" marR="567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56795" marR="567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20658">
                <a:tc>
                  <a:txBody>
                    <a:bodyPr/>
                    <a:lstStyle/>
                    <a:p>
                      <a:pPr marL="107950" marR="0" lvl="0" indent="88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 по экстренным показаниям</a:t>
                      </a:r>
                    </a:p>
                  </a:txBody>
                  <a:tcPr marL="56795" marR="567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16.1</a:t>
                      </a:r>
                    </a:p>
                  </a:txBody>
                  <a:tcPr marL="56795" marR="567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414370">
                <a:tc>
                  <a:txBody>
                    <a:bodyPr/>
                    <a:lstStyle/>
                    <a:p>
                      <a:pPr marL="0" marR="0" lvl="0" indent="88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с применением клипс</a:t>
                      </a:r>
                    </a:p>
                  </a:txBody>
                  <a:tcPr marL="56795" marR="567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16.2</a:t>
                      </a:r>
                    </a:p>
                  </a:txBody>
                  <a:tcPr marL="56795" marR="567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795" marR="5679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10" name="Rectangle 453"/>
          <p:cNvSpPr txBox="1">
            <a:spLocks noChangeArrowheads="1"/>
          </p:cNvSpPr>
          <p:nvPr/>
        </p:nvSpPr>
        <p:spPr bwMode="auto">
          <a:xfrm>
            <a:off x="4287254" y="2619325"/>
            <a:ext cx="7213600" cy="576262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2"/>
            </a:solidFill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>
              <a:defRPr/>
            </a:pPr>
            <a:r>
              <a:rPr lang="ru-RU" altLang="ru-RU" sz="1600" b="1" dirty="0" smtClean="0">
                <a:solidFill>
                  <a:srgbClr val="000000"/>
                </a:solidFill>
                <a:cs typeface="Times New Roman" pitchFamily="18" charset="0"/>
              </a:rPr>
              <a:t>Строка 8</a:t>
            </a:r>
            <a:r>
              <a:rPr lang="en-US" altLang="ru-RU" sz="1600" b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600" b="1" dirty="0" smtClean="0">
                <a:solidFill>
                  <a:srgbClr val="000000"/>
                </a:solidFill>
                <a:cs typeface="Times New Roman" pitchFamily="18" charset="0"/>
              </a:rPr>
              <a:t>больше или равна сумме строк 9 и 10 по всем графам </a:t>
            </a:r>
            <a:endParaRPr lang="ru-RU" altLang="ru-RU" sz="16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" name="Rectangle 453"/>
          <p:cNvSpPr txBox="1">
            <a:spLocks noChangeArrowheads="1"/>
          </p:cNvSpPr>
          <p:nvPr/>
        </p:nvSpPr>
        <p:spPr bwMode="auto">
          <a:xfrm>
            <a:off x="4788903" y="3487690"/>
            <a:ext cx="4872567" cy="1414463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altLang="ru-RU" sz="1600" b="1" dirty="0" smtClean="0">
                <a:cs typeface="Times New Roman" panose="02020603050405020304" pitchFamily="18" charset="0"/>
              </a:rPr>
              <a:t>К графе </a:t>
            </a:r>
            <a:r>
              <a:rPr lang="ru-RU" altLang="ru-RU" sz="1600" b="1" dirty="0">
                <a:cs typeface="Times New Roman" panose="02020603050405020304" pitchFamily="18" charset="0"/>
              </a:rPr>
              <a:t>10 (прочие) можно отнести: лапароскопии, цистоскопии, ларингоскопии, уретроскопии, </a:t>
            </a:r>
            <a:r>
              <a:rPr lang="ru-RU" altLang="ru-RU" sz="1600" b="1" dirty="0" err="1">
                <a:cs typeface="Times New Roman" panose="02020603050405020304" pitchFamily="18" charset="0"/>
              </a:rPr>
              <a:t>гистероскопии</a:t>
            </a:r>
            <a:r>
              <a:rPr lang="ru-RU" altLang="ru-RU" sz="1600" b="1" dirty="0">
                <a:cs typeface="Times New Roman" panose="02020603050405020304" pitchFamily="18" charset="0"/>
              </a:rPr>
              <a:t> и т.д.</a:t>
            </a: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4876800" y="5257800"/>
            <a:ext cx="2438400" cy="1447800"/>
          </a:xfrm>
          <a:prstGeom prst="wedgeRoundRectCallout">
            <a:avLst>
              <a:gd name="adj1" fmla="val 133439"/>
              <a:gd name="adj2" fmla="val 23619"/>
              <a:gd name="adj3" fmla="val 16667"/>
            </a:avLst>
          </a:prstGeom>
          <a:solidFill>
            <a:schemeClr val="accent6">
              <a:lumMod val="60000"/>
              <a:lumOff val="40000"/>
              <a:alpha val="80000"/>
            </a:schemeClr>
          </a:solidFill>
          <a:ln w="3175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наличии данных необходимо предоставить пояснения</a:t>
            </a: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527051" y="115889"/>
            <a:ext cx="10972800" cy="431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38200" indent="-838200">
              <a:defRPr/>
            </a:pP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Деятельность эндоскопических отделений (кабинетов)</a:t>
            </a:r>
          </a:p>
        </p:txBody>
      </p:sp>
      <p:sp>
        <p:nvSpPr>
          <p:cNvPr id="14" name="Заголовок 1"/>
          <p:cNvSpPr txBox="1">
            <a:spLocks/>
          </p:cNvSpPr>
          <p:nvPr/>
        </p:nvSpPr>
        <p:spPr bwMode="auto">
          <a:xfrm>
            <a:off x="341924" y="491444"/>
            <a:ext cx="2516252" cy="4318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838200" indent="-838200" algn="ctr">
              <a:defRPr/>
            </a:pP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Таблица</a:t>
            </a:r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ea typeface="+mn-ea"/>
                <a:cs typeface="Arial" charset="0"/>
              </a:rPr>
              <a:t> </a:t>
            </a: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5125</a:t>
            </a:r>
          </a:p>
        </p:txBody>
      </p:sp>
    </p:spTree>
    <p:extLst>
      <p:ext uri="{BB962C8B-B14F-4D97-AF65-F5344CB8AC3E}">
        <p14:creationId xmlns:p14="http://schemas.microsoft.com/office/powerpoint/2010/main" val="2577447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58" y="1702966"/>
            <a:ext cx="11499884" cy="2517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884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1" y="-4272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551384" y="0"/>
            <a:ext cx="11333700" cy="4524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38200" indent="-838200">
              <a:defRPr/>
            </a:pP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Аппараты и оборудование эндоскопических отделений (кабинетов)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311921" y="526937"/>
            <a:ext cx="2399703" cy="265114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838200" indent="-838200" algn="ctr">
              <a:defRPr/>
            </a:pP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Таблица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ea typeface="+mn-ea"/>
                <a:cs typeface="Arial" charset="0"/>
              </a:rPr>
              <a:t> </a:t>
            </a:r>
            <a:r>
              <a:rPr 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5126</a:t>
            </a:r>
          </a:p>
        </p:txBody>
      </p:sp>
      <p:graphicFrame>
        <p:nvGraphicFramePr>
          <p:cNvPr id="11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18641669"/>
              </p:ext>
            </p:extLst>
          </p:nvPr>
        </p:nvGraphicFramePr>
        <p:xfrm>
          <a:off x="1" y="836713"/>
          <a:ext cx="12048068" cy="5330007"/>
        </p:xfrm>
        <a:graphic>
          <a:graphicData uri="http://schemas.openxmlformats.org/drawingml/2006/table">
            <a:tbl>
              <a:tblPr/>
              <a:tblGrid>
                <a:gridCol w="37763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60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48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336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39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252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2732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2528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2528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81027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</a:p>
                  </a:txBody>
                  <a:tcPr marL="61180" marR="611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ки</a:t>
                      </a:r>
                    </a:p>
                  </a:txBody>
                  <a:tcPr marL="61180" marR="611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аппаратов и оборудования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61180" marR="611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</a:t>
                      </a:r>
                    </a:p>
                  </a:txBody>
                  <a:tcPr marL="61180" marR="611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27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подразделениях, оказывающих медицинскую помощь в амбулаторных условиях</a:t>
                      </a:r>
                    </a:p>
                  </a:txBody>
                  <a:tcPr marL="61180" marR="611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действующих</a:t>
                      </a:r>
                    </a:p>
                  </a:txBody>
                  <a:tcPr marL="61180" marR="611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 сроком </a:t>
                      </a:r>
                      <a:b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эксплуатации до 3 лет</a:t>
                      </a:r>
                    </a:p>
                  </a:txBody>
                  <a:tcPr marL="61180" marR="611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 сроком </a:t>
                      </a:r>
                      <a:b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эксплуатации от 4 до 7 лет</a:t>
                      </a:r>
                    </a:p>
                  </a:txBody>
                  <a:tcPr marL="61180" marR="611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 сроком </a:t>
                      </a:r>
                      <a:b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эксплуатации свыше 7 лет</a:t>
                      </a:r>
                    </a:p>
                  </a:txBody>
                  <a:tcPr marL="61180" marR="611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 в подразделениях оказывающих медицинскую помощь в амбулаторных условиях (из гр. 8)</a:t>
                      </a:r>
                    </a:p>
                  </a:txBody>
                  <a:tcPr marL="61180" marR="611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03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1180" marR="611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1180" marR="611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1180" marR="611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1180" marR="611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1180" marR="611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61180" marR="611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61180" marR="611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61180" marR="611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61180" marR="611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6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Гибкие эндоскопы для верхних отделов желудочно-кишечного тракта, всего:</a:t>
                      </a:r>
                    </a:p>
                  </a:txBody>
                  <a:tcPr marL="61180" marR="611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0341">
                <a:tc>
                  <a:txBody>
                    <a:bodyPr/>
                    <a:lstStyle/>
                    <a:p>
                      <a:pPr marL="0" marR="0" lvl="0" indent="20638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 видеогастроскопы</a:t>
                      </a:r>
                    </a:p>
                  </a:txBody>
                  <a:tcPr marL="61180" marR="611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0341">
                <a:tc>
                  <a:txBody>
                    <a:bodyPr/>
                    <a:lstStyle/>
                    <a:p>
                      <a:pPr marL="0" marR="0" lvl="0" indent="179388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дуоденоскопы</a:t>
                      </a:r>
                    </a:p>
                  </a:txBody>
                  <a:tcPr marL="61180" marR="611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341">
                <a:tc>
                  <a:txBody>
                    <a:bodyPr/>
                    <a:lstStyle/>
                    <a:p>
                      <a:pPr marL="0" marR="0" lvl="0" indent="179388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интестиноскопы</a:t>
                      </a:r>
                    </a:p>
                  </a:txBody>
                  <a:tcPr marL="61180" marR="611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</a:t>
                      </a: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6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Гибкие эндоскопы для нижних отделов желудочно-кишечного тракта, всего:</a:t>
                      </a:r>
                    </a:p>
                  </a:txBody>
                  <a:tcPr marL="61180" marR="611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11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  видеоколоноскопы</a:t>
                      </a:r>
                    </a:p>
                  </a:txBody>
                  <a:tcPr marL="61180" marR="611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2.1</a:t>
                      </a: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0341">
                <a:tc>
                  <a:txBody>
                    <a:bodyPr/>
                    <a:lstStyle/>
                    <a:p>
                      <a:pPr marL="0" marR="0" lvl="0" indent="179388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сигмоидоскопы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2.2</a:t>
                      </a: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06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ригидные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ректороманоскопы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(осветители)</a:t>
                      </a:r>
                    </a:p>
                  </a:txBody>
                  <a:tcPr marL="61180" marR="611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2.3</a:t>
                      </a: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50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ригидные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ректороманоскопы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(тубусы)</a:t>
                      </a:r>
                    </a:p>
                  </a:txBody>
                  <a:tcPr marL="61180" marR="611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2.4</a:t>
                      </a: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0341">
                <a:tc>
                  <a:txBody>
                    <a:bodyPr/>
                    <a:lstStyle/>
                    <a:p>
                      <a:pPr marL="2063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Лапароскопы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20682">
                <a:tc>
                  <a:txBody>
                    <a:bodyPr/>
                    <a:lstStyle/>
                    <a:p>
                      <a:pPr marL="2063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Шкафы специализированные для сушки и хранения эндоскопов</a:t>
                      </a:r>
                    </a:p>
                  </a:txBody>
                  <a:tcPr marL="61180" marR="611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180" marR="611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12" name="Rectangle 453"/>
          <p:cNvSpPr txBox="1">
            <a:spLocks noChangeArrowheads="1"/>
          </p:cNvSpPr>
          <p:nvPr/>
        </p:nvSpPr>
        <p:spPr bwMode="auto">
          <a:xfrm>
            <a:off x="6417173" y="2297478"/>
            <a:ext cx="5392304" cy="568325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2"/>
            </a:solidFill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altLang="ru-RU" sz="1600" b="1" dirty="0" smtClean="0">
                <a:solidFill>
                  <a:srgbClr val="000000"/>
                </a:solidFill>
                <a:cs typeface="Times New Roman" pitchFamily="18" charset="0"/>
              </a:rPr>
              <a:t>Графа 3 равна сумме граф 6+7+8 по всем строкам</a:t>
            </a:r>
            <a:endParaRPr lang="ru-RU" altLang="ru-RU" sz="16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3" name="Rectangle 453"/>
          <p:cNvSpPr txBox="1">
            <a:spLocks noChangeArrowheads="1"/>
          </p:cNvSpPr>
          <p:nvPr/>
        </p:nvSpPr>
        <p:spPr bwMode="auto">
          <a:xfrm>
            <a:off x="5552577" y="3443542"/>
            <a:ext cx="6434667" cy="568325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2"/>
            </a:solidFill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altLang="ru-RU" sz="1600" b="1" dirty="0" smtClean="0">
                <a:solidFill>
                  <a:srgbClr val="000000"/>
                </a:solidFill>
                <a:cs typeface="Times New Roman" pitchFamily="18" charset="0"/>
              </a:rPr>
              <a:t>Графы 4 и 5 (каждая отдельно) меньше или равны графе 3 по всем строкам</a:t>
            </a:r>
            <a:endParaRPr lang="ru-RU" altLang="ru-RU" sz="16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4" name="Rectangle 453"/>
          <p:cNvSpPr txBox="1">
            <a:spLocks noChangeArrowheads="1"/>
          </p:cNvSpPr>
          <p:nvPr/>
        </p:nvSpPr>
        <p:spPr bwMode="auto">
          <a:xfrm>
            <a:off x="5552578" y="4221088"/>
            <a:ext cx="6434666" cy="568325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2"/>
            </a:solidFill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altLang="ru-RU" sz="1600" b="1" dirty="0" smtClean="0">
                <a:solidFill>
                  <a:srgbClr val="000000"/>
                </a:solidFill>
                <a:cs typeface="Times New Roman" pitchFamily="18" charset="0"/>
              </a:rPr>
              <a:t>Строка 1 больше или равна сумме строк 1.1+1.2+1.3</a:t>
            </a:r>
          </a:p>
          <a:p>
            <a:pPr algn="ctr">
              <a:defRPr/>
            </a:pPr>
            <a:r>
              <a:rPr lang="ru-RU" altLang="ru-RU" sz="1600" b="1" dirty="0" smtClean="0">
                <a:solidFill>
                  <a:srgbClr val="000000"/>
                </a:solidFill>
                <a:cs typeface="Times New Roman" pitchFamily="18" charset="0"/>
              </a:rPr>
              <a:t> по всем графам </a:t>
            </a:r>
            <a:endParaRPr lang="ru-RU" altLang="ru-RU" sz="16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453"/>
          <p:cNvSpPr txBox="1">
            <a:spLocks noChangeArrowheads="1"/>
          </p:cNvSpPr>
          <p:nvPr/>
        </p:nvSpPr>
        <p:spPr bwMode="auto">
          <a:xfrm>
            <a:off x="5552577" y="4941168"/>
            <a:ext cx="6434666" cy="568325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2"/>
            </a:solidFill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altLang="ru-RU" sz="1600" b="1" dirty="0" smtClean="0">
                <a:solidFill>
                  <a:srgbClr val="000000"/>
                </a:solidFill>
                <a:cs typeface="Times New Roman" pitchFamily="18" charset="0"/>
              </a:rPr>
              <a:t>Строка 2 больше или равна сумме строк 2.1+2.2 по всем графам </a:t>
            </a:r>
            <a:endParaRPr lang="ru-RU" altLang="ru-RU" sz="16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6" name="Rectangle 453"/>
          <p:cNvSpPr txBox="1">
            <a:spLocks noChangeArrowheads="1"/>
          </p:cNvSpPr>
          <p:nvPr/>
        </p:nvSpPr>
        <p:spPr bwMode="auto">
          <a:xfrm>
            <a:off x="6519333" y="6076156"/>
            <a:ext cx="5672667" cy="752476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altLang="ru-RU" sz="1600" b="1" dirty="0" smtClean="0">
                <a:solidFill>
                  <a:schemeClr val="accent6">
                    <a:lumMod val="50000"/>
                  </a:schemeClr>
                </a:solidFill>
                <a:cs typeface="Times New Roman" pitchFamily="18" charset="0"/>
              </a:rPr>
              <a:t>В т. 5125  графы со 4 по 10 должны быть согласованы с данными по аппаратам</a:t>
            </a:r>
            <a:endParaRPr lang="ru-RU" altLang="ru-RU" sz="1600" b="1" dirty="0">
              <a:solidFill>
                <a:schemeClr val="accent6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17" name="Rectangle 453"/>
          <p:cNvSpPr txBox="1">
            <a:spLocks noChangeArrowheads="1"/>
          </p:cNvSpPr>
          <p:nvPr/>
        </p:nvSpPr>
        <p:spPr bwMode="auto">
          <a:xfrm>
            <a:off x="190500" y="6203951"/>
            <a:ext cx="5816600" cy="496888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>
              <a:defRPr/>
            </a:pPr>
            <a:r>
              <a:rPr lang="ru-RU" altLang="ru-RU" sz="1400" b="1" dirty="0"/>
              <a:t>Сведения о наличии аппаратов и оборудования указываются по состоянию на 31.12 отчетного года</a:t>
            </a:r>
          </a:p>
        </p:txBody>
      </p:sp>
      <p:sp>
        <p:nvSpPr>
          <p:cNvPr id="18" name="Скругленная прямоугольная выноска 17"/>
          <p:cNvSpPr/>
          <p:nvPr/>
        </p:nvSpPr>
        <p:spPr>
          <a:xfrm>
            <a:off x="1199456" y="980728"/>
            <a:ext cx="2438400" cy="1447800"/>
          </a:xfrm>
          <a:prstGeom prst="wedgeRoundRectCallout">
            <a:avLst>
              <a:gd name="adj1" fmla="val 151912"/>
              <a:gd name="adj2" fmla="val 278753"/>
              <a:gd name="adj3" fmla="val 16667"/>
            </a:avLst>
          </a:prstGeom>
          <a:solidFill>
            <a:schemeClr val="accent6">
              <a:lumMod val="60000"/>
              <a:lumOff val="40000"/>
              <a:alpha val="80000"/>
            </a:schemeClr>
          </a:solidFill>
          <a:ln w="3175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наличии данных необходимо предоставить пояснения</a:t>
            </a:r>
          </a:p>
        </p:txBody>
      </p:sp>
      <p:sp>
        <p:nvSpPr>
          <p:cNvPr id="19" name="Rectangle 453"/>
          <p:cNvSpPr txBox="1">
            <a:spLocks noChangeArrowheads="1"/>
          </p:cNvSpPr>
          <p:nvPr/>
        </p:nvSpPr>
        <p:spPr bwMode="auto">
          <a:xfrm>
            <a:off x="6519333" y="836713"/>
            <a:ext cx="5467911" cy="568325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2"/>
            </a:solidFill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altLang="ru-RU" sz="1600" b="1" dirty="0" smtClean="0">
                <a:solidFill>
                  <a:srgbClr val="000000"/>
                </a:solidFill>
                <a:cs typeface="Times New Roman" pitchFamily="18" charset="0"/>
              </a:rPr>
              <a:t>Графа 9 меньше или равна графе 4</a:t>
            </a:r>
            <a:endParaRPr lang="ru-RU" altLang="ru-RU" sz="1600" b="1" dirty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884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 l="14062" t="20625" r="28515" b="6250"/>
          <a:stretch>
            <a:fillRect/>
          </a:stretch>
        </p:blipFill>
        <p:spPr bwMode="auto">
          <a:xfrm>
            <a:off x="0" y="214290"/>
            <a:ext cx="9334565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 cstate="print"/>
          <a:srcRect l="15820" t="41250" r="26758" b="40000"/>
          <a:stretch>
            <a:fillRect/>
          </a:stretch>
        </p:blipFill>
        <p:spPr bwMode="auto">
          <a:xfrm>
            <a:off x="2476475" y="5143512"/>
            <a:ext cx="9334565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Скругленный прямоугольник 10"/>
          <p:cNvSpPr/>
          <p:nvPr/>
        </p:nvSpPr>
        <p:spPr>
          <a:xfrm>
            <a:off x="5135893" y="38708"/>
            <a:ext cx="6912768" cy="7200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Сопоставить данные с таблицей 5124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84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9" name="Прямоугольник 4"/>
          <p:cNvSpPr>
            <a:spLocks noChangeArrowheads="1"/>
          </p:cNvSpPr>
          <p:nvPr/>
        </p:nvSpPr>
        <p:spPr bwMode="auto">
          <a:xfrm>
            <a:off x="203200" y="4267200"/>
            <a:ext cx="117856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itchFamily="18" charset="0"/>
              </a:rPr>
              <a:t>Таблица заполняется  на основании сведений, указанных в журнале регистрации исследований, выполненных в отделении (кабинете) функциональной диагностики (ф. 157/у-93 приказ МЗ России от 30.11.93 № 283)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600" b="1" dirty="0"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При обследовании одного пациента одномоментно (при одном обращении) несколькими различными методами функциональной диагностики с выдачей отдельных врачебных заключений по каждому методу каждое исследование регистрируется под новым порядковым номером с заполнением всех граф журнала и включается в соответствующие таблицы отчета.</a:t>
            </a:r>
          </a:p>
        </p:txBody>
      </p:sp>
      <p:graphicFrame>
        <p:nvGraphicFramePr>
          <p:cNvPr id="10" name="Group 10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5836993"/>
              </p:ext>
            </p:extLst>
          </p:nvPr>
        </p:nvGraphicFramePr>
        <p:xfrm>
          <a:off x="304800" y="1066800"/>
          <a:ext cx="11684000" cy="3145536"/>
        </p:xfrm>
        <a:graphic>
          <a:graphicData uri="http://schemas.openxmlformats.org/drawingml/2006/table">
            <a:tbl>
              <a:tblPr/>
              <a:tblGrid>
                <a:gridCol w="4673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36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30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82880"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Наименование показателей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№ строки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Всего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из них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7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в поликлинике, амбулатории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в дневном стационаре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88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Число обследованных лиц - всего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       из них (стр.01): детей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       лиц старше трудоспособного возраста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Сделано исследований - всего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       из них (стр.04): детям 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  лицам старше трудоспособного возраста</a:t>
                      </a:r>
                    </a:p>
                  </a:txBody>
                  <a:tcPr marL="30480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Сделано исследований (из стр.04): 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  сердечно-сосудистой системы</a:t>
                      </a:r>
                    </a:p>
                  </a:txBody>
                  <a:tcPr marL="30480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7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   нервной системы</a:t>
                      </a:r>
                    </a:p>
                  </a:txBody>
                  <a:tcPr marL="30480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8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   системы внешнего дыхания</a:t>
                      </a:r>
                    </a:p>
                  </a:txBody>
                  <a:tcPr marL="30480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9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   других систем</a:t>
                      </a:r>
                    </a:p>
                  </a:txBody>
                  <a:tcPr marL="30480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11" name="Rectangle 453"/>
          <p:cNvSpPr txBox="1">
            <a:spLocks noChangeArrowheads="1"/>
          </p:cNvSpPr>
          <p:nvPr/>
        </p:nvSpPr>
        <p:spPr bwMode="auto">
          <a:xfrm>
            <a:off x="6096000" y="2971800"/>
            <a:ext cx="5892800" cy="914400"/>
          </a:xfrm>
          <a:prstGeom prst="roundRect">
            <a:avLst/>
          </a:prstGeom>
          <a:solidFill>
            <a:srgbClr val="C4BD9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 b="1" dirty="0">
                <a:latin typeface="Times New Roman" pitchFamily="18" charset="0"/>
              </a:rPr>
              <a:t>Числу исследований (строка 07) соответствует графа 3 журнала регистрации без перевода в условные единицы, т.е. учету подлежит весь метод исследования</a:t>
            </a: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323852" y="512765"/>
            <a:ext cx="2675803" cy="381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38200" indent="-838200"/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Таблица 5401 </a:t>
            </a:r>
          </a:p>
        </p:txBody>
      </p:sp>
      <p:sp>
        <p:nvSpPr>
          <p:cNvPr id="13" name="Rectangle 605"/>
          <p:cNvSpPr>
            <a:spLocks noChangeArrowheads="1"/>
          </p:cNvSpPr>
          <p:nvPr/>
        </p:nvSpPr>
        <p:spPr bwMode="auto">
          <a:xfrm>
            <a:off x="433435" y="28375"/>
            <a:ext cx="11379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14. Деятельность кабинетов функциональной диагностики</a:t>
            </a:r>
          </a:p>
        </p:txBody>
      </p:sp>
      <p:sp>
        <p:nvSpPr>
          <p:cNvPr id="14" name="Rectangle 453"/>
          <p:cNvSpPr txBox="1">
            <a:spLocks noChangeArrowheads="1"/>
          </p:cNvSpPr>
          <p:nvPr/>
        </p:nvSpPr>
        <p:spPr bwMode="auto">
          <a:xfrm>
            <a:off x="6096000" y="1905000"/>
            <a:ext cx="5892800" cy="914400"/>
          </a:xfrm>
          <a:prstGeom prst="roundRect">
            <a:avLst/>
          </a:prstGeom>
          <a:solidFill>
            <a:srgbClr val="C4BD9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 b="1" dirty="0">
                <a:latin typeface="Times New Roman" pitchFamily="18" charset="0"/>
                <a:cs typeface="Times New Roman" pitchFamily="18" charset="0"/>
              </a:rPr>
              <a:t>Графа 3 может быть больше суммы граф 4+5 за счет исследований, выполненных пациентам, получавших медицинскую помощь в стационарных условиях</a:t>
            </a:r>
            <a:endParaRPr lang="ru-RU" altLang="ru-RU" sz="14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884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0" y="521909"/>
            <a:ext cx="3097312" cy="381000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38200" indent="-838200"/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Таблица 5402 </a:t>
            </a:r>
          </a:p>
        </p:txBody>
      </p:sp>
      <p:sp>
        <p:nvSpPr>
          <p:cNvPr id="10" name="Rectangle 605"/>
          <p:cNvSpPr>
            <a:spLocks noChangeArrowheads="1"/>
          </p:cNvSpPr>
          <p:nvPr/>
        </p:nvSpPr>
        <p:spPr bwMode="auto">
          <a:xfrm>
            <a:off x="2106449" y="231845"/>
            <a:ext cx="7968887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15. Методы функциональной диагностики</a:t>
            </a:r>
          </a:p>
        </p:txBody>
      </p:sp>
      <p:sp>
        <p:nvSpPr>
          <p:cNvPr id="11" name="AutoShape 3"/>
          <p:cNvSpPr>
            <a:spLocks noChangeArrowheads="1"/>
          </p:cNvSpPr>
          <p:nvPr/>
        </p:nvSpPr>
        <p:spPr bwMode="auto">
          <a:xfrm flipH="1">
            <a:off x="-1" y="5189201"/>
            <a:ext cx="6576053" cy="1688395"/>
          </a:xfrm>
          <a:prstGeom prst="wedgeRoundRectCallout">
            <a:avLst>
              <a:gd name="adj1" fmla="val 3199"/>
              <a:gd name="adj2" fmla="val 20218"/>
              <a:gd name="adj3" fmla="val 16667"/>
            </a:avLst>
          </a:prstGeom>
          <a:solidFill>
            <a:srgbClr val="C4BD99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lIns="27432" tIns="22860" rIns="27432" bIns="0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Данные совпадают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таблица 5401	таблица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5402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Строка </a:t>
            </a:r>
            <a:r>
              <a:rPr lang="ru-RU" altLang="ru-RU" sz="1600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7		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Строка 1+4+5+6+7+8+9+11+</a:t>
            </a:r>
            <a:r>
              <a:rPr lang="ru-RU" altLang="ru-RU" sz="1600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endParaRPr lang="ru-RU" altLang="ru-RU" sz="1600" b="1" dirty="0">
              <a:solidFill>
                <a:srgbClr val="CC0066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Строка </a:t>
            </a:r>
            <a:r>
              <a:rPr lang="ru-RU" altLang="ru-RU" sz="1600" b="1" dirty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		Строки</a:t>
            </a:r>
            <a:r>
              <a:rPr lang="en-US" alt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16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ru-RU" sz="16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ru-RU" sz="16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ru-RU" sz="1600" b="1" dirty="0" smtClean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ru-RU" sz="1600" b="1" dirty="0" smtClean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+30+</a:t>
            </a:r>
            <a:r>
              <a:rPr lang="ru-RU" altLang="ru-RU" sz="1600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31</a:t>
            </a:r>
            <a:endParaRPr lang="en-US" altLang="ru-RU" sz="1600" b="1" dirty="0">
              <a:solidFill>
                <a:srgbClr val="CC0066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Строка 10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	Строки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32+33+</a:t>
            </a:r>
            <a:r>
              <a:rPr lang="ru-RU" altLang="ru-RU" sz="1600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34</a:t>
            </a:r>
            <a:endParaRPr lang="ru-RU" alt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auto">
          <a:xfrm flipH="1">
            <a:off x="6768077" y="5589241"/>
            <a:ext cx="5205556" cy="1036915"/>
          </a:xfrm>
          <a:prstGeom prst="wedgeRoundRectCallout">
            <a:avLst>
              <a:gd name="adj1" fmla="val 3199"/>
              <a:gd name="adj2" fmla="val 20218"/>
              <a:gd name="adj3" fmla="val 16667"/>
            </a:avLst>
          </a:prstGeom>
          <a:solidFill>
            <a:srgbClr val="C4BD99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lIns="27432" tIns="22860" rIns="27432" bIns="0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Допустимы расхождения</a:t>
            </a:r>
            <a:endParaRPr lang="ru-RU" altLang="ru-RU" sz="16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таблица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5401	таблица 5402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Строка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8		Строки 14, 16, 17,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endParaRPr lang="ru-RU" alt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Group 9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7828073"/>
              </p:ext>
            </p:extLst>
          </p:nvPr>
        </p:nvGraphicFramePr>
        <p:xfrm>
          <a:off x="592667" y="990601"/>
          <a:ext cx="10972800" cy="4407824"/>
        </p:xfrm>
        <a:graphic>
          <a:graphicData uri="http://schemas.openxmlformats.org/drawingml/2006/table">
            <a:tbl>
              <a:tblPr/>
              <a:tblGrid>
                <a:gridCol w="67267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12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9456"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Методы исследования систем организма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№ 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Число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4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строки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исследований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ЭКГ (из стр.07 т. 5401) 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1.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из них: с компьютерным анализом данных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2.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Число ЭКГ в ДДК  (из п. 1)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3.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Стресс-ЭКГ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4.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ЧПЭС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5.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Холтеровское мониторирование (ХМ) ЭКГ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6.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СМ АД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7.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Поликардиография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8.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Исследование центральной гемодинамики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9.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  из них: методом реографии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10.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Исследование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перифирического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кровообращения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11.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  из них: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реовазография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12.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Другие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методы исследования сердечно-сосудистой системы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13.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…..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….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Исследования моторики органов желудочно-кишечного тракта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32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3816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Исследование запирательного аппарата прямой кишки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33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Прочие методы исследования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34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14" name="Скругленная прямоугольная выноска 13"/>
          <p:cNvSpPr/>
          <p:nvPr/>
        </p:nvSpPr>
        <p:spPr>
          <a:xfrm>
            <a:off x="8517190" y="1147633"/>
            <a:ext cx="3325564" cy="3318283"/>
          </a:xfrm>
          <a:prstGeom prst="wedgeRoundRectCallout">
            <a:avLst>
              <a:gd name="adj1" fmla="val -265434"/>
              <a:gd name="adj2" fmla="val 47324"/>
              <a:gd name="adj3" fmla="val 16667"/>
            </a:avLst>
          </a:prstGeom>
          <a:solidFill>
            <a:schemeClr val="accent6">
              <a:lumMod val="60000"/>
              <a:lumOff val="40000"/>
              <a:alpha val="80000"/>
            </a:schemeClr>
          </a:solidFill>
          <a:ln w="3175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8496269" y="1117238"/>
            <a:ext cx="3477364" cy="3820522"/>
          </a:xfrm>
          <a:prstGeom prst="wedgeRoundRectCallout">
            <a:avLst>
              <a:gd name="adj1" fmla="val -255703"/>
              <a:gd name="adj2" fmla="val 78773"/>
              <a:gd name="adj3" fmla="val 16667"/>
            </a:avLst>
          </a:prstGeom>
          <a:solidFill>
            <a:schemeClr val="accent6">
              <a:lumMod val="60000"/>
              <a:lumOff val="40000"/>
              <a:alpha val="80000"/>
            </a:schemeClr>
          </a:solidFill>
          <a:ln w="3175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r>
              <a:rPr lang="ru-RU" alt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Красным цветом выделены строки, </a:t>
            </a:r>
            <a:r>
              <a:rPr lang="ru-RU" alt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которых есть расшифровка </a:t>
            </a:r>
            <a:r>
              <a:rPr lang="ru-RU" alt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alt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ДРУГИЕ методы исследований»</a:t>
            </a:r>
            <a:endParaRPr lang="ru-RU" altLang="ru-RU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alt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поэтому по строкам 7, 9 и 10 таблицы 5401 количество  исследований должно строго совпадать данными из таблицы 5402</a:t>
            </a:r>
            <a:endParaRPr lang="ru-RU" alt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884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398016" y="336437"/>
            <a:ext cx="2794000" cy="381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38200" indent="-838200"/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+mn-ea"/>
                <a:cs typeface="+mn-cs"/>
              </a:rPr>
              <a:t>Таблица 5404 </a:t>
            </a:r>
          </a:p>
        </p:txBody>
      </p:sp>
      <p:sp>
        <p:nvSpPr>
          <p:cNvPr id="10" name="Rectangle 605"/>
          <p:cNvSpPr>
            <a:spLocks noChangeArrowheads="1"/>
          </p:cNvSpPr>
          <p:nvPr/>
        </p:nvSpPr>
        <p:spPr bwMode="auto">
          <a:xfrm>
            <a:off x="433258" y="87406"/>
            <a:ext cx="11379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200" b="1" spc="300" dirty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16. Оснащение аппаратурой и оборудованием</a:t>
            </a:r>
          </a:p>
        </p:txBody>
      </p:sp>
      <p:graphicFrame>
        <p:nvGraphicFramePr>
          <p:cNvPr id="11" name="Таблиц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49729638"/>
              </p:ext>
            </p:extLst>
          </p:nvPr>
        </p:nvGraphicFramePr>
        <p:xfrm>
          <a:off x="598421" y="806554"/>
          <a:ext cx="11074399" cy="5889283"/>
        </p:xfrm>
        <a:graphic>
          <a:graphicData uri="http://schemas.openxmlformats.org/drawingml/2006/table">
            <a:tbl>
              <a:tblPr/>
              <a:tblGrid>
                <a:gridCol w="63507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14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367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254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722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аппаратов и оборудования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 строки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Число единиц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12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Всего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из них: в отделениях анестезиологии-реанимации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46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 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14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Аппаратурное оснащение (указать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к-во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): электрокардиографы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1466">
                <a:tc>
                  <a:txBody>
                    <a:bodyPr/>
                    <a:lstStyle/>
                    <a:p>
                      <a:pPr algn="l" fontAlgn="t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…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4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14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Комплексы для дозированной физической нагрузки</a:t>
                      </a:r>
                    </a:p>
                  </a:txBody>
                  <a:tcPr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4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FFFF00"/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1466">
                <a:tc>
                  <a:txBody>
                    <a:bodyPr/>
                    <a:lstStyle/>
                    <a:p>
                      <a:pPr marL="80010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 из них: велоэргометры</a:t>
                      </a:r>
                    </a:p>
                  </a:txBody>
                  <a:tcPr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FFFF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1466">
                <a:tc>
                  <a:txBody>
                    <a:bodyPr/>
                    <a:lstStyle/>
                    <a:p>
                      <a:pPr algn="l" fontAlgn="t"/>
                      <a:endParaRPr lang="ru-RU" sz="14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…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4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14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Аппарат для ИВЛ, всего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14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из них: транспортные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14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              для </a:t>
                      </a:r>
                      <a:r>
                        <a:rPr lang="ru-RU" sz="1400" b="0" i="0" u="none" strike="noStrike" dirty="0" err="1">
                          <a:solidFill>
                            <a:schemeClr val="tx1"/>
                          </a:solidFill>
                          <a:latin typeface="Times New Roman"/>
                        </a:rPr>
                        <a:t>неинвазивной</a:t>
                      </a:r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 вентиляции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14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Аппараты для наркоза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14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Мониторы глубины анестезии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314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Мониторы пациента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314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из них: транспортные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314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 err="1">
                          <a:solidFill>
                            <a:schemeClr val="tx1"/>
                          </a:solidFill>
                          <a:latin typeface="Times New Roman"/>
                        </a:rPr>
                        <a:t>Мультигазмониторы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314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>
                          <a:solidFill>
                            <a:schemeClr val="tx1"/>
                          </a:solidFill>
                          <a:latin typeface="Times New Roman"/>
                        </a:rPr>
                        <a:t>Дефибрилляторы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314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Аппараты ультразвуковой навигации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314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Шприцевые помпы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314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 err="1">
                          <a:solidFill>
                            <a:schemeClr val="tx1"/>
                          </a:solidFill>
                          <a:latin typeface="Times New Roman"/>
                        </a:rPr>
                        <a:t>Инфузионные</a:t>
                      </a:r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 насосы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314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Общее количество единиц аппаратуры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314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из них: в эксплуатации до 3-х лет включительно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2314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…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12" name="AutoShape 1"/>
          <p:cNvSpPr>
            <a:spLocks noChangeArrowheads="1"/>
          </p:cNvSpPr>
          <p:nvPr/>
        </p:nvSpPr>
        <p:spPr bwMode="auto">
          <a:xfrm>
            <a:off x="7823200" y="4648203"/>
            <a:ext cx="3860800" cy="1718725"/>
          </a:xfrm>
          <a:prstGeom prst="wedgeRoundRectCallout">
            <a:avLst>
              <a:gd name="adj1" fmla="val -45505"/>
              <a:gd name="adj2" fmla="val -16819"/>
              <a:gd name="adj3" fmla="val 16667"/>
            </a:avLst>
          </a:prstGeom>
          <a:solidFill>
            <a:srgbClr val="C4BD99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lIns="27432" tIns="22860" rIns="27432" bIns="0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 dirty="0">
                <a:latin typeface="Times New Roman" pitchFamily="18" charset="0"/>
                <a:cs typeface="Times New Roman" pitchFamily="18" charset="0"/>
              </a:rPr>
              <a:t>Описывается аппаратурное оснащение из числа единиц оборудования, </a:t>
            </a:r>
            <a:r>
              <a:rPr lang="ru-RU" altLang="ru-RU" sz="1400" b="1" dirty="0" smtClean="0">
                <a:latin typeface="Times New Roman" pitchFamily="18" charset="0"/>
                <a:cs typeface="Times New Roman" pitchFamily="18" charset="0"/>
              </a:rPr>
              <a:t>принадлежащих </a:t>
            </a:r>
            <a:r>
              <a:rPr lang="ru-RU" altLang="ru-RU" sz="1400" b="1" dirty="0">
                <a:latin typeface="Times New Roman" pitchFamily="18" charset="0"/>
                <a:cs typeface="Times New Roman" pitchFamily="18" charset="0"/>
              </a:rPr>
              <a:t>медицинской организации на </a:t>
            </a:r>
            <a:r>
              <a:rPr lang="ru-RU" altLang="ru-RU" sz="1400" b="1" dirty="0" smtClean="0">
                <a:latin typeface="Times New Roman" pitchFamily="18" charset="0"/>
                <a:cs typeface="Times New Roman" pitchFamily="18" charset="0"/>
              </a:rPr>
              <a:t>31 декабря </a:t>
            </a:r>
            <a:r>
              <a:rPr lang="ru-RU" altLang="ru-RU" sz="1400" b="1" dirty="0">
                <a:latin typeface="Times New Roman" pitchFamily="18" charset="0"/>
                <a:cs typeface="Times New Roman" pitchFamily="18" charset="0"/>
              </a:rPr>
              <a:t>отчетного года</a:t>
            </a:r>
          </a:p>
        </p:txBody>
      </p:sp>
      <p:sp>
        <p:nvSpPr>
          <p:cNvPr id="13" name="Скругленная прямоугольная выноска 12"/>
          <p:cNvSpPr/>
          <p:nvPr/>
        </p:nvSpPr>
        <p:spPr>
          <a:xfrm>
            <a:off x="4572000" y="3732214"/>
            <a:ext cx="4165600" cy="763588"/>
          </a:xfrm>
          <a:prstGeom prst="wedgeRoundRectCallout">
            <a:avLst>
              <a:gd name="adj1" fmla="val 82058"/>
              <a:gd name="adj2" fmla="val -166491"/>
              <a:gd name="adj3" fmla="val 16667"/>
            </a:avLst>
          </a:prstGeom>
          <a:solidFill>
            <a:schemeClr val="accent6">
              <a:lumMod val="60000"/>
              <a:lumOff val="40000"/>
              <a:alpha val="80000"/>
            </a:schemeClr>
          </a:solidFill>
          <a:ln w="3175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При наличии данных необходимо предоставить пояснение </a:t>
            </a:r>
          </a:p>
        </p:txBody>
      </p:sp>
    </p:spTree>
    <p:extLst>
      <p:ext uri="{BB962C8B-B14F-4D97-AF65-F5344CB8AC3E}">
        <p14:creationId xmlns:p14="http://schemas.microsoft.com/office/powerpoint/2010/main" val="54471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 l="19336" t="21562" r="22656" b="43750"/>
          <a:stretch>
            <a:fillRect/>
          </a:stretch>
        </p:blipFill>
        <p:spPr bwMode="auto">
          <a:xfrm>
            <a:off x="857213" y="1250141"/>
            <a:ext cx="942981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AutoShape 3"/>
          <p:cNvSpPr>
            <a:spLocks noChangeArrowheads="1"/>
          </p:cNvSpPr>
          <p:nvPr/>
        </p:nvSpPr>
        <p:spPr bwMode="auto">
          <a:xfrm flipH="1">
            <a:off x="225893" y="3817492"/>
            <a:ext cx="11246704" cy="1688395"/>
          </a:xfrm>
          <a:prstGeom prst="wedgeRoundRectCallout">
            <a:avLst>
              <a:gd name="adj1" fmla="val 3199"/>
              <a:gd name="adj2" fmla="val 20218"/>
              <a:gd name="adj3" fmla="val 16667"/>
            </a:avLst>
          </a:prstGeom>
          <a:solidFill>
            <a:srgbClr val="C4BD99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lIns="27432" tIns="22860" rIns="27432" bIns="0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Данные совпадают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smtClean="0">
                <a:latin typeface="Times New Roman" pitchFamily="18" charset="0"/>
                <a:cs typeface="Times New Roman" pitchFamily="18" charset="0"/>
              </a:rPr>
              <a:t>таблица </a:t>
            </a:r>
            <a:r>
              <a:rPr lang="ru-RU" altLang="ru-RU" sz="1600" b="1" smtClean="0">
                <a:latin typeface="Times New Roman" pitchFamily="18" charset="0"/>
                <a:cs typeface="Times New Roman" pitchFamily="18" charset="0"/>
              </a:rPr>
              <a:t>5404</a:t>
            </a:r>
            <a:endParaRPr lang="ru-RU" altLang="ru-RU" sz="16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Строки 1+5+7+9+11+12+14+16+18+20+22+23+24+25+27+28+29+30+33+34+35+37+38+39+40+41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РАВНО строке 42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Строки 43+44+45+оборудование старше 10 лет – равно строке 42</a:t>
            </a:r>
            <a:endParaRPr lang="ru-RU" alt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471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229259" y="3645024"/>
            <a:ext cx="79248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b="1" dirty="0" smtClean="0">
                <a:latin typeface="Times New Roman" pitchFamily="18" charset="0"/>
              </a:rPr>
              <a:t>Turina@miac.nnov.ru</a:t>
            </a:r>
            <a:endParaRPr lang="ru-RU" altLang="ru-RU" b="1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471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10" name="Rectangle 485"/>
          <p:cNvSpPr>
            <a:spLocks noChangeArrowheads="1"/>
          </p:cNvSpPr>
          <p:nvPr/>
        </p:nvSpPr>
        <p:spPr bwMode="auto">
          <a:xfrm>
            <a:off x="839416" y="1235913"/>
            <a:ext cx="10703859" cy="5361439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algn="ctr"/>
            <a:r>
              <a:rPr lang="ru-RU" b="1" dirty="0"/>
              <a:t>ПРИКАЗ</a:t>
            </a:r>
          </a:p>
          <a:p>
            <a:pPr algn="ctr"/>
            <a:r>
              <a:rPr lang="ru-RU" b="1" dirty="0"/>
              <a:t>от 27 апреля 2021 г. N 404н</a:t>
            </a:r>
          </a:p>
          <a:p>
            <a:r>
              <a:rPr lang="ru-RU" b="1" dirty="0"/>
              <a:t> </a:t>
            </a:r>
          </a:p>
          <a:p>
            <a:r>
              <a:rPr lang="ru-RU" b="1" dirty="0"/>
              <a:t>ОБ УТВЕРЖДЕНИИ ПОРЯДКА</a:t>
            </a:r>
          </a:p>
          <a:p>
            <a:r>
              <a:rPr lang="ru-RU" b="1" dirty="0"/>
              <a:t>ПРОВЕДЕНИЯ ПРОФИЛАКТИЧЕСКОГО МЕДИЦИНСКОГО ОСМОТРА</a:t>
            </a:r>
          </a:p>
          <a:p>
            <a:r>
              <a:rPr lang="ru-RU" b="1" dirty="0"/>
              <a:t>И ДИСПАНСЕРИЗАЦИИ ОПРЕДЕЛЕННЫХ ГРУПП ВЗРОСЛОГО </a:t>
            </a:r>
            <a:r>
              <a:rPr lang="ru-RU" b="1" dirty="0" smtClean="0"/>
              <a:t>НАСЕЛЕНИЯ</a:t>
            </a:r>
          </a:p>
          <a:p>
            <a:endParaRPr lang="ru-RU" b="1" dirty="0"/>
          </a:p>
          <a:p>
            <a:r>
              <a:rPr lang="ru-RU" b="1" dirty="0"/>
              <a:t>Профилактический медицинский осмотр</a:t>
            </a:r>
            <a:r>
              <a:rPr lang="ru-RU" dirty="0"/>
              <a:t> проводится в целях раннего (своевременного) выявления состояний, заболеваний и факторов риска их развития, немедицинского потребления наркотических средств и психотропных веществ, а также в целях определения </a:t>
            </a:r>
            <a:r>
              <a:rPr lang="ru-RU" b="1" dirty="0"/>
              <a:t>групп здоровья </a:t>
            </a:r>
            <a:r>
              <a:rPr lang="ru-RU" dirty="0"/>
              <a:t>и выработки рекомендаций для пациентов.</a:t>
            </a:r>
          </a:p>
          <a:p>
            <a:r>
              <a:rPr lang="ru-RU" b="1" dirty="0"/>
              <a:t>Диспансеризация</a:t>
            </a:r>
            <a:r>
              <a:rPr lang="ru-RU" dirty="0"/>
              <a:t> представляет собой комплекс мероприятий, включающий в себя профилактический медицинский осмотр и дополнительные методы обследований, </a:t>
            </a:r>
            <a:r>
              <a:rPr lang="ru-RU" dirty="0" smtClean="0"/>
              <a:t>проводимые </a:t>
            </a:r>
            <a:r>
              <a:rPr lang="ru-RU" dirty="0"/>
              <a:t>в целях оценки состояния здоровья (включая определение </a:t>
            </a:r>
            <a:r>
              <a:rPr lang="ru-RU" b="1" dirty="0"/>
              <a:t>группы здоровья </a:t>
            </a:r>
            <a:r>
              <a:rPr lang="ru-RU" dirty="0"/>
              <a:t>и группы диспансерного наблюдения) и осуществляемых в отношении определенных групп населения в соответствии с законодательством Российской Федерации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F2A7E58-46EC-7E4A-886F-D0B73D8BCA6A}"/>
              </a:ext>
            </a:extLst>
          </p:cNvPr>
          <p:cNvSpPr txBox="1"/>
          <p:nvPr/>
        </p:nvSpPr>
        <p:spPr>
          <a:xfrm>
            <a:off x="379548" y="21524"/>
            <a:ext cx="109730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400" b="1" spc="300" smtClean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Таблица 2510 «Профилактические осмотры и диспансеризация, проведенные медицинской организацией»*</a:t>
            </a:r>
            <a:endParaRPr lang="ru-RU" altLang="ru-RU" sz="2400" b="1" spc="300" dirty="0" smtClean="0">
              <a:solidFill>
                <a:srgbClr val="4944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946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8" b="7868"/>
          <a:stretch/>
        </p:blipFill>
        <p:spPr bwMode="auto">
          <a:xfrm>
            <a:off x="419878" y="117476"/>
            <a:ext cx="11352245" cy="674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471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08FEF31-1165-2448-BA7A-F820BDDF21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1F8EB215-59FB-CD49-82EA-121DE786A74E}"/>
              </a:ext>
            </a:extLst>
          </p:cNvPr>
          <p:cNvSpPr/>
          <p:nvPr/>
        </p:nvSpPr>
        <p:spPr>
          <a:xfrm>
            <a:off x="0" y="6294432"/>
            <a:ext cx="12192000" cy="548640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548" y="375060"/>
            <a:ext cx="571429" cy="669514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623392" y="2362200"/>
            <a:ext cx="10755808" cy="13620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Благодарю за внимание 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711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10" name="Rectangle 485"/>
          <p:cNvSpPr>
            <a:spLocks noChangeArrowheads="1"/>
          </p:cNvSpPr>
          <p:nvPr/>
        </p:nvSpPr>
        <p:spPr bwMode="auto">
          <a:xfrm>
            <a:off x="379548" y="1235913"/>
            <a:ext cx="11693116" cy="5361439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r>
              <a:rPr lang="ru-RU" b="1" dirty="0"/>
              <a:t>ПРИКАЗ</a:t>
            </a:r>
          </a:p>
          <a:p>
            <a:r>
              <a:rPr lang="ru-RU" b="1" dirty="0"/>
              <a:t>от 1 июля 2021 г. N 698н</a:t>
            </a:r>
          </a:p>
          <a:p>
            <a:r>
              <a:rPr lang="ru-RU" b="1" dirty="0"/>
              <a:t> </a:t>
            </a:r>
          </a:p>
          <a:p>
            <a:r>
              <a:rPr lang="ru-RU" b="1" dirty="0"/>
              <a:t>ОБ УТВЕРЖДЕНИИ ПОРЯДКА</a:t>
            </a:r>
          </a:p>
          <a:p>
            <a:r>
              <a:rPr lang="ru-RU" b="1" dirty="0"/>
              <a:t>НАПРАВЛЕНИЯ ГРАЖДАН НА ПРОХОЖДЕНИЕ УГЛУБЛЕННОЙ</a:t>
            </a:r>
          </a:p>
          <a:p>
            <a:r>
              <a:rPr lang="ru-RU" b="1" dirty="0"/>
              <a:t>ДИСПАНСЕРИЗАЦИИ, ВКЛЮЧАЯ КАТЕГОРИИ ГРАЖДАН, ПРОХОДЯЩИХ</a:t>
            </a:r>
          </a:p>
          <a:p>
            <a:r>
              <a:rPr lang="ru-RU" b="1" dirty="0"/>
              <a:t>УГЛУБЛЕННУЮ ДИСПАНСЕРИЗАЦИЮ В ПЕРВООЧЕРЕДНОМ ПОРЯДКЕ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 smtClean="0"/>
              <a:t>Настоящий </a:t>
            </a:r>
            <a:r>
              <a:rPr lang="ru-RU" dirty="0"/>
              <a:t>Порядок регулирует вопросы </a:t>
            </a:r>
            <a:r>
              <a:rPr lang="ru-RU" b="1" dirty="0"/>
              <a:t>направления</a:t>
            </a:r>
            <a:r>
              <a:rPr lang="ru-RU" dirty="0"/>
              <a:t> взрослых (в возрасте 18 лет и старше) на прохождение углубленной диспансеризации, включая категории граждан, проходящих углубленную диспансеризацию в первоочередном порядке (далее - граждане).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F2A7E58-46EC-7E4A-886F-D0B73D8BCA6A}"/>
              </a:ext>
            </a:extLst>
          </p:cNvPr>
          <p:cNvSpPr txBox="1"/>
          <p:nvPr/>
        </p:nvSpPr>
        <p:spPr>
          <a:xfrm>
            <a:off x="379548" y="21524"/>
            <a:ext cx="109730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400" b="1" spc="300" smtClean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Таблица 2510 «Профилактические осмотры и диспансеризация, проведенные медицинской организацией»*</a:t>
            </a:r>
            <a:endParaRPr lang="ru-RU" altLang="ru-RU" sz="2400" b="1" spc="300" dirty="0" smtClean="0">
              <a:solidFill>
                <a:srgbClr val="4944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587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10" name="Rectangle 485"/>
          <p:cNvSpPr>
            <a:spLocks noChangeArrowheads="1"/>
          </p:cNvSpPr>
          <p:nvPr/>
        </p:nvSpPr>
        <p:spPr bwMode="auto">
          <a:xfrm>
            <a:off x="249442" y="1261275"/>
            <a:ext cx="11693116" cy="5505455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r>
              <a:rPr lang="ru-RU" dirty="0"/>
              <a:t> </a:t>
            </a:r>
          </a:p>
          <a:p>
            <a:r>
              <a:rPr lang="ru-RU" dirty="0"/>
              <a:t>Министерство здравоохранения и социального развития Российской Федерации приказ </a:t>
            </a:r>
            <a:r>
              <a:rPr lang="ru-RU" b="1" dirty="0"/>
              <a:t>от 12 апреля 2011 г. N 302н</a:t>
            </a:r>
            <a:r>
              <a:rPr lang="ru-RU" dirty="0"/>
              <a:t> «Об утверждении перечней вредных и (или) опасных производственных факторов и работ, при выполнении которых проводятся обязательные предварительные и периодические медицинские осмотры (обследования), и порядка проведения обязательных предварительных и периодических медицинских осмотров (обследований) работников, занятых на тяжелых работах и на работах с вредными и (или) опасными условиями труда» - </a:t>
            </a:r>
            <a:r>
              <a:rPr lang="ru-RU" b="1" dirty="0"/>
              <a:t>отменен.</a:t>
            </a:r>
            <a:endParaRPr lang="ru-RU" dirty="0"/>
          </a:p>
          <a:p>
            <a:r>
              <a:rPr lang="ru-RU" b="1" dirty="0"/>
              <a:t>Взамен</a:t>
            </a:r>
          </a:p>
          <a:p>
            <a:r>
              <a:rPr lang="ru-RU" dirty="0"/>
              <a:t>Министерство труда и социальной защиты </a:t>
            </a:r>
            <a:r>
              <a:rPr lang="ru-RU" dirty="0" smtClean="0"/>
              <a:t>Российской </a:t>
            </a:r>
            <a:r>
              <a:rPr lang="ru-RU" dirty="0"/>
              <a:t>Ф</a:t>
            </a:r>
            <a:r>
              <a:rPr lang="ru-RU" dirty="0" smtClean="0"/>
              <a:t>едерации </a:t>
            </a:r>
            <a:r>
              <a:rPr lang="ru-RU" b="1" dirty="0"/>
              <a:t>N </a:t>
            </a:r>
            <a:r>
              <a:rPr lang="ru-RU" b="1" dirty="0" smtClean="0"/>
              <a:t>988н</a:t>
            </a:r>
          </a:p>
          <a:p>
            <a:r>
              <a:rPr lang="ru-RU" dirty="0"/>
              <a:t>Министерство</a:t>
            </a:r>
            <a:r>
              <a:rPr lang="ru-RU" dirty="0" smtClean="0"/>
              <a:t> здравоохранения </a:t>
            </a:r>
            <a:r>
              <a:rPr lang="ru-RU" dirty="0"/>
              <a:t>Российской Федерации </a:t>
            </a:r>
            <a:r>
              <a:rPr lang="ru-RU" b="1" dirty="0" smtClean="0"/>
              <a:t>N </a:t>
            </a:r>
            <a:r>
              <a:rPr lang="ru-RU" b="1" dirty="0"/>
              <a:t>1420н </a:t>
            </a:r>
            <a:endParaRPr lang="ru-RU" b="1" dirty="0" smtClean="0"/>
          </a:p>
          <a:p>
            <a:r>
              <a:rPr lang="ru-RU" dirty="0" smtClean="0"/>
              <a:t>Приказ </a:t>
            </a:r>
            <a:r>
              <a:rPr lang="ru-RU" dirty="0"/>
              <a:t>от 31 декабря 2020 года </a:t>
            </a:r>
            <a:r>
              <a:rPr lang="ru-RU" b="1" dirty="0" smtClean="0"/>
              <a:t>«Об утверждении перечня вредных и (или) опасных производственных факторов и работ, при выполнении которых проводятся обязательные предварительные медицинские осмотры при поступлении на работу и периодические медицинские осмотры»</a:t>
            </a:r>
          </a:p>
          <a:p>
            <a:endParaRPr lang="ru-RU" dirty="0" smtClean="0"/>
          </a:p>
          <a:p>
            <a:r>
              <a:rPr lang="ru-RU" dirty="0"/>
              <a:t>Министерство здравоохранения Российской Федерации </a:t>
            </a:r>
            <a:endParaRPr lang="ru-RU" dirty="0" smtClean="0"/>
          </a:p>
          <a:p>
            <a:r>
              <a:rPr lang="ru-RU" dirty="0"/>
              <a:t>Приказ</a:t>
            </a:r>
            <a:r>
              <a:rPr lang="ru-RU" dirty="0" smtClean="0"/>
              <a:t> </a:t>
            </a:r>
            <a:r>
              <a:rPr lang="ru-RU" dirty="0"/>
              <a:t>от 28 января 2021 г. </a:t>
            </a:r>
            <a:r>
              <a:rPr lang="ru-RU" b="1" dirty="0"/>
              <a:t>N 29н </a:t>
            </a:r>
            <a:r>
              <a:rPr lang="ru-RU" b="1" dirty="0" smtClean="0"/>
              <a:t>«Об утверждении порядка проведения обязательных предварительных и периодических медицинских осмотров работников, предусмотренных частью четвертой статьи 213 трудового кодекса российской федерации, перечня медицинских противопоказаний к осуществлению работ с вредными и (или) опасными производственными факторами, а также работам, при выполнении которых проводятся обязательные предварительные и периодические медицинские осмотры»</a:t>
            </a:r>
            <a:endParaRPr lang="ru-RU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F2A7E58-46EC-7E4A-886F-D0B73D8BCA6A}"/>
              </a:ext>
            </a:extLst>
          </p:cNvPr>
          <p:cNvSpPr txBox="1"/>
          <p:nvPr/>
        </p:nvSpPr>
        <p:spPr>
          <a:xfrm>
            <a:off x="379548" y="21524"/>
            <a:ext cx="109730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400" b="1" spc="300" smtClean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Таблица 2510 «Профилактические осмотры и диспансеризация, проведенные медицинской организацией»*</a:t>
            </a:r>
            <a:endParaRPr lang="ru-RU" altLang="ru-RU" sz="2400" b="1" spc="300" dirty="0" smtClean="0">
              <a:solidFill>
                <a:srgbClr val="4944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1275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5389E-F193-DA44-ABB8-C2B6F2BC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64"/>
            <a:ext cx="12192000" cy="6843072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7E9DE1C1-3A28-B042-A51E-5CE1B3256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5288"/>
            <a:ext cx="12192000" cy="1994045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1DC0CC-91B8-6046-A74E-4C44FAC4123A}"/>
              </a:ext>
            </a:extLst>
          </p:cNvPr>
          <p:cNvSpPr/>
          <p:nvPr/>
        </p:nvSpPr>
        <p:spPr>
          <a:xfrm>
            <a:off x="0" y="-38862"/>
            <a:ext cx="12192000" cy="1054245"/>
          </a:xfrm>
          <a:prstGeom prst="rect">
            <a:avLst/>
          </a:prstGeom>
          <a:solidFill>
            <a:srgbClr val="DD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BAD9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B8A35B-AE65-D24D-AC1F-054766D8A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048" y="192180"/>
            <a:ext cx="571429" cy="66951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F4C1328-F2B2-E34A-B80F-1AF794486ADF}"/>
              </a:ext>
            </a:extLst>
          </p:cNvPr>
          <p:cNvSpPr/>
          <p:nvPr/>
        </p:nvSpPr>
        <p:spPr>
          <a:xfrm>
            <a:off x="1600050" y="1015383"/>
            <a:ext cx="157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1200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D4D372C-A932-1443-B4E1-F3B94BC43516}"/>
              </a:ext>
            </a:extLst>
          </p:cNvPr>
          <p:cNvSpPr/>
          <p:nvPr/>
        </p:nvSpPr>
        <p:spPr>
          <a:xfrm>
            <a:off x="8869122" y="1236460"/>
            <a:ext cx="14482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  <a:p>
            <a:pPr algn="ctr"/>
            <a:endParaRPr lang="ru-RU" sz="2400" dirty="0">
              <a:solidFill>
                <a:srgbClr val="49443F"/>
              </a:solidFill>
              <a:latin typeface="Montserrat" pitchFamily="2" charset="0"/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8761A4E6-EEFF-3B49-9518-0A5CCA11F163}"/>
              </a:ext>
            </a:extLst>
          </p:cNvPr>
          <p:cNvSpPr/>
          <p:nvPr/>
        </p:nvSpPr>
        <p:spPr>
          <a:xfrm>
            <a:off x="1328735" y="2865803"/>
            <a:ext cx="476726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dirty="0">
              <a:solidFill>
                <a:srgbClr val="49443F"/>
              </a:solidFill>
              <a:latin typeface="Montserrat Light" pitchFamily="2" charset="0"/>
              <a:ea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F2A7E58-46EC-7E4A-886F-D0B73D8BCA6A}"/>
              </a:ext>
            </a:extLst>
          </p:cNvPr>
          <p:cNvSpPr txBox="1"/>
          <p:nvPr/>
        </p:nvSpPr>
        <p:spPr>
          <a:xfrm>
            <a:off x="379548" y="298056"/>
            <a:ext cx="10732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400" b="1" spc="300" dirty="0" smtClean="0">
                <a:solidFill>
                  <a:srgbClr val="4944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</a:rPr>
              <a:t>Таблица 2510 «Профилактические осмотры и диспансеризация, проведенные медицинской организацией»*</a:t>
            </a:r>
          </a:p>
        </p:txBody>
      </p:sp>
      <p:graphicFrame>
        <p:nvGraphicFramePr>
          <p:cNvPr id="14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8392748"/>
              </p:ext>
            </p:extLst>
          </p:nvPr>
        </p:nvGraphicFramePr>
        <p:xfrm>
          <a:off x="0" y="1873956"/>
          <a:ext cx="11480802" cy="4765383"/>
        </p:xfrm>
        <a:graphic>
          <a:graphicData uri="http://schemas.openxmlformats.org/drawingml/2006/table">
            <a:tbl>
              <a:tblPr/>
              <a:tblGrid>
                <a:gridCol w="31403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74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05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05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484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0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6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7424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7424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2991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7424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01048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01048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398264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Контингенты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строки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Подлежало осмотрам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сельских жителей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Осмотрено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сельских жителей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числа осмотренных (гр. 5):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определены группы здоровья</a:t>
                      </a: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23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IV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23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89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89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Дети в возрасте 0-14 лет включительно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94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из них: дети до 1 года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Дети в возрасте 15-17 лет включительно 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23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общего числа детей 15-17 лет (стр.3) - юношей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94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Школьники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493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Контингенты взрослого населения (18 лет и старше) - всего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49369">
                <a:tc>
                  <a:txBody>
                    <a:bodyPr/>
                    <a:lstStyle/>
                    <a:p>
                      <a:pPr marL="179388" marR="0" lvl="1" indent="0" algn="l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 старше трудоспособного возраста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6.1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34873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диспансеризация определенных  групп взрослого населения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6.2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19144"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 старше трудоспособного возраста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6.2.1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91327">
                <a:tc>
                  <a:txBody>
                    <a:bodyPr/>
                    <a:lstStyle/>
                    <a:p>
                      <a:pPr marL="0" marR="0" lvl="1" indent="0" algn="l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(сумма строк 1, 3, 6) 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6928" marR="569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15" name="Скругленный прямоугольник 14"/>
          <p:cNvSpPr>
            <a:spLocks noChangeArrowheads="1"/>
          </p:cNvSpPr>
          <p:nvPr/>
        </p:nvSpPr>
        <p:spPr bwMode="auto">
          <a:xfrm>
            <a:off x="1232848" y="5934879"/>
            <a:ext cx="5316736" cy="776198"/>
          </a:xfrm>
          <a:prstGeom prst="roundRect">
            <a:avLst/>
          </a:prstGeom>
          <a:solidFill>
            <a:schemeClr val="bg2">
              <a:lumMod val="75000"/>
              <a:alpha val="80000"/>
            </a:schemeClr>
          </a:solidFill>
          <a:ln w="25400" algn="ctr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  <a:cs typeface="Times New Roman" pitchFamily="18" charset="0"/>
              </a:rPr>
              <a:t>ВНИМАНИЕ!</a:t>
            </a:r>
          </a:p>
          <a:p>
            <a:pPr algn="ctr">
              <a:defRPr/>
            </a:pPr>
            <a:r>
              <a:rPr lang="ru-RU" b="1" dirty="0">
                <a:cs typeface="Times New Roman" pitchFamily="18" charset="0"/>
              </a:rPr>
              <a:t>Проверить арифметику!!!</a:t>
            </a:r>
          </a:p>
        </p:txBody>
      </p:sp>
      <p:sp>
        <p:nvSpPr>
          <p:cNvPr id="17" name="Скругленный прямоугольник 16"/>
          <p:cNvSpPr>
            <a:spLocks noChangeArrowheads="1"/>
          </p:cNvSpPr>
          <p:nvPr/>
        </p:nvSpPr>
        <p:spPr bwMode="auto">
          <a:xfrm>
            <a:off x="6672064" y="5934879"/>
            <a:ext cx="5369317" cy="77619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5400" algn="ctr">
            <a:noFill/>
            <a:miter lim="800000"/>
            <a:headEnd/>
            <a:tailEnd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algn="ctr">
              <a:defRPr/>
            </a:pPr>
            <a:r>
              <a:rPr lang="ru-RU" b="1" dirty="0" smtClean="0">
                <a:cs typeface="Times New Roman" pitchFamily="18" charset="0"/>
              </a:rPr>
              <a:t>* - включая сведения таблицы 2516</a:t>
            </a:r>
            <a:endParaRPr lang="ru-RU" b="1" dirty="0"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>
            <a:spLocks noChangeArrowheads="1"/>
          </p:cNvSpPr>
          <p:nvPr/>
        </p:nvSpPr>
        <p:spPr bwMode="auto">
          <a:xfrm>
            <a:off x="5231904" y="2348880"/>
            <a:ext cx="5316736" cy="776198"/>
          </a:xfrm>
          <a:prstGeom prst="roundRect">
            <a:avLst/>
          </a:prstGeom>
          <a:solidFill>
            <a:schemeClr val="bg2">
              <a:lumMod val="75000"/>
              <a:alpha val="80000"/>
            </a:schemeClr>
          </a:solidFill>
          <a:ln w="25400" algn="ctr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  <a:cs typeface="Times New Roman" pitchFamily="18" charset="0"/>
              </a:rPr>
              <a:t>ВНИМАНИЕ!</a:t>
            </a:r>
          </a:p>
          <a:p>
            <a:pPr algn="ctr">
              <a:defRPr/>
            </a:pPr>
            <a:r>
              <a:rPr lang="ru-RU" b="1" dirty="0" smtClean="0">
                <a:cs typeface="Times New Roman" pitchFamily="18" charset="0"/>
              </a:rPr>
              <a:t>Строка 6 – 6.1 = трудоспособные</a:t>
            </a:r>
          </a:p>
          <a:p>
            <a:pPr algn="ctr">
              <a:defRPr/>
            </a:pPr>
            <a:r>
              <a:rPr lang="ru-RU" b="1" dirty="0" smtClean="0">
                <a:cs typeface="Times New Roman" pitchFamily="18" charset="0"/>
              </a:rPr>
              <a:t>Строка 6.2 – 6.2.1 = трудоспособные</a:t>
            </a:r>
            <a:endParaRPr lang="ru-RU" b="1" dirty="0"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>
            <a:spLocks noChangeArrowheads="1"/>
          </p:cNvSpPr>
          <p:nvPr/>
        </p:nvSpPr>
        <p:spPr bwMode="auto">
          <a:xfrm>
            <a:off x="5231904" y="4969227"/>
            <a:ext cx="5316736" cy="776198"/>
          </a:xfrm>
          <a:prstGeom prst="roundRect">
            <a:avLst/>
          </a:prstGeom>
          <a:solidFill>
            <a:schemeClr val="bg2">
              <a:lumMod val="75000"/>
              <a:alpha val="80000"/>
            </a:schemeClr>
          </a:solidFill>
          <a:ln w="25400" algn="ctr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  <a:cs typeface="Times New Roman" pitchFamily="18" charset="0"/>
              </a:rPr>
              <a:t>ВНИМАНИЕ!</a:t>
            </a:r>
          </a:p>
          <a:p>
            <a:pPr algn="ctr">
              <a:defRPr/>
            </a:pPr>
            <a:r>
              <a:rPr lang="ru-RU" b="1" dirty="0" smtClean="0">
                <a:cs typeface="Times New Roman" pitchFamily="18" charset="0"/>
              </a:rPr>
              <a:t>Сверить с таблицей 2511</a:t>
            </a:r>
          </a:p>
          <a:p>
            <a:pPr algn="ctr">
              <a:defRPr/>
            </a:pPr>
            <a:r>
              <a:rPr lang="ru-RU" b="1" dirty="0" smtClean="0">
                <a:cs typeface="Times New Roman" pitchFamily="18" charset="0"/>
              </a:rPr>
              <a:t>Помним о девушках!</a:t>
            </a:r>
            <a:endParaRPr lang="ru-RU" b="1" dirty="0"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>
            <a:spLocks noChangeArrowheads="1"/>
          </p:cNvSpPr>
          <p:nvPr/>
        </p:nvSpPr>
        <p:spPr bwMode="auto">
          <a:xfrm>
            <a:off x="5231904" y="4005064"/>
            <a:ext cx="5316736" cy="776198"/>
          </a:xfrm>
          <a:prstGeom prst="roundRect">
            <a:avLst/>
          </a:prstGeom>
          <a:solidFill>
            <a:schemeClr val="bg2">
              <a:lumMod val="75000"/>
              <a:alpha val="80000"/>
            </a:schemeClr>
          </a:solidFill>
          <a:ln w="25400" algn="ctr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  <a:cs typeface="Times New Roman" pitchFamily="18" charset="0"/>
              </a:rPr>
              <a:t>ВНИМАНИЕ!</a:t>
            </a:r>
          </a:p>
          <a:p>
            <a:pPr algn="ctr">
              <a:defRPr/>
            </a:pPr>
            <a:r>
              <a:rPr lang="ru-RU" b="1" dirty="0" smtClean="0">
                <a:cs typeface="Times New Roman" pitchFamily="18" charset="0"/>
              </a:rPr>
              <a:t>Сверить с таблицей 2510</a:t>
            </a:r>
          </a:p>
          <a:p>
            <a:pPr algn="ctr">
              <a:defRPr/>
            </a:pPr>
            <a:r>
              <a:rPr lang="ru-RU" b="1" dirty="0" smtClean="0">
                <a:cs typeface="Times New Roman" pitchFamily="18" charset="0"/>
              </a:rPr>
              <a:t>Формы 30-село</a:t>
            </a:r>
            <a:endParaRPr lang="ru-RU" b="1" dirty="0">
              <a:cs typeface="Times New Roman" pitchFamily="18" charset="0"/>
            </a:endParaRPr>
          </a:p>
        </p:txBody>
      </p:sp>
      <p:sp>
        <p:nvSpPr>
          <p:cNvPr id="21" name="Скругленный прямоугольник 20"/>
          <p:cNvSpPr>
            <a:spLocks noChangeArrowheads="1"/>
          </p:cNvSpPr>
          <p:nvPr/>
        </p:nvSpPr>
        <p:spPr bwMode="auto">
          <a:xfrm>
            <a:off x="5231904" y="3290535"/>
            <a:ext cx="5316736" cy="504056"/>
          </a:xfrm>
          <a:prstGeom prst="roundRect">
            <a:avLst/>
          </a:prstGeom>
          <a:solidFill>
            <a:schemeClr val="bg2">
              <a:lumMod val="75000"/>
              <a:alpha val="80000"/>
            </a:schemeClr>
          </a:solidFill>
          <a:ln w="25400" algn="ctr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algn="ctr">
              <a:defRPr/>
            </a:pPr>
            <a:r>
              <a:rPr lang="ru-RU" b="1" dirty="0" smtClean="0">
                <a:cs typeface="Times New Roman" pitchFamily="18" charset="0"/>
              </a:rPr>
              <a:t>Строка 6.1 ≥ 6.2.1</a:t>
            </a:r>
          </a:p>
        </p:txBody>
      </p:sp>
    </p:spTree>
    <p:extLst>
      <p:ext uri="{BB962C8B-B14F-4D97-AF65-F5344CB8AC3E}">
        <p14:creationId xmlns:p14="http://schemas.microsoft.com/office/powerpoint/2010/main" val="3130993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4152</TotalTime>
  <Words>5618</Words>
  <Application>Microsoft Office PowerPoint</Application>
  <PresentationFormat>Широкоэкранный</PresentationFormat>
  <Paragraphs>2181</Paragraphs>
  <Slides>61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61</vt:i4>
      </vt:variant>
    </vt:vector>
  </HeadingPairs>
  <TitlesOfParts>
    <vt:vector size="72" baseType="lpstr">
      <vt:lpstr>Arial</vt:lpstr>
      <vt:lpstr>Arial Cyr</vt:lpstr>
      <vt:lpstr>Calibri</vt:lpstr>
      <vt:lpstr>Calibri Light</vt:lpstr>
      <vt:lpstr>Montserrat</vt:lpstr>
      <vt:lpstr>Montserrat Light</vt:lpstr>
      <vt:lpstr>Montserrat SemiBold</vt:lpstr>
      <vt:lpstr>Symbol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User</cp:lastModifiedBy>
  <cp:revision>93</cp:revision>
  <dcterms:created xsi:type="dcterms:W3CDTF">2020-11-29T07:52:22Z</dcterms:created>
  <dcterms:modified xsi:type="dcterms:W3CDTF">2021-11-30T13:13:52Z</dcterms:modified>
</cp:coreProperties>
</file>