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4"/>
  </p:notesMasterIdLst>
  <p:sldIdLst>
    <p:sldId id="256" r:id="rId2"/>
    <p:sldId id="394" r:id="rId3"/>
    <p:sldId id="395" r:id="rId4"/>
    <p:sldId id="396" r:id="rId5"/>
    <p:sldId id="418" r:id="rId6"/>
    <p:sldId id="397" r:id="rId7"/>
    <p:sldId id="399" r:id="rId8"/>
    <p:sldId id="400" r:id="rId9"/>
    <p:sldId id="401" r:id="rId10"/>
    <p:sldId id="402" r:id="rId11"/>
    <p:sldId id="403" r:id="rId12"/>
    <p:sldId id="404" r:id="rId13"/>
    <p:sldId id="405" r:id="rId14"/>
    <p:sldId id="406" r:id="rId15"/>
    <p:sldId id="389" r:id="rId16"/>
    <p:sldId id="259" r:id="rId17"/>
    <p:sldId id="382" r:id="rId18"/>
    <p:sldId id="263" r:id="rId19"/>
    <p:sldId id="385" r:id="rId20"/>
    <p:sldId id="407" r:id="rId21"/>
    <p:sldId id="419" r:id="rId22"/>
    <p:sldId id="408" r:id="rId23"/>
    <p:sldId id="409" r:id="rId24"/>
    <p:sldId id="410" r:id="rId25"/>
    <p:sldId id="411" r:id="rId26"/>
    <p:sldId id="412" r:id="rId27"/>
    <p:sldId id="413" r:id="rId28"/>
    <p:sldId id="414" r:id="rId29"/>
    <p:sldId id="415" r:id="rId30"/>
    <p:sldId id="416" r:id="rId31"/>
    <p:sldId id="417" r:id="rId32"/>
    <p:sldId id="361" r:id="rId33"/>
  </p:sldIdLst>
  <p:sldSz cx="12192000" cy="68580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Екатерина А. Шелепова" initials="ЕАШ" lastIdx="0" clrIdx="0">
    <p:extLst>
      <p:ext uri="{19B8F6BF-5375-455C-9EA6-DF929625EA0E}">
        <p15:presenceInfo xmlns:p15="http://schemas.microsoft.com/office/powerpoint/2012/main" userId="S-1-5-21-1992835873-3863471969-972439449-363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9443F"/>
    <a:srgbClr val="6C5E53"/>
    <a:srgbClr val="CBAD91"/>
    <a:srgbClr val="DDD0BD"/>
    <a:srgbClr val="F0E9E0"/>
    <a:srgbClr val="AF20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3809" autoAdjust="0"/>
  </p:normalViewPr>
  <p:slideViewPr>
    <p:cSldViewPr snapToGrid="0" snapToObjects="1">
      <p:cViewPr varScale="1">
        <p:scale>
          <a:sx n="122" d="100"/>
          <a:sy n="122" d="100"/>
        </p:scale>
        <p:origin x="114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commentAuthors" Target="commentAuthor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05CC90-F3E0-F34E-A377-40DE6DBEBF3F}" type="datetimeFigureOut">
              <a:rPr lang="ru-RU" smtClean="0"/>
              <a:t>13.12.2021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466288-2C99-4242-A513-7C18601C96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63205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2D92A9-ED89-FD47-BE5A-58D9DD22A2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127869B-D736-7C46-8036-0C507638DA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13B576A-B50C-D946-85B2-B96EDBBB25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t>13.12.2021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A6C2DFA-9CA7-3A4C-AB4C-D4976B276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F4F6218-E067-8846-A9D1-4381FC559F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059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7CC201-DBB8-FA48-950F-ECBBA7BCDE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BEDFA94-8E1B-B040-B827-CB3BE5E56E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0421749-DEC7-BC4D-9A87-71176EE3E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t>13.12.2021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CA3EED3-0CD2-DA46-8076-533B9DD29A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A99C5F1-CB73-EC48-ADDD-397D03D6F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480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56DD1086-9CAF-464B-9AD1-D090861FB38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A94DCB9-3EF6-5E4C-B919-E6CCBEE0CE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15D2690-827A-EC44-A378-08A5ED578F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t>13.12.2021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E690AB9-E5D9-754C-A6D6-D454676BA1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DB88E2D-6FB7-194D-95D6-98F8CEBCBB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677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7B3E6D-428F-D64D-9DB8-A835E76051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C84A7B6-9C49-E145-8460-1D79573FEC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9CFD615-9B17-174E-BD47-1D4FB464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t>13.12.2021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0F5F776-2DC9-1648-8136-39ADFAA86B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5D30271-33EF-704E-B6E6-A23C49CE7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9967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FF3854-3164-E949-AD42-A6B93CF804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694265D-124D-0E49-899E-B20AAF9947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EA6EA82-C35C-304F-996C-68B558D186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t>13.12.2021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E504407-B369-9E42-8E3B-C17C78E8F4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037DF7C-30F7-3449-8AD2-3E7106C20D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19240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B64ED6-9511-4041-A696-8699FFA049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FDAC9E4-40E1-E849-B086-201FFF3C41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5D7BBFE-F188-9847-B82B-32284E160F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6ED6D4A-CD07-A647-88DD-1714436334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t>13.12.2021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50A9A59-6872-D64E-AB45-EB0DBF431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3350396-9BC0-2D44-8E95-D9FECA6080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5617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60BEC9-8728-2141-8156-2DD4E9AFDE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9E4E189-7A25-CE49-A168-1F4878DECA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325C647-AD27-6940-BBAA-664C4E77F7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F675EE65-353A-4146-BDDF-A6F73B56BFD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0EA4117B-8B9F-3C42-B213-D87A8E127F8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320D0192-C56C-D044-8673-5272D57D3D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t>13.12.2021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8DD4F75A-A1B9-E344-8111-1B6EB667BA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224DED41-F2C2-414E-A1E4-0B69D82362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30936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6D67EDB-C1D0-164C-A5E4-385F8CE2A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02E96AD0-99B7-0A44-8A21-DED0F2F88C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t>13.12.2021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63D52A93-1479-9343-83BE-62F58A3E3F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7B56759D-0B35-D549-B90C-726F185830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84858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3496881C-A459-994A-9289-02482108C6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t>13.12.2021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9691D6E4-945E-2E49-A659-844909AFD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445501E-DC7A-A747-BFEC-2C2704B90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6263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F9E0C6-8273-584A-A1BD-9713042E7F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3B3B854-169F-D749-A753-AC66A01424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12F99C1-90B6-EE46-A591-E915AF0677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213C701-0B59-DB4E-B2A1-403029B3E2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t>13.12.2021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3EBC1C1-CAFE-5541-A532-B8C140E71D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AEA89AC-D155-5847-AAA2-F7C6FD9D8E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7369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50F06C-7144-7A4E-B910-D4A7977442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706AAA47-62E9-7541-8DCE-EE28D0DF79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26A0A02-7E9F-FB4A-BF1E-6C87E07AF1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C2D3684-2810-E54D-8BE6-64706A6880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t>13.12.2021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963A636-BF75-1D4A-A603-3932079EF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93314FA-2CFB-E145-93A9-591D4B3AB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89598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5187097-5552-B141-B6A6-E3D8A52DE5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E95DE4F-CE17-4E43-99A0-A5E0509525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6AF541B-51DA-B144-816A-F18BFF888A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E5C670-C491-6D4C-8336-770A1373C3FD}" type="datetimeFigureOut">
              <a:rPr lang="ru-RU" smtClean="0"/>
              <a:t>13.12.2021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2DBF5B6-8B2A-2F42-BABA-F1C0CE2054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6F1522A-1359-B94B-9AED-4144D44A02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F1A4C3-AC32-BB4C-AAF1-F9096EC0A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5044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F8A3AF6-BF96-2844-9D9E-C02552CBDC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43072"/>
          </a:xfrm>
          <a:prstGeom prst="rect">
            <a:avLst/>
          </a:prstGeom>
        </p:spPr>
      </p:pic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D44BEA93-8C80-884C-99F4-6FB698C18576}"/>
              </a:ext>
            </a:extLst>
          </p:cNvPr>
          <p:cNvSpPr/>
          <p:nvPr/>
        </p:nvSpPr>
        <p:spPr>
          <a:xfrm>
            <a:off x="0" y="-6150"/>
            <a:ext cx="12192000" cy="1163438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548" y="246636"/>
            <a:ext cx="571429" cy="66951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5763BBC-8354-A843-B87C-17E283176D15}"/>
              </a:ext>
            </a:extLst>
          </p:cNvPr>
          <p:cNvSpPr txBox="1"/>
          <p:nvPr/>
        </p:nvSpPr>
        <p:spPr>
          <a:xfrm>
            <a:off x="1510747" y="2059643"/>
            <a:ext cx="986063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Montserrat" pitchFamily="2" charset="0"/>
              </a:rPr>
              <a:t>Форма №30</a:t>
            </a:r>
            <a:br>
              <a:rPr lang="ru-RU" sz="3200" b="1" dirty="0">
                <a:latin typeface="Montserrat" pitchFamily="2" charset="0"/>
              </a:rPr>
            </a:br>
            <a:r>
              <a:rPr lang="ru-RU" sz="3200" b="1" dirty="0">
                <a:latin typeface="Montserrat" pitchFamily="2" charset="0"/>
              </a:rPr>
              <a:t>«Сведения о медицинской </a:t>
            </a:r>
            <a:r>
              <a:rPr lang="ru-RU" sz="3200" b="1" dirty="0" smtClean="0">
                <a:latin typeface="Montserrat" pitchFamily="2" charset="0"/>
              </a:rPr>
              <a:t>организации»</a:t>
            </a:r>
            <a:endParaRPr lang="ru-RU" sz="3200" dirty="0">
              <a:latin typeface="Montserrat" pitchFamily="2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6294432"/>
            <a:ext cx="12192000" cy="54864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D7ECA7BB-73C4-EF47-B549-77A1498EE1DE}"/>
              </a:ext>
            </a:extLst>
          </p:cNvPr>
          <p:cNvSpPr/>
          <p:nvPr/>
        </p:nvSpPr>
        <p:spPr>
          <a:xfrm>
            <a:off x="1108319" y="258227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200" dirty="0">
                <a:latin typeface="Montserrat" pitchFamily="2" charset="0"/>
              </a:rPr>
              <a:t>Центральный научно-исследовательский </a:t>
            </a:r>
          </a:p>
          <a:p>
            <a:r>
              <a:rPr lang="ru-RU" sz="1200" dirty="0">
                <a:latin typeface="Montserrat" pitchFamily="2" charset="0"/>
              </a:rPr>
              <a:t>институт организации и информатизации </a:t>
            </a:r>
          </a:p>
          <a:p>
            <a:r>
              <a:rPr lang="ru-RU" sz="1200" dirty="0">
                <a:latin typeface="Montserrat" pitchFamily="2" charset="0"/>
              </a:rPr>
              <a:t>здравоохранения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34F602AE-0729-554D-BC0C-D0A432222F79}"/>
              </a:ext>
            </a:extLst>
          </p:cNvPr>
          <p:cNvSpPr/>
          <p:nvPr/>
        </p:nvSpPr>
        <p:spPr>
          <a:xfrm>
            <a:off x="379548" y="6430252"/>
            <a:ext cx="6096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200" b="1" dirty="0" err="1">
                <a:solidFill>
                  <a:srgbClr val="6C5E53"/>
                </a:solidFill>
                <a:latin typeface="Montserrat SemiBold" pitchFamily="2" charset="0"/>
              </a:rPr>
              <a:t>www.mednet.ru</a:t>
            </a:r>
            <a:endParaRPr lang="ru-RU" sz="1200" b="1" dirty="0">
              <a:solidFill>
                <a:srgbClr val="6C5E53"/>
              </a:solidFill>
              <a:latin typeface="Montserrat SemiBold" pitchFamily="2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627376" y="5372181"/>
            <a:ext cx="53650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Шелепова Екатерина Александровна</a:t>
            </a:r>
            <a:endParaRPr lang="ru-RU" dirty="0"/>
          </a:p>
          <a:p>
            <a:r>
              <a:rPr lang="ru-RU" dirty="0" smtClean="0"/>
              <a:t>Электронный </a:t>
            </a:r>
            <a:r>
              <a:rPr lang="ru-RU" dirty="0"/>
              <a:t>адрес: shelepova@mednet.ru</a:t>
            </a:r>
          </a:p>
        </p:txBody>
      </p:sp>
    </p:spTree>
    <p:extLst>
      <p:ext uri="{BB962C8B-B14F-4D97-AF65-F5344CB8AC3E}">
        <p14:creationId xmlns:p14="http://schemas.microsoft.com/office/powerpoint/2010/main" val="4149244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697D475-B99B-7947-8354-03765AAD9A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9741" y="-56346"/>
            <a:ext cx="12192000" cy="6843072"/>
          </a:xfrm>
          <a:prstGeom prst="rect">
            <a:avLst/>
          </a:prstGeom>
        </p:spPr>
      </p:pic>
      <p:pic>
        <p:nvPicPr>
          <p:cNvPr id="48" name="Рисунок 47">
            <a:extLst>
              <a:ext uri="{FF2B5EF4-FFF2-40B4-BE49-F238E27FC236}">
                <a16:creationId xmlns:a16="http://schemas.microsoft.com/office/drawing/2014/main" id="{13DAAA28-CF4D-2342-9165-2C70A58011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4471212"/>
            <a:ext cx="12192000" cy="2451677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altLang="ru-RU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19B227CE-90ED-4240-949A-FEDD8F0C48ED}"/>
              </a:ext>
            </a:extLst>
          </p:cNvPr>
          <p:cNvSpPr/>
          <p:nvPr/>
        </p:nvSpPr>
        <p:spPr>
          <a:xfrm>
            <a:off x="216019" y="5266164"/>
            <a:ext cx="545727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FC8EFB8-DFD1-D242-8BBD-3FEEA9AB9413}"/>
              </a:ext>
            </a:extLst>
          </p:cNvPr>
          <p:cNvSpPr/>
          <p:nvPr/>
        </p:nvSpPr>
        <p:spPr>
          <a:xfrm>
            <a:off x="5673291" y="5266164"/>
            <a:ext cx="61688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96063" y="1248354"/>
            <a:ext cx="8921363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sz="2800" dirty="0" smtClean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368186" y="2274094"/>
          <a:ext cx="9455628" cy="3454400"/>
        </p:xfrm>
        <a:graphic>
          <a:graphicData uri="http://schemas.openxmlformats.org/drawingml/2006/table">
            <a:tbl>
              <a:tblPr firstRow="1" firstCol="1" bandRow="1"/>
              <a:tblGrid>
                <a:gridCol w="5160882">
                  <a:extLst>
                    <a:ext uri="{9D8B030D-6E8A-4147-A177-3AD203B41FA5}">
                      <a16:colId xmlns:a16="http://schemas.microsoft.com/office/drawing/2014/main" val="3518007766"/>
                    </a:ext>
                  </a:extLst>
                </a:gridCol>
                <a:gridCol w="680805">
                  <a:extLst>
                    <a:ext uri="{9D8B030D-6E8A-4147-A177-3AD203B41FA5}">
                      <a16:colId xmlns:a16="http://schemas.microsoft.com/office/drawing/2014/main" val="3687408511"/>
                    </a:ext>
                  </a:extLst>
                </a:gridCol>
                <a:gridCol w="1163042">
                  <a:extLst>
                    <a:ext uri="{9D8B030D-6E8A-4147-A177-3AD203B41FA5}">
                      <a16:colId xmlns:a16="http://schemas.microsoft.com/office/drawing/2014/main" val="1066640238"/>
                    </a:ext>
                  </a:extLst>
                </a:gridCol>
                <a:gridCol w="1062813">
                  <a:extLst>
                    <a:ext uri="{9D8B030D-6E8A-4147-A177-3AD203B41FA5}">
                      <a16:colId xmlns:a16="http://schemas.microsoft.com/office/drawing/2014/main" val="1467405564"/>
                    </a:ext>
                  </a:extLst>
                </a:gridCol>
                <a:gridCol w="1388086">
                  <a:extLst>
                    <a:ext uri="{9D8B030D-6E8A-4147-A177-3AD203B41FA5}">
                      <a16:colId xmlns:a16="http://schemas.microsoft.com/office/drawing/2014/main" val="267897414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 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строки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Наличие подразделений,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отделов, отделений, кабинетов 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(нет – 0,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есть – 1)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подразделений,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отделов,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отделений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кабинетов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61591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43904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Центры здоровья для детей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0786088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Центры медицины катастроф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977633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Центры медицинской реабилитации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8371371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из них для детей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132.1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228838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Центры паллиативной помощи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428228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Центры охраны здоровья семьи и репродукции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0781044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Центры </a:t>
                      </a: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(отделения)</a:t>
                      </a: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медико-социальной поддержки беременных женщин, оказавшихся в трудной жизненной ситуации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672612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из них в составе перинатальных центров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135.1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2193817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Центры профилактики и борьбы со СПИДом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136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59662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Центры профпатологии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137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526703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Челюстно-лицевой хирургии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138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723499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Медицинского освидетельствования на состояние опьянения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139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6192267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Эндокринологические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787949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Эндоскопии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74975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Прочие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23849844"/>
                  </a:ext>
                </a:extLst>
              </a:tr>
            </a:tbl>
          </a:graphicData>
        </a:graphic>
      </p:graphicFrame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1368425" y="2274888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61815" y="6878966"/>
            <a:ext cx="703385" cy="1963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Слайд</a:t>
            </a:r>
            <a:r>
              <a:rPr lang="ru-RU" sz="1200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844357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Рисунок 47">
            <a:extLst>
              <a:ext uri="{FF2B5EF4-FFF2-40B4-BE49-F238E27FC236}">
                <a16:creationId xmlns:a16="http://schemas.microsoft.com/office/drawing/2014/main" id="{13DAAA28-CF4D-2342-9165-2C70A58011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4471212"/>
            <a:ext cx="12192000" cy="2451677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b="1" dirty="0">
                <a:solidFill>
                  <a:schemeClr val="tx1"/>
                </a:solidFill>
                <a:latin typeface="Times New Roman" panose="02020603050405020304" pitchFamily="18" charset="0"/>
              </a:rPr>
              <a:t>2.1. Центры (отделения, кабинеты) амбулаторной онкологической помощи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19B227CE-90ED-4240-949A-FEDD8F0C48ED}"/>
              </a:ext>
            </a:extLst>
          </p:cNvPr>
          <p:cNvSpPr/>
          <p:nvPr/>
        </p:nvSpPr>
        <p:spPr>
          <a:xfrm>
            <a:off x="216019" y="5266164"/>
            <a:ext cx="545727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FC8EFB8-DFD1-D242-8BBD-3FEEA9AB9413}"/>
              </a:ext>
            </a:extLst>
          </p:cNvPr>
          <p:cNvSpPr/>
          <p:nvPr/>
        </p:nvSpPr>
        <p:spPr>
          <a:xfrm>
            <a:off x="5673291" y="5266164"/>
            <a:ext cx="61688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96063" y="1248354"/>
            <a:ext cx="8921363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sz="2800" dirty="0" smtClean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6299847"/>
              </p:ext>
            </p:extLst>
          </p:nvPr>
        </p:nvGraphicFramePr>
        <p:xfrm>
          <a:off x="704850" y="2077991"/>
          <a:ext cx="8953500" cy="914400"/>
        </p:xfrm>
        <a:graphic>
          <a:graphicData uri="http://schemas.openxmlformats.org/drawingml/2006/table">
            <a:tbl>
              <a:tblPr firstRow="1" firstCol="1" bandRow="1"/>
              <a:tblGrid>
                <a:gridCol w="4272006">
                  <a:extLst>
                    <a:ext uri="{9D8B030D-6E8A-4147-A177-3AD203B41FA5}">
                      <a16:colId xmlns:a16="http://schemas.microsoft.com/office/drawing/2014/main" val="663238119"/>
                    </a:ext>
                  </a:extLst>
                </a:gridCol>
                <a:gridCol w="677401">
                  <a:extLst>
                    <a:ext uri="{9D8B030D-6E8A-4147-A177-3AD203B41FA5}">
                      <a16:colId xmlns:a16="http://schemas.microsoft.com/office/drawing/2014/main" val="5432683"/>
                    </a:ext>
                  </a:extLst>
                </a:gridCol>
                <a:gridCol w="730730">
                  <a:extLst>
                    <a:ext uri="{9D8B030D-6E8A-4147-A177-3AD203B41FA5}">
                      <a16:colId xmlns:a16="http://schemas.microsoft.com/office/drawing/2014/main" val="3311803507"/>
                    </a:ext>
                  </a:extLst>
                </a:gridCol>
                <a:gridCol w="1111648">
                  <a:extLst>
                    <a:ext uri="{9D8B030D-6E8A-4147-A177-3AD203B41FA5}">
                      <a16:colId xmlns:a16="http://schemas.microsoft.com/office/drawing/2014/main" val="1828146115"/>
                    </a:ext>
                  </a:extLst>
                </a:gridCol>
                <a:gridCol w="2161715">
                  <a:extLst>
                    <a:ext uri="{9D8B030D-6E8A-4147-A177-3AD203B41FA5}">
                      <a16:colId xmlns:a16="http://schemas.microsoft.com/office/drawing/2014/main" val="21029839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 строки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посещений 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 врачам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пациентов, получивших химиотерапию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875299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472829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Центры амбулаторной онкологической помощи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143341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из них самостоятельные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622534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Отделения (кабинеты) амбулаторной онкологической помощи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7484475"/>
                  </a:ext>
                </a:extLst>
              </a:tr>
            </a:tbl>
          </a:graphicData>
        </a:graphic>
      </p:graphicFrame>
      <p:sp>
        <p:nvSpPr>
          <p:cNvPr id="13" name="Rectangle 214"/>
          <p:cNvSpPr>
            <a:spLocks noChangeArrowheads="1"/>
          </p:cNvSpPr>
          <p:nvPr/>
        </p:nvSpPr>
        <p:spPr bwMode="auto">
          <a:xfrm>
            <a:off x="8815753" y="3194024"/>
            <a:ext cx="2258647" cy="226893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 smtClean="0">
                <a:latin typeface="Times New Roman" panose="02020603050405020304" pitchFamily="18" charset="0"/>
              </a:rPr>
              <a:t>строка 1 гр.3 = таблице 1001 строке 124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 smtClean="0">
                <a:latin typeface="Times New Roman" panose="02020603050405020304" pitchFamily="18" charset="0"/>
              </a:rPr>
              <a:t>гр. 4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 smtClean="0">
                <a:latin typeface="Times New Roman" panose="02020603050405020304" pitchFamily="18" charset="0"/>
              </a:rPr>
              <a:t>Разницу пояснить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600" b="1" dirty="0">
              <a:latin typeface="Times New Roman" panose="02020603050405020304" pitchFamily="18" charset="0"/>
            </a:endParaRPr>
          </a:p>
        </p:txBody>
      </p:sp>
      <p:sp>
        <p:nvSpPr>
          <p:cNvPr id="14" name="Rectangle 214"/>
          <p:cNvSpPr>
            <a:spLocks noChangeArrowheads="1"/>
          </p:cNvSpPr>
          <p:nvPr/>
        </p:nvSpPr>
        <p:spPr bwMode="auto">
          <a:xfrm>
            <a:off x="6342184" y="4190609"/>
            <a:ext cx="1813147" cy="107555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 smtClean="0">
                <a:latin typeface="Times New Roman" panose="02020603050405020304" pitchFamily="18" charset="0"/>
              </a:rPr>
              <a:t>строка 3 гр.3 = таблице 1001 строке 60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 smtClean="0">
                <a:latin typeface="Times New Roman" panose="02020603050405020304" pitchFamily="18" charset="0"/>
              </a:rPr>
              <a:t>гр. 4+5</a:t>
            </a:r>
            <a:endParaRPr lang="ru-RU" altLang="ru-RU" sz="1600" b="1" dirty="0">
              <a:latin typeface="Times New Roman" panose="02020603050405020304" pitchFamily="18" charset="0"/>
            </a:endParaRPr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368419" y="1419750"/>
            <a:ext cx="7354899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        (1002)   </a:t>
            </a:r>
            <a:r>
              <a:rPr kumimoji="0" lang="ru-RU" alt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</a:t>
            </a:r>
            <a:endParaRPr kumimoji="0" lang="ru-RU" alt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261815" y="6878966"/>
            <a:ext cx="703385" cy="1963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Слайд</a:t>
            </a:r>
            <a:r>
              <a:rPr lang="ru-RU" sz="1200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682992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697D475-B99B-7947-8354-03765AAD9A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9741" y="-56346"/>
            <a:ext cx="12192000" cy="6843072"/>
          </a:xfrm>
          <a:prstGeom prst="rect">
            <a:avLst/>
          </a:prstGeom>
        </p:spPr>
      </p:pic>
      <p:pic>
        <p:nvPicPr>
          <p:cNvPr id="48" name="Рисунок 47">
            <a:extLst>
              <a:ext uri="{FF2B5EF4-FFF2-40B4-BE49-F238E27FC236}">
                <a16:creationId xmlns:a16="http://schemas.microsoft.com/office/drawing/2014/main" id="{13DAAA28-CF4D-2342-9165-2C70A58011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4471212"/>
            <a:ext cx="12192000" cy="2451677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b="1" dirty="0">
                <a:solidFill>
                  <a:schemeClr val="tx1"/>
                </a:solidFill>
                <a:latin typeface="Times New Roman" panose="02020603050405020304" pitchFamily="18" charset="0"/>
              </a:rPr>
              <a:t>3. Передвижные подразделения и формы работы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19B227CE-90ED-4240-949A-FEDD8F0C48ED}"/>
              </a:ext>
            </a:extLst>
          </p:cNvPr>
          <p:cNvSpPr/>
          <p:nvPr/>
        </p:nvSpPr>
        <p:spPr>
          <a:xfrm>
            <a:off x="216019" y="5266164"/>
            <a:ext cx="545727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FC8EFB8-DFD1-D242-8BBD-3FEEA9AB9413}"/>
              </a:ext>
            </a:extLst>
          </p:cNvPr>
          <p:cNvSpPr/>
          <p:nvPr/>
        </p:nvSpPr>
        <p:spPr>
          <a:xfrm>
            <a:off x="5673291" y="5266164"/>
            <a:ext cx="61688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96063" y="1248354"/>
            <a:ext cx="8921363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sz="2800" dirty="0" smtClean="0"/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216019" y="1267350"/>
            <a:ext cx="7354899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        (1003)   </a:t>
            </a:r>
            <a:r>
              <a:rPr kumimoji="0" lang="ru-RU" alt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</a:t>
            </a:r>
            <a:endParaRPr kumimoji="0" lang="ru-RU" alt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sym typeface="Symbol" panose="05050102010706020507" pitchFamily="18" charset="2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5990728"/>
              </p:ext>
            </p:extLst>
          </p:nvPr>
        </p:nvGraphicFramePr>
        <p:xfrm>
          <a:off x="742462" y="2153761"/>
          <a:ext cx="10167815" cy="3112402"/>
        </p:xfrm>
        <a:graphic>
          <a:graphicData uri="http://schemas.openxmlformats.org/drawingml/2006/table">
            <a:tbl>
              <a:tblPr firstRow="1" firstCol="1" bandRow="1"/>
              <a:tblGrid>
                <a:gridCol w="2420908">
                  <a:extLst>
                    <a:ext uri="{9D8B030D-6E8A-4147-A177-3AD203B41FA5}">
                      <a16:colId xmlns:a16="http://schemas.microsoft.com/office/drawing/2014/main" val="1547862080"/>
                    </a:ext>
                  </a:extLst>
                </a:gridCol>
                <a:gridCol w="1210882">
                  <a:extLst>
                    <a:ext uri="{9D8B030D-6E8A-4147-A177-3AD203B41FA5}">
                      <a16:colId xmlns:a16="http://schemas.microsoft.com/office/drawing/2014/main" val="4004126275"/>
                    </a:ext>
                  </a:extLst>
                </a:gridCol>
                <a:gridCol w="1815468">
                  <a:extLst>
                    <a:ext uri="{9D8B030D-6E8A-4147-A177-3AD203B41FA5}">
                      <a16:colId xmlns:a16="http://schemas.microsoft.com/office/drawing/2014/main" val="1857626418"/>
                    </a:ext>
                  </a:extLst>
                </a:gridCol>
                <a:gridCol w="1332141">
                  <a:extLst>
                    <a:ext uri="{9D8B030D-6E8A-4147-A177-3AD203B41FA5}">
                      <a16:colId xmlns:a16="http://schemas.microsoft.com/office/drawing/2014/main" val="137189043"/>
                    </a:ext>
                  </a:extLst>
                </a:gridCol>
                <a:gridCol w="1694208">
                  <a:extLst>
                    <a:ext uri="{9D8B030D-6E8A-4147-A177-3AD203B41FA5}">
                      <a16:colId xmlns:a16="http://schemas.microsoft.com/office/drawing/2014/main" val="561898501"/>
                    </a:ext>
                  </a:extLst>
                </a:gridCol>
                <a:gridCol w="1694208">
                  <a:extLst>
                    <a:ext uri="{9D8B030D-6E8A-4147-A177-3AD203B41FA5}">
                      <a16:colId xmlns:a16="http://schemas.microsoft.com/office/drawing/2014/main" val="2679989500"/>
                    </a:ext>
                  </a:extLst>
                </a:gridCol>
              </a:tblGrid>
              <a:tr h="52491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 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строки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Наличие подразделений 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(нет – 0, есть – 1)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подразделений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выездов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пациентов, принятых 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при выездах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5452201"/>
                  </a:ext>
                </a:extLst>
              </a:tr>
              <a:tr h="16171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8216543"/>
                  </a:ext>
                </a:extLst>
              </a:tr>
              <a:tr h="16171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Амбулатории 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8888306"/>
                  </a:ext>
                </a:extLst>
              </a:tr>
              <a:tr h="16171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Стоматологические кабинеты 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4534342"/>
                  </a:ext>
                </a:extLst>
              </a:tr>
              <a:tr h="16171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Флюорографические установки 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806727"/>
                  </a:ext>
                </a:extLst>
              </a:tr>
              <a:tr h="3234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Клинико-диагностические</a:t>
                      </a: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Л</a:t>
                      </a: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аборатории 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3850923"/>
                  </a:ext>
                </a:extLst>
              </a:tr>
              <a:tr h="16171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Врачебные бригады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64559740"/>
                  </a:ext>
                </a:extLst>
              </a:tr>
              <a:tr h="4851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Отделения (бригады) выездной патронажной  паллиативной медицинской помощи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088149"/>
                  </a:ext>
                </a:extLst>
              </a:tr>
              <a:tr h="3234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ФАПы</a:t>
                      </a: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Фельдшерско-акушерские пункты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4030735"/>
                  </a:ext>
                </a:extLst>
              </a:tr>
              <a:tr h="16171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Фельдшерские пункты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33951667"/>
                  </a:ext>
                </a:extLst>
              </a:tr>
              <a:tr h="16171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Маммографические установки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95521287"/>
                  </a:ext>
                </a:extLst>
              </a:tr>
              <a:tr h="16171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Мобильные медицинские бригады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4191177"/>
                  </a:ext>
                </a:extLst>
              </a:tr>
              <a:tr h="16171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Мобильные медицинские комплексы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2243571"/>
                  </a:ext>
                </a:extLst>
              </a:tr>
            </a:tbl>
          </a:graphicData>
        </a:graphic>
      </p:graphicFrame>
      <p:sp>
        <p:nvSpPr>
          <p:cNvPr id="13" name="Rectangle 214"/>
          <p:cNvSpPr>
            <a:spLocks noChangeArrowheads="1"/>
          </p:cNvSpPr>
          <p:nvPr/>
        </p:nvSpPr>
        <p:spPr bwMode="auto">
          <a:xfrm>
            <a:off x="4458676" y="3892996"/>
            <a:ext cx="1813147" cy="30587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 smtClean="0">
                <a:latin typeface="Times New Roman" panose="02020603050405020304" pitchFamily="18" charset="0"/>
              </a:rPr>
              <a:t>Новая строка 6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61815" y="6878966"/>
            <a:ext cx="703385" cy="1963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Слайд</a:t>
            </a:r>
            <a:r>
              <a:rPr lang="ru-RU" sz="1200" dirty="0" smtClean="0"/>
              <a:t>10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363895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697D475-B99B-7947-8354-03765AAD9A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9741" y="-56346"/>
            <a:ext cx="12192000" cy="6843072"/>
          </a:xfrm>
          <a:prstGeom prst="rect">
            <a:avLst/>
          </a:prstGeom>
        </p:spPr>
      </p:pic>
      <p:pic>
        <p:nvPicPr>
          <p:cNvPr id="48" name="Рисунок 47">
            <a:extLst>
              <a:ext uri="{FF2B5EF4-FFF2-40B4-BE49-F238E27FC236}">
                <a16:creationId xmlns:a16="http://schemas.microsoft.com/office/drawing/2014/main" id="{13DAAA28-CF4D-2342-9165-2C70A58011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4471212"/>
            <a:ext cx="12192000" cy="2451677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b="1" dirty="0">
                <a:solidFill>
                  <a:schemeClr val="tx1"/>
                </a:solidFill>
                <a:latin typeface="Times New Roman" panose="02020603050405020304" pitchFamily="18" charset="0"/>
              </a:rPr>
              <a:t>5. Региональные сосудистые центры, первичные сосудистые центры отделения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19B227CE-90ED-4240-949A-FEDD8F0C48ED}"/>
              </a:ext>
            </a:extLst>
          </p:cNvPr>
          <p:cNvSpPr/>
          <p:nvPr/>
        </p:nvSpPr>
        <p:spPr>
          <a:xfrm>
            <a:off x="216019" y="5266164"/>
            <a:ext cx="545727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FC8EFB8-DFD1-D242-8BBD-3FEEA9AB9413}"/>
              </a:ext>
            </a:extLst>
          </p:cNvPr>
          <p:cNvSpPr/>
          <p:nvPr/>
        </p:nvSpPr>
        <p:spPr>
          <a:xfrm>
            <a:off x="5673291" y="5266164"/>
            <a:ext cx="61688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96063" y="1248354"/>
            <a:ext cx="8921363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sz="2800" dirty="0" smtClean="0"/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216019" y="1267350"/>
            <a:ext cx="7354899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        (1008)   </a:t>
            </a:r>
            <a:r>
              <a:rPr kumimoji="0" lang="ru-RU" alt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</a:t>
            </a:r>
            <a:endParaRPr kumimoji="0" lang="ru-RU" alt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sym typeface="Symbol" panose="05050102010706020507" pitchFamily="18" charset="2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1876216"/>
              </p:ext>
            </p:extLst>
          </p:nvPr>
        </p:nvGraphicFramePr>
        <p:xfrm>
          <a:off x="445477" y="1747468"/>
          <a:ext cx="10338377" cy="2816716"/>
        </p:xfrm>
        <a:graphic>
          <a:graphicData uri="http://schemas.openxmlformats.org/drawingml/2006/table">
            <a:tbl>
              <a:tblPr firstRow="1" firstCol="1" bandRow="1"/>
              <a:tblGrid>
                <a:gridCol w="5834980">
                  <a:extLst>
                    <a:ext uri="{9D8B030D-6E8A-4147-A177-3AD203B41FA5}">
                      <a16:colId xmlns:a16="http://schemas.microsoft.com/office/drawing/2014/main" val="1341088679"/>
                    </a:ext>
                  </a:extLst>
                </a:gridCol>
                <a:gridCol w="1865043">
                  <a:extLst>
                    <a:ext uri="{9D8B030D-6E8A-4147-A177-3AD203B41FA5}">
                      <a16:colId xmlns:a16="http://schemas.microsoft.com/office/drawing/2014/main" val="763424578"/>
                    </a:ext>
                  </a:extLst>
                </a:gridCol>
                <a:gridCol w="2638354">
                  <a:extLst>
                    <a:ext uri="{9D8B030D-6E8A-4147-A177-3AD203B41FA5}">
                      <a16:colId xmlns:a16="http://schemas.microsoft.com/office/drawing/2014/main" val="2510001184"/>
                    </a:ext>
                  </a:extLst>
                </a:gridCol>
              </a:tblGrid>
              <a:tr h="20119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  строки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0206380"/>
                  </a:ext>
                </a:extLst>
              </a:tr>
              <a:tr h="20119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0603195"/>
                  </a:ext>
                </a:extLst>
              </a:tr>
              <a:tr h="20119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Региональные сосудистые центры, ед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2659111"/>
                  </a:ext>
                </a:extLst>
              </a:tr>
              <a:tr h="201194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них: коек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9793960"/>
                  </a:ext>
                </a:extLst>
              </a:tr>
              <a:tr h="201194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0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Поступило</a:t>
                      </a: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Выписано</a:t>
                      </a: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пациентов, чел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05289774"/>
                  </a:ext>
                </a:extLst>
              </a:tr>
              <a:tr h="20119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У</a:t>
                      </a: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мерло 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1.2.1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03285429"/>
                  </a:ext>
                </a:extLst>
              </a:tr>
              <a:tr h="201194">
                <a:tc>
                  <a:txBody>
                    <a:bodyPr/>
                    <a:lstStyle/>
                    <a:p>
                      <a:pPr marL="540385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том числе в первые 24 часа после поступления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1.2.1.1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074335"/>
                  </a:ext>
                </a:extLst>
              </a:tr>
              <a:tr h="201194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проведено пациентами койко-дней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6833587"/>
                  </a:ext>
                </a:extLst>
              </a:tr>
              <a:tr h="20119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Первичные сосудистые отделения, ед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89643"/>
                  </a:ext>
                </a:extLst>
              </a:tr>
              <a:tr h="201194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них: коек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2.1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9545679"/>
                  </a:ext>
                </a:extLst>
              </a:tr>
              <a:tr h="201194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0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Поступило</a:t>
                      </a: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Выписано</a:t>
                      </a: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пациентов, чел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2.2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21624210"/>
                  </a:ext>
                </a:extLst>
              </a:tr>
              <a:tr h="20119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У</a:t>
                      </a: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мерло 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2.2.1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02402707"/>
                  </a:ext>
                </a:extLst>
              </a:tr>
              <a:tr h="201194">
                <a:tc>
                  <a:txBody>
                    <a:bodyPr/>
                    <a:lstStyle/>
                    <a:p>
                      <a:pPr marL="540385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том числе в первые 24 часа после поступления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2.2.1.1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8546011"/>
                  </a:ext>
                </a:extLst>
              </a:tr>
              <a:tr h="201194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проведено пациентами койко-дней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2.3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607105"/>
                  </a:ext>
                </a:extLst>
              </a:tr>
            </a:tbl>
          </a:graphicData>
        </a:graphic>
      </p:graphicFrame>
      <p:sp>
        <p:nvSpPr>
          <p:cNvPr id="14" name="Скругленный прямоугольник 13"/>
          <p:cNvSpPr/>
          <p:nvPr/>
        </p:nvSpPr>
        <p:spPr>
          <a:xfrm>
            <a:off x="261815" y="6878966"/>
            <a:ext cx="703385" cy="1963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Слайд</a:t>
            </a:r>
            <a:r>
              <a:rPr lang="ru-RU" sz="1200" dirty="0" smtClean="0"/>
              <a:t>11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2272220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697D475-B99B-7947-8354-03765AAD9A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9741" y="-56346"/>
            <a:ext cx="12192000" cy="6843072"/>
          </a:xfrm>
          <a:prstGeom prst="rect">
            <a:avLst/>
          </a:prstGeom>
        </p:spPr>
      </p:pic>
      <p:pic>
        <p:nvPicPr>
          <p:cNvPr id="48" name="Рисунок 47">
            <a:extLst>
              <a:ext uri="{FF2B5EF4-FFF2-40B4-BE49-F238E27FC236}">
                <a16:creationId xmlns:a16="http://schemas.microsoft.com/office/drawing/2014/main" id="{13DAAA28-CF4D-2342-9165-2C70A58011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4471212"/>
            <a:ext cx="12192000" cy="2451677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b="1" dirty="0">
                <a:solidFill>
                  <a:schemeClr val="tx1"/>
                </a:solidFill>
                <a:latin typeface="Times New Roman" panose="02020603050405020304" pitchFamily="18" charset="0"/>
              </a:rPr>
              <a:t>7. Численность обслуживаемого прикрепленного населения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19B227CE-90ED-4240-949A-FEDD8F0C48ED}"/>
              </a:ext>
            </a:extLst>
          </p:cNvPr>
          <p:cNvSpPr/>
          <p:nvPr/>
        </p:nvSpPr>
        <p:spPr>
          <a:xfrm>
            <a:off x="216019" y="5266164"/>
            <a:ext cx="545727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FC8EFB8-DFD1-D242-8BBD-3FEEA9AB9413}"/>
              </a:ext>
            </a:extLst>
          </p:cNvPr>
          <p:cNvSpPr/>
          <p:nvPr/>
        </p:nvSpPr>
        <p:spPr>
          <a:xfrm>
            <a:off x="5673291" y="5266164"/>
            <a:ext cx="61688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96063" y="1248354"/>
            <a:ext cx="8921363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sz="2800" dirty="0" smtClean="0"/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216019" y="1267350"/>
            <a:ext cx="7354899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        (1050)   </a:t>
            </a:r>
            <a:r>
              <a:rPr kumimoji="0" lang="ru-RU" alt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</a:t>
            </a:r>
            <a:endParaRPr kumimoji="0" lang="ru-RU" alt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13" name="Rectangle 214"/>
          <p:cNvSpPr>
            <a:spLocks noChangeArrowheads="1"/>
          </p:cNvSpPr>
          <p:nvPr/>
        </p:nvSpPr>
        <p:spPr bwMode="auto">
          <a:xfrm>
            <a:off x="7516210" y="3134096"/>
            <a:ext cx="1813147" cy="30587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 smtClean="0">
                <a:latin typeface="Times New Roman" panose="02020603050405020304" pitchFamily="18" charset="0"/>
              </a:rPr>
              <a:t>Новая строка 3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3811958"/>
              </p:ext>
            </p:extLst>
          </p:nvPr>
        </p:nvGraphicFramePr>
        <p:xfrm>
          <a:off x="579714" y="1892916"/>
          <a:ext cx="9375709" cy="1981200"/>
        </p:xfrm>
        <a:graphic>
          <a:graphicData uri="http://schemas.openxmlformats.org/drawingml/2006/table">
            <a:tbl>
              <a:tblPr firstRow="1" firstCol="1" bandRow="1"/>
              <a:tblGrid>
                <a:gridCol w="5291650">
                  <a:extLst>
                    <a:ext uri="{9D8B030D-6E8A-4147-A177-3AD203B41FA5}">
                      <a16:colId xmlns:a16="http://schemas.microsoft.com/office/drawing/2014/main" val="4143549772"/>
                    </a:ext>
                  </a:extLst>
                </a:gridCol>
                <a:gridCol w="1691378">
                  <a:extLst>
                    <a:ext uri="{9D8B030D-6E8A-4147-A177-3AD203B41FA5}">
                      <a16:colId xmlns:a16="http://schemas.microsoft.com/office/drawing/2014/main" val="2914192303"/>
                    </a:ext>
                  </a:extLst>
                </a:gridCol>
                <a:gridCol w="2392681">
                  <a:extLst>
                    <a:ext uri="{9D8B030D-6E8A-4147-A177-3AD203B41FA5}">
                      <a16:colId xmlns:a16="http://schemas.microsoft.com/office/drawing/2014/main" val="128054507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 строки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Численность прикрепленного населения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46900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111842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6617719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  <a:tabLst>
                          <a:tab pos="909955" algn="l"/>
                        </a:tabLs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том числе детей 0 – 17 лет включительно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708278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из них: детей до 1 года 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2.1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197851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из них до 1 мес.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2.1.1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436565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детей 0</a:t>
                      </a: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– </a:t>
                      </a: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 лет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2.2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906575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детей 5</a:t>
                      </a: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– </a:t>
                      </a: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 лет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2.3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8297875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детей 10</a:t>
                      </a: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–</a:t>
                      </a: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 лет 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2.4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5632089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Взрослые (18 лет и старше)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483254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782320" algn="l"/>
                        </a:tabLs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</a:t>
                      </a: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них:</a:t>
                      </a: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население</a:t>
                      </a: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трудоспособного возраста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3.1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05959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</a:t>
                      </a:r>
                      <a:r>
                        <a:rPr lang="ru-RU" sz="10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население</a:t>
                      </a: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старше трудоспособного возраста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3.2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1303597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Сельское население (из стр.1)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14725124"/>
                  </a:ext>
                </a:extLst>
              </a:tr>
            </a:tbl>
          </a:graphicData>
        </a:graphic>
      </p:graphicFrame>
      <p:sp>
        <p:nvSpPr>
          <p:cNvPr id="14" name="Скругленный прямоугольник 13"/>
          <p:cNvSpPr/>
          <p:nvPr/>
        </p:nvSpPr>
        <p:spPr>
          <a:xfrm>
            <a:off x="261815" y="6878966"/>
            <a:ext cx="703385" cy="1963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Слайд</a:t>
            </a:r>
            <a:r>
              <a:rPr lang="ru-RU" sz="1200" dirty="0" smtClean="0"/>
              <a:t>12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3709789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697D475-B99B-7947-8354-03765AAD9A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9741" y="-56346"/>
            <a:ext cx="12192000" cy="6843072"/>
          </a:xfrm>
          <a:prstGeom prst="rect">
            <a:avLst/>
          </a:prstGeom>
        </p:spPr>
      </p:pic>
      <p:pic>
        <p:nvPicPr>
          <p:cNvPr id="48" name="Рисунок 47">
            <a:extLst>
              <a:ext uri="{FF2B5EF4-FFF2-40B4-BE49-F238E27FC236}">
                <a16:creationId xmlns:a16="http://schemas.microsoft.com/office/drawing/2014/main" id="{13DAAA28-CF4D-2342-9165-2C70A58011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4471212"/>
            <a:ext cx="12192000" cy="2451677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b="1" u="sng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Койка – это ресурс медицинской организации</a:t>
            </a:r>
            <a:endParaRPr lang="ru-RU" altLang="ru-RU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19B227CE-90ED-4240-949A-FEDD8F0C48ED}"/>
              </a:ext>
            </a:extLst>
          </p:cNvPr>
          <p:cNvSpPr/>
          <p:nvPr/>
        </p:nvSpPr>
        <p:spPr>
          <a:xfrm>
            <a:off x="216019" y="5266164"/>
            <a:ext cx="545727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FC8EFB8-DFD1-D242-8BBD-3FEEA9AB9413}"/>
              </a:ext>
            </a:extLst>
          </p:cNvPr>
          <p:cNvSpPr/>
          <p:nvPr/>
        </p:nvSpPr>
        <p:spPr>
          <a:xfrm>
            <a:off x="5673291" y="5266164"/>
            <a:ext cx="61688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96063" y="1248354"/>
            <a:ext cx="8921363" cy="316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sz="2800" dirty="0" smtClean="0"/>
              <a:t>Койка - это  </a:t>
            </a:r>
            <a:r>
              <a:rPr lang="ru-RU" sz="2800" dirty="0"/>
              <a:t>условная расчетная единица, отражающая возможность стационара лечебно-профилактического учреждения по размещению и лечению одного </a:t>
            </a:r>
            <a:r>
              <a:rPr lang="ru-RU" sz="2800" dirty="0" smtClean="0"/>
              <a:t>больного</a:t>
            </a:r>
          </a:p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b="1" dirty="0" smtClean="0"/>
          </a:p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b="1" dirty="0" smtClean="0"/>
              <a:t>Коечный </a:t>
            </a:r>
            <a:r>
              <a:rPr lang="ru-RU" b="1" dirty="0"/>
              <a:t>фонд</a:t>
            </a:r>
            <a:r>
              <a:rPr lang="ru-RU" dirty="0"/>
              <a:t> - </a:t>
            </a:r>
            <a:r>
              <a:rPr lang="ru-RU" dirty="0" smtClean="0"/>
              <a:t>койки, предназначенные </a:t>
            </a:r>
            <a:r>
              <a:rPr lang="ru-RU" dirty="0"/>
              <a:t>для размещения пациента во время стационарного лечения. Койки могут делиться по </a:t>
            </a:r>
            <a:r>
              <a:rPr lang="ru-RU" dirty="0" smtClean="0"/>
              <a:t>профилям</a:t>
            </a:r>
            <a:endParaRPr lang="ru-RU" sz="2800" b="1" dirty="0" smtClean="0"/>
          </a:p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sz="2800" dirty="0"/>
          </a:p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sz="2800" dirty="0"/>
              <a:t>Федеральный закон от 21.11.2011 №323-ФЗ «Об основах охраны здоровья граждан в Российской Федерации»</a:t>
            </a:r>
            <a:endParaRPr lang="ru-RU" sz="2800" dirty="0" smtClean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61815" y="6878966"/>
            <a:ext cx="703385" cy="1963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Слайд</a:t>
            </a:r>
            <a:r>
              <a:rPr lang="ru-RU" sz="1200" dirty="0" smtClean="0"/>
              <a:t>13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223666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70A5389E-F193-DA44-ABB8-C2B6F2BCF3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464"/>
            <a:ext cx="12192000" cy="6843072"/>
          </a:xfrm>
          <a:prstGeom prst="rect">
            <a:avLst/>
          </a:prstGeom>
        </p:spPr>
      </p:pic>
      <p:pic>
        <p:nvPicPr>
          <p:cNvPr id="108" name="Рисунок 107">
            <a:extLst>
              <a:ext uri="{FF2B5EF4-FFF2-40B4-BE49-F238E27FC236}">
                <a16:creationId xmlns:a16="http://schemas.microsoft.com/office/drawing/2014/main" id="{7E9DE1C1-3A28-B042-A51E-5CE1B32563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65288"/>
            <a:ext cx="12192000" cy="1994045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8F4C1328-F2B2-E34A-B80F-1AF794486ADF}"/>
              </a:ext>
            </a:extLst>
          </p:cNvPr>
          <p:cNvSpPr/>
          <p:nvPr/>
        </p:nvSpPr>
        <p:spPr>
          <a:xfrm>
            <a:off x="1600050" y="1015383"/>
            <a:ext cx="15702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1200" dirty="0">
              <a:solidFill>
                <a:srgbClr val="49443F"/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algn="ctr"/>
            <a:endParaRPr lang="ru-RU" sz="2400" dirty="0">
              <a:solidFill>
                <a:srgbClr val="49443F"/>
              </a:solidFill>
              <a:latin typeface="Montserrat" pitchFamily="2" charset="0"/>
            </a:endParaRPr>
          </a:p>
        </p:txBody>
      </p:sp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id="{7D4D372C-A932-1443-B4E1-F3B94BC43516}"/>
              </a:ext>
            </a:extLst>
          </p:cNvPr>
          <p:cNvSpPr/>
          <p:nvPr/>
        </p:nvSpPr>
        <p:spPr>
          <a:xfrm>
            <a:off x="8869122" y="1236460"/>
            <a:ext cx="144821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>
              <a:solidFill>
                <a:srgbClr val="49443F"/>
              </a:solidFill>
              <a:latin typeface="Montserrat" pitchFamily="2" charset="0"/>
            </a:endParaRPr>
          </a:p>
          <a:p>
            <a:pPr algn="ctr"/>
            <a:endParaRPr lang="ru-RU" sz="2400" dirty="0">
              <a:solidFill>
                <a:srgbClr val="49443F"/>
              </a:solidFill>
              <a:latin typeface="Montserrat" pitchFamily="2" charset="0"/>
            </a:endParaRPr>
          </a:p>
        </p:txBody>
      </p:sp>
      <p:sp>
        <p:nvSpPr>
          <p:cNvPr id="115" name="Прямоугольник 114">
            <a:extLst>
              <a:ext uri="{FF2B5EF4-FFF2-40B4-BE49-F238E27FC236}">
                <a16:creationId xmlns:a16="http://schemas.microsoft.com/office/drawing/2014/main" id="{8761A4E6-EEFF-3B49-9518-0A5CCA11F163}"/>
              </a:ext>
            </a:extLst>
          </p:cNvPr>
          <p:cNvSpPr/>
          <p:nvPr/>
        </p:nvSpPr>
        <p:spPr>
          <a:xfrm>
            <a:off x="1328735" y="2865803"/>
            <a:ext cx="4767265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endParaRPr lang="ru-RU" dirty="0">
              <a:solidFill>
                <a:srgbClr val="49443F"/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3778102"/>
              </p:ext>
            </p:extLst>
          </p:nvPr>
        </p:nvGraphicFramePr>
        <p:xfrm>
          <a:off x="254443" y="1033669"/>
          <a:ext cx="10901236" cy="5445019"/>
        </p:xfrm>
        <a:graphic>
          <a:graphicData uri="http://schemas.openxmlformats.org/drawingml/2006/table">
            <a:tbl>
              <a:tblPr firstRow="1" firstCol="1" bandRow="1"/>
              <a:tblGrid>
                <a:gridCol w="3159709">
                  <a:extLst>
                    <a:ext uri="{9D8B030D-6E8A-4147-A177-3AD203B41FA5}">
                      <a16:colId xmlns:a16="http://schemas.microsoft.com/office/drawing/2014/main" val="64181981"/>
                    </a:ext>
                  </a:extLst>
                </a:gridCol>
                <a:gridCol w="771646">
                  <a:extLst>
                    <a:ext uri="{9D8B030D-6E8A-4147-A177-3AD203B41FA5}">
                      <a16:colId xmlns:a16="http://schemas.microsoft.com/office/drawing/2014/main" val="3439713143"/>
                    </a:ext>
                  </a:extLst>
                </a:gridCol>
                <a:gridCol w="991021">
                  <a:extLst>
                    <a:ext uri="{9D8B030D-6E8A-4147-A177-3AD203B41FA5}">
                      <a16:colId xmlns:a16="http://schemas.microsoft.com/office/drawing/2014/main" val="2973015329"/>
                    </a:ext>
                  </a:extLst>
                </a:gridCol>
                <a:gridCol w="991021">
                  <a:extLst>
                    <a:ext uri="{9D8B030D-6E8A-4147-A177-3AD203B41FA5}">
                      <a16:colId xmlns:a16="http://schemas.microsoft.com/office/drawing/2014/main" val="1587270373"/>
                    </a:ext>
                  </a:extLst>
                </a:gridCol>
                <a:gridCol w="987539">
                  <a:extLst>
                    <a:ext uri="{9D8B030D-6E8A-4147-A177-3AD203B41FA5}">
                      <a16:colId xmlns:a16="http://schemas.microsoft.com/office/drawing/2014/main" val="3661597614"/>
                    </a:ext>
                  </a:extLst>
                </a:gridCol>
                <a:gridCol w="987539">
                  <a:extLst>
                    <a:ext uri="{9D8B030D-6E8A-4147-A177-3AD203B41FA5}">
                      <a16:colId xmlns:a16="http://schemas.microsoft.com/office/drawing/2014/main" val="2154284395"/>
                    </a:ext>
                  </a:extLst>
                </a:gridCol>
                <a:gridCol w="889344">
                  <a:extLst>
                    <a:ext uri="{9D8B030D-6E8A-4147-A177-3AD203B41FA5}">
                      <a16:colId xmlns:a16="http://schemas.microsoft.com/office/drawing/2014/main" val="130112359"/>
                    </a:ext>
                  </a:extLst>
                </a:gridCol>
                <a:gridCol w="1086431">
                  <a:extLst>
                    <a:ext uri="{9D8B030D-6E8A-4147-A177-3AD203B41FA5}">
                      <a16:colId xmlns:a16="http://schemas.microsoft.com/office/drawing/2014/main" val="1025718049"/>
                    </a:ext>
                  </a:extLst>
                </a:gridCol>
                <a:gridCol w="1036986">
                  <a:extLst>
                    <a:ext uri="{9D8B030D-6E8A-4147-A177-3AD203B41FA5}">
                      <a16:colId xmlns:a16="http://schemas.microsoft.com/office/drawing/2014/main" val="1486941793"/>
                    </a:ext>
                  </a:extLst>
                </a:gridCol>
              </a:tblGrid>
              <a:tr h="258712"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Профиль коек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 </a:t>
                      </a:r>
                      <a:br>
                        <a:rPr lang="ru-RU" sz="7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строки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коек, фактически развернутых</a:t>
                      </a:r>
                      <a:b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 свернутых на ремонт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 отчетном году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2943615"/>
                  </a:ext>
                </a:extLst>
              </a:tr>
              <a:tr h="18904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 конец отчетного года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располо</a:t>
                      </a: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женных</a:t>
                      </a: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7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 сельской местности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средне-годовых 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поступило пациентов, всего, чел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сельских жителей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общего числа поступивших (гр. 6):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2473465"/>
                  </a:ext>
                </a:extLst>
              </a:tr>
              <a:tr h="51742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детей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0–17 лет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лиц старше </a:t>
                      </a:r>
                      <a:r>
                        <a:rPr lang="ru-RU" sz="7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трудоспо-собного</a:t>
                      </a: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возраста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4808502"/>
                  </a:ext>
                </a:extLst>
              </a:tr>
              <a:tr h="142292"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5538804"/>
                  </a:ext>
                </a:extLst>
              </a:tr>
              <a:tr h="121364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66847811"/>
                  </a:ext>
                </a:extLst>
              </a:tr>
              <a:tr h="242727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 том числе: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аллергологические для взрослых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4394616"/>
                  </a:ext>
                </a:extLst>
              </a:tr>
              <a:tr h="121364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аллергологические для детей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2017243"/>
                  </a:ext>
                </a:extLst>
              </a:tr>
              <a:tr h="121364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spc="-4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для беременных и рожениц 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6577098"/>
                  </a:ext>
                </a:extLst>
              </a:tr>
              <a:tr h="121364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для патологии беременности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2331357"/>
                  </a:ext>
                </a:extLst>
              </a:tr>
              <a:tr h="121364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гинекологические для взрослых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11515762"/>
                  </a:ext>
                </a:extLst>
              </a:tr>
              <a:tr h="318769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из них гинекологические для вспомогательных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репродуктивных технологий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6.1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123269"/>
                  </a:ext>
                </a:extLst>
              </a:tr>
              <a:tr h="155228">
                <a:tc>
                  <a:txBody>
                    <a:bodyPr/>
                    <a:lstStyle/>
                    <a:p>
                      <a:pPr marL="36195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гинекологические для детей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1585914"/>
                  </a:ext>
                </a:extLst>
              </a:tr>
              <a:tr h="155228">
                <a:tc>
                  <a:txBody>
                    <a:bodyPr/>
                    <a:lstStyle/>
                    <a:p>
                      <a:pPr marL="36195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гастроэнтерологические для взрослых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56071118"/>
                  </a:ext>
                </a:extLst>
              </a:tr>
              <a:tr h="155228">
                <a:tc>
                  <a:txBody>
                    <a:bodyPr/>
                    <a:lstStyle/>
                    <a:p>
                      <a:pPr marL="36195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гастроэнтерологические для детей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2900398"/>
                  </a:ext>
                </a:extLst>
              </a:tr>
              <a:tr h="155228">
                <a:tc>
                  <a:txBody>
                    <a:bodyPr/>
                    <a:lstStyle/>
                    <a:p>
                      <a:pPr marL="36195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гематологические для взрослых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82137972"/>
                  </a:ext>
                </a:extLst>
              </a:tr>
              <a:tr h="155228">
                <a:tc>
                  <a:txBody>
                    <a:bodyPr/>
                    <a:lstStyle/>
                    <a:p>
                      <a:pPr marL="36195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гематологические для детей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16650600"/>
                  </a:ext>
                </a:extLst>
              </a:tr>
              <a:tr h="155228">
                <a:tc>
                  <a:txBody>
                    <a:bodyPr/>
                    <a:lstStyle/>
                    <a:p>
                      <a:pPr marL="36195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геронтологические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30482713"/>
                  </a:ext>
                </a:extLst>
              </a:tr>
              <a:tr h="155228">
                <a:tc>
                  <a:txBody>
                    <a:bodyPr/>
                    <a:lstStyle/>
                    <a:p>
                      <a:pPr marL="36195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spc="-3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дерматологические</a:t>
                      </a: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для взрослых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42312123"/>
                  </a:ext>
                </a:extLst>
              </a:tr>
              <a:tr h="155228">
                <a:tc>
                  <a:txBody>
                    <a:bodyPr/>
                    <a:lstStyle/>
                    <a:p>
                      <a:pPr marL="36195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spc="-3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дерматологические</a:t>
                      </a: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для детей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1288631"/>
                  </a:ext>
                </a:extLst>
              </a:tr>
              <a:tr h="155228">
                <a:tc>
                  <a:txBody>
                    <a:bodyPr/>
                    <a:lstStyle/>
                    <a:p>
                      <a:pPr marL="36195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spc="-3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венерологические для взрослых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1766356"/>
                  </a:ext>
                </a:extLst>
              </a:tr>
              <a:tr h="155228">
                <a:tc>
                  <a:txBody>
                    <a:bodyPr/>
                    <a:lstStyle/>
                    <a:p>
                      <a:pPr marL="36195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spc="-3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венерологические для детей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8406038"/>
                  </a:ext>
                </a:extLst>
              </a:tr>
              <a:tr h="155228">
                <a:tc>
                  <a:txBody>
                    <a:bodyPr/>
                    <a:lstStyle/>
                    <a:p>
                      <a:pPr marL="36195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инфекционные для взрослых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65488175"/>
                  </a:ext>
                </a:extLst>
              </a:tr>
              <a:tr h="155228">
                <a:tc>
                  <a:txBody>
                    <a:bodyPr/>
                    <a:lstStyle/>
                    <a:p>
                      <a:pPr marL="36195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из них лепрозные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17.1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33711141"/>
                  </a:ext>
                </a:extLst>
              </a:tr>
              <a:tr h="155228">
                <a:tc>
                  <a:txBody>
                    <a:bodyPr/>
                    <a:lstStyle/>
                    <a:p>
                      <a:pPr marL="36195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</a:t>
                      </a:r>
                      <a:r>
                        <a:rPr lang="ru-RU" sz="7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для </a:t>
                      </a:r>
                      <a:r>
                        <a:rPr lang="en-US" sz="7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COVID</a:t>
                      </a:r>
                      <a:r>
                        <a:rPr lang="ru-RU" sz="7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-19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17.2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3670363"/>
                  </a:ext>
                </a:extLst>
              </a:tr>
              <a:tr h="155228">
                <a:tc>
                  <a:txBody>
                    <a:bodyPr/>
                    <a:lstStyle/>
                    <a:p>
                      <a:pPr marL="36195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инфекционные для детей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067063"/>
                  </a:ext>
                </a:extLst>
              </a:tr>
              <a:tr h="142292">
                <a:tc>
                  <a:txBody>
                    <a:bodyPr/>
                    <a:lstStyle/>
                    <a:p>
                      <a:pPr marL="36195" algn="l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из них лепрозные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18.1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9191061"/>
                  </a:ext>
                </a:extLst>
              </a:tr>
              <a:tr h="142292">
                <a:tc>
                  <a:txBody>
                    <a:bodyPr/>
                    <a:lstStyle/>
                    <a:p>
                      <a:pPr marL="36195" algn="l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</a:t>
                      </a:r>
                      <a:r>
                        <a:rPr lang="ru-RU" sz="7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для </a:t>
                      </a:r>
                      <a:r>
                        <a:rPr lang="en-US" sz="7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COVID</a:t>
                      </a:r>
                      <a:r>
                        <a:rPr lang="ru-RU" sz="7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-19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18.2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0927806"/>
                  </a:ext>
                </a:extLst>
              </a:tr>
              <a:tr h="142292">
                <a:tc>
                  <a:txBody>
                    <a:bodyPr/>
                    <a:lstStyle/>
                    <a:p>
                      <a:pPr marL="36195" algn="l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кардиологические для взрослых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6599272"/>
                  </a:ext>
                </a:extLst>
              </a:tr>
              <a:tr h="284583">
                <a:tc>
                  <a:txBody>
                    <a:bodyPr/>
                    <a:lstStyle/>
                    <a:p>
                      <a:pPr marL="36195" algn="l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из них: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6195" algn="l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кардиологические интенсивной терапии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19.1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76616262"/>
                  </a:ext>
                </a:extLst>
              </a:tr>
              <a:tr h="284583">
                <a:tc>
                  <a:txBody>
                    <a:bodyPr/>
                    <a:lstStyle/>
                    <a:p>
                      <a:pPr marL="36195" algn="l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кардиологические для больных с острым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6195" algn="l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инфарктом миокарда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19.2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9504044"/>
                  </a:ext>
                </a:extLst>
              </a:tr>
            </a:tbl>
          </a:graphicData>
        </a:graphic>
      </p:graphicFrame>
      <p:sp>
        <p:nvSpPr>
          <p:cNvPr id="14" name="Скругленный прямоугольник 13"/>
          <p:cNvSpPr/>
          <p:nvPr/>
        </p:nvSpPr>
        <p:spPr>
          <a:xfrm>
            <a:off x="261815" y="6878966"/>
            <a:ext cx="703385" cy="1963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Слайд</a:t>
            </a:r>
            <a:r>
              <a:rPr lang="ru-RU" sz="1200" dirty="0" smtClean="0"/>
              <a:t>14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3130993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70A5389E-F193-DA44-ABB8-C2B6F2BCF3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464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8F4C1328-F2B2-E34A-B80F-1AF794486ADF}"/>
              </a:ext>
            </a:extLst>
          </p:cNvPr>
          <p:cNvSpPr/>
          <p:nvPr/>
        </p:nvSpPr>
        <p:spPr>
          <a:xfrm>
            <a:off x="1600050" y="1015383"/>
            <a:ext cx="15702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1200" dirty="0">
              <a:solidFill>
                <a:srgbClr val="49443F"/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algn="ctr"/>
            <a:endParaRPr lang="ru-RU" sz="2400" dirty="0">
              <a:solidFill>
                <a:srgbClr val="49443F"/>
              </a:solidFill>
              <a:latin typeface="Montserrat" pitchFamily="2" charset="0"/>
            </a:endParaRPr>
          </a:p>
        </p:txBody>
      </p:sp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id="{7D4D372C-A932-1443-B4E1-F3B94BC43516}"/>
              </a:ext>
            </a:extLst>
          </p:cNvPr>
          <p:cNvSpPr/>
          <p:nvPr/>
        </p:nvSpPr>
        <p:spPr>
          <a:xfrm>
            <a:off x="8869122" y="1236460"/>
            <a:ext cx="144821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>
              <a:solidFill>
                <a:srgbClr val="49443F"/>
              </a:solidFill>
              <a:latin typeface="Montserrat" pitchFamily="2" charset="0"/>
            </a:endParaRPr>
          </a:p>
          <a:p>
            <a:pPr algn="ctr"/>
            <a:endParaRPr lang="ru-RU" sz="2400" dirty="0">
              <a:solidFill>
                <a:srgbClr val="49443F"/>
              </a:solidFill>
              <a:latin typeface="Montserrat" pitchFamily="2" charset="0"/>
            </a:endParaRPr>
          </a:p>
        </p:txBody>
      </p:sp>
      <p:sp>
        <p:nvSpPr>
          <p:cNvPr id="115" name="Прямоугольник 114">
            <a:extLst>
              <a:ext uri="{FF2B5EF4-FFF2-40B4-BE49-F238E27FC236}">
                <a16:creationId xmlns:a16="http://schemas.microsoft.com/office/drawing/2014/main" id="{8761A4E6-EEFF-3B49-9518-0A5CCA11F163}"/>
              </a:ext>
            </a:extLst>
          </p:cNvPr>
          <p:cNvSpPr/>
          <p:nvPr/>
        </p:nvSpPr>
        <p:spPr>
          <a:xfrm>
            <a:off x="1328735" y="2865803"/>
            <a:ext cx="4767265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endParaRPr lang="ru-RU" dirty="0">
              <a:solidFill>
                <a:srgbClr val="49443F"/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458086"/>
              </p:ext>
            </p:extLst>
          </p:nvPr>
        </p:nvGraphicFramePr>
        <p:xfrm>
          <a:off x="136498" y="26807"/>
          <a:ext cx="11919004" cy="6755165"/>
        </p:xfrm>
        <a:graphic>
          <a:graphicData uri="http://schemas.openxmlformats.org/drawingml/2006/table">
            <a:tbl>
              <a:tblPr firstRow="1" firstCol="1" bandRow="1"/>
              <a:tblGrid>
                <a:gridCol w="3163293">
                  <a:extLst>
                    <a:ext uri="{9D8B030D-6E8A-4147-A177-3AD203B41FA5}">
                      <a16:colId xmlns:a16="http://schemas.microsoft.com/office/drawing/2014/main" val="1953131219"/>
                    </a:ext>
                  </a:extLst>
                </a:gridCol>
                <a:gridCol w="922352">
                  <a:extLst>
                    <a:ext uri="{9D8B030D-6E8A-4147-A177-3AD203B41FA5}">
                      <a16:colId xmlns:a16="http://schemas.microsoft.com/office/drawing/2014/main" val="3230114458"/>
                    </a:ext>
                  </a:extLst>
                </a:gridCol>
                <a:gridCol w="1401887">
                  <a:extLst>
                    <a:ext uri="{9D8B030D-6E8A-4147-A177-3AD203B41FA5}">
                      <a16:colId xmlns:a16="http://schemas.microsoft.com/office/drawing/2014/main" val="1449793990"/>
                    </a:ext>
                  </a:extLst>
                </a:gridCol>
                <a:gridCol w="1130609">
                  <a:extLst>
                    <a:ext uri="{9D8B030D-6E8A-4147-A177-3AD203B41FA5}">
                      <a16:colId xmlns:a16="http://schemas.microsoft.com/office/drawing/2014/main" val="1593649663"/>
                    </a:ext>
                  </a:extLst>
                </a:gridCol>
                <a:gridCol w="1139678">
                  <a:extLst>
                    <a:ext uri="{9D8B030D-6E8A-4147-A177-3AD203B41FA5}">
                      <a16:colId xmlns:a16="http://schemas.microsoft.com/office/drawing/2014/main" val="4154411133"/>
                    </a:ext>
                  </a:extLst>
                </a:gridCol>
                <a:gridCol w="1139678">
                  <a:extLst>
                    <a:ext uri="{9D8B030D-6E8A-4147-A177-3AD203B41FA5}">
                      <a16:colId xmlns:a16="http://schemas.microsoft.com/office/drawing/2014/main" val="1032789928"/>
                    </a:ext>
                  </a:extLst>
                </a:gridCol>
                <a:gridCol w="1011956">
                  <a:extLst>
                    <a:ext uri="{9D8B030D-6E8A-4147-A177-3AD203B41FA5}">
                      <a16:colId xmlns:a16="http://schemas.microsoft.com/office/drawing/2014/main" val="1163796074"/>
                    </a:ext>
                  </a:extLst>
                </a:gridCol>
                <a:gridCol w="1186535">
                  <a:extLst>
                    <a:ext uri="{9D8B030D-6E8A-4147-A177-3AD203B41FA5}">
                      <a16:colId xmlns:a16="http://schemas.microsoft.com/office/drawing/2014/main" val="554193551"/>
                    </a:ext>
                  </a:extLst>
                </a:gridCol>
                <a:gridCol w="823016">
                  <a:extLst>
                    <a:ext uri="{9D8B030D-6E8A-4147-A177-3AD203B41FA5}">
                      <a16:colId xmlns:a16="http://schemas.microsoft.com/office/drawing/2014/main" val="2684393546"/>
                    </a:ext>
                  </a:extLst>
                </a:gridCol>
              </a:tblGrid>
              <a:tr h="176976"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Профиль коек</a:t>
                      </a: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№ </a:t>
                      </a:r>
                      <a:br>
                        <a:rPr lang="ru-RU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ru-RU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строки</a:t>
                      </a:r>
                    </a:p>
                  </a:txBody>
                  <a:tcPr marL="24105" marR="24105" marT="457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Число коек, фактически развернутых</a:t>
                      </a:r>
                      <a:br>
                        <a:rPr lang="ru-RU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ru-RU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 свернутых на ремонт</a:t>
                      </a: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отчетном году</a:t>
                      </a: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4345565"/>
                  </a:ext>
                </a:extLst>
              </a:tr>
              <a:tr h="17697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 конец отчетного года</a:t>
                      </a: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из них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располо-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женных</a:t>
                      </a:r>
                      <a:b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сельской местности</a:t>
                      </a: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средне-годовых </a:t>
                      </a: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поступило пациентов, всего, чел</a:t>
                      </a: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из них сельских жителей</a:t>
                      </a: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из общего числа поступивших (гр. 6):</a:t>
                      </a: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4352037"/>
                  </a:ext>
                </a:extLst>
              </a:tr>
              <a:tr h="43557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детей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0–17 лет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лиц старше </a:t>
                      </a:r>
                      <a:r>
                        <a:rPr lang="ru-RU" sz="8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трудоспо-собного</a:t>
                      </a:r>
                      <a:r>
                        <a:rPr lang="ru-RU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возраста</a:t>
                      </a: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05779549"/>
                  </a:ext>
                </a:extLst>
              </a:tr>
              <a:tr h="9077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24105" marR="24105" marT="457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63651800"/>
                  </a:ext>
                </a:extLst>
              </a:tr>
              <a:tr h="90777">
                <a:tc>
                  <a:txBody>
                    <a:bodyPr/>
                    <a:lstStyle/>
                    <a:p>
                      <a:pPr marL="36830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кардиологические для детей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9095321"/>
                  </a:ext>
                </a:extLst>
              </a:tr>
              <a:tr h="116866">
                <a:tc>
                  <a:txBody>
                    <a:bodyPr/>
                    <a:lstStyle/>
                    <a:p>
                      <a:pPr marL="36830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наркологические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460106"/>
                  </a:ext>
                </a:extLst>
              </a:tr>
              <a:tr h="90777">
                <a:tc>
                  <a:txBody>
                    <a:bodyPr/>
                    <a:lstStyle/>
                    <a:p>
                      <a:pPr marL="36830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неврологические для взрослых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88517598"/>
                  </a:ext>
                </a:extLst>
              </a:tr>
              <a:tr h="205964">
                <a:tc>
                  <a:txBody>
                    <a:bodyPr/>
                    <a:lstStyle/>
                    <a:p>
                      <a:pPr marL="36830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из них: 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6830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неврологические для больных с острыми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6830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нарушениями мозгового кровообращения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22.1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527487"/>
                  </a:ext>
                </a:extLst>
              </a:tr>
              <a:tr h="90777">
                <a:tc>
                  <a:txBody>
                    <a:bodyPr/>
                    <a:lstStyle/>
                    <a:p>
                      <a:pPr marL="36830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неврологические интенсивной терапии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22.2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91301930"/>
                  </a:ext>
                </a:extLst>
              </a:tr>
              <a:tr h="90777">
                <a:tc>
                  <a:txBody>
                    <a:bodyPr/>
                    <a:lstStyle/>
                    <a:p>
                      <a:pPr marL="36830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неврологические для детей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8584639"/>
                  </a:ext>
                </a:extLst>
              </a:tr>
              <a:tr h="175451">
                <a:tc>
                  <a:txBody>
                    <a:bodyPr/>
                    <a:lstStyle/>
                    <a:p>
                      <a:pPr marL="36830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из них психоневрологические для детей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23.1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2744112"/>
                  </a:ext>
                </a:extLst>
              </a:tr>
              <a:tr h="90777">
                <a:tc>
                  <a:txBody>
                    <a:bodyPr/>
                    <a:lstStyle/>
                    <a:p>
                      <a:pPr marL="36830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нефрологические для взрослых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2237969"/>
                  </a:ext>
                </a:extLst>
              </a:tr>
              <a:tr h="90777">
                <a:tc>
                  <a:txBody>
                    <a:bodyPr/>
                    <a:lstStyle/>
                    <a:p>
                      <a:pPr marL="36830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нефрологические для детей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049577"/>
                  </a:ext>
                </a:extLst>
              </a:tr>
              <a:tr h="90777">
                <a:tc>
                  <a:txBody>
                    <a:bodyPr/>
                    <a:lstStyle/>
                    <a:p>
                      <a:pPr marL="36830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онкологические для взрослых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7693227"/>
                  </a:ext>
                </a:extLst>
              </a:tr>
              <a:tr h="138835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  <a:tabLst>
                          <a:tab pos="90170" algn="l"/>
                        </a:tabLst>
                      </a:pPr>
                      <a:r>
                        <a:rPr lang="en-US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</a:t>
                      </a: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из них: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  <a:tabLst>
                          <a:tab pos="90170" algn="l"/>
                        </a:tabLst>
                      </a:pPr>
                      <a:r>
                        <a:rPr lang="en-US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онкологические торакальные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26.1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2720331"/>
                  </a:ext>
                </a:extLst>
              </a:tr>
              <a:tr h="90777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  <a:tabLst>
                          <a:tab pos="90170" algn="l"/>
                          <a:tab pos="676275" algn="l"/>
                        </a:tabLst>
                      </a:pPr>
                      <a:r>
                        <a:rPr lang="en-US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онкологические абдоминальные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26.2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6019750"/>
                  </a:ext>
                </a:extLst>
              </a:tr>
              <a:tr h="90777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  <a:tabLst>
                          <a:tab pos="90170" algn="l"/>
                          <a:tab pos="676275" algn="l"/>
                        </a:tabLst>
                      </a:pPr>
                      <a:r>
                        <a:rPr lang="en-US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онкоурологические 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26.3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3244026"/>
                  </a:ext>
                </a:extLst>
              </a:tr>
              <a:tr h="90777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  <a:tabLst>
                          <a:tab pos="90170" algn="l"/>
                          <a:tab pos="676275" algn="l"/>
                        </a:tabLst>
                      </a:pPr>
                      <a:r>
                        <a:rPr lang="en-US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онкогинекологические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26.4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374822"/>
                  </a:ext>
                </a:extLst>
              </a:tr>
              <a:tr h="90777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  <a:tabLst>
                          <a:tab pos="90170" algn="l"/>
                          <a:tab pos="676275" algn="l"/>
                        </a:tabLs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онкологические опухолей головы и шеи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26.5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4383619"/>
                  </a:ext>
                </a:extLst>
              </a:tr>
              <a:tr h="151040">
                <a:tc>
                  <a:txBody>
                    <a:bodyPr/>
                    <a:lstStyle/>
                    <a:p>
                      <a:pPr>
                        <a:lnSpc>
                          <a:spcPts val="1180"/>
                        </a:lnSpc>
                        <a:spcAft>
                          <a:spcPts val="0"/>
                        </a:spcAft>
                        <a:tabLst>
                          <a:tab pos="371475" algn="l"/>
                          <a:tab pos="676275" algn="l"/>
                        </a:tabLs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онкологические опухолей костей, кожи и мягких</a:t>
                      </a:r>
                      <a:b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тканей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26.6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2751000"/>
                  </a:ext>
                </a:extLst>
              </a:tr>
              <a:tr h="90777">
                <a:tc>
                  <a:txBody>
                    <a:bodyPr/>
                    <a:lstStyle/>
                    <a:p>
                      <a:pPr>
                        <a:lnSpc>
                          <a:spcPts val="1180"/>
                        </a:lnSpc>
                        <a:spcAft>
                          <a:spcPts val="0"/>
                        </a:spcAft>
                        <a:tabLst>
                          <a:tab pos="90170" algn="l"/>
                          <a:tab pos="676275" algn="l"/>
                        </a:tabLs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онкологические паллиативные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26.7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566036"/>
                  </a:ext>
                </a:extLst>
              </a:tr>
              <a:tr h="90777">
                <a:tc>
                  <a:txBody>
                    <a:bodyPr/>
                    <a:lstStyle/>
                    <a:p>
                      <a:pPr marL="36830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онкологические для детей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1842686"/>
                  </a:ext>
                </a:extLst>
              </a:tr>
              <a:tr h="90777">
                <a:tc>
                  <a:txBody>
                    <a:bodyPr/>
                    <a:lstStyle/>
                    <a:p>
                      <a:pPr marL="36830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 spc="-2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оториноларингологические</a:t>
                      </a: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для взрослых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28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34903312"/>
                  </a:ext>
                </a:extLst>
              </a:tr>
              <a:tr h="151040">
                <a:tc>
                  <a:txBody>
                    <a:bodyPr/>
                    <a:lstStyle/>
                    <a:p>
                      <a:pPr marL="182880" indent="-146050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 spc="-2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из них оториноларингологические </a:t>
                      </a:r>
                      <a:br>
                        <a:rPr lang="ru-RU" sz="800" kern="1200" spc="-2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800" kern="1200" spc="-2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для кохлеарной   имплантации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28.1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4123448"/>
                  </a:ext>
                </a:extLst>
              </a:tr>
              <a:tr h="90777">
                <a:tc>
                  <a:txBody>
                    <a:bodyPr/>
                    <a:lstStyle/>
                    <a:p>
                      <a:pPr marL="36830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 spc="-2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оториноларингологические</a:t>
                      </a: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для детей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29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6496430"/>
                  </a:ext>
                </a:extLst>
              </a:tr>
              <a:tr h="151040">
                <a:tc>
                  <a:txBody>
                    <a:bodyPr/>
                    <a:lstStyle/>
                    <a:p>
                      <a:pPr marL="36830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 spc="-2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из них оториноларингологические для детей </a:t>
                      </a:r>
                      <a:br>
                        <a:rPr lang="ru-RU" sz="800" kern="1200" spc="-2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800" kern="1200" spc="-2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для кохлеарной   имплантации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29.1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6620187"/>
                  </a:ext>
                </a:extLst>
              </a:tr>
              <a:tr h="90777">
                <a:tc>
                  <a:txBody>
                    <a:bodyPr/>
                    <a:lstStyle/>
                    <a:p>
                      <a:pPr marL="36830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офтальмологические для взрослых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991195"/>
                  </a:ext>
                </a:extLst>
              </a:tr>
              <a:tr h="90777">
                <a:tc>
                  <a:txBody>
                    <a:bodyPr/>
                    <a:lstStyle/>
                    <a:p>
                      <a:pPr marL="36830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офтальмологические для детей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31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0761098"/>
                  </a:ext>
                </a:extLst>
              </a:tr>
              <a:tr h="137309">
                <a:tc>
                  <a:txBody>
                    <a:bodyPr/>
                    <a:lstStyle/>
                    <a:p>
                      <a:pPr marL="36830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ожоговые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32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2381007"/>
                  </a:ext>
                </a:extLst>
              </a:tr>
              <a:tr h="137309">
                <a:tc>
                  <a:txBody>
                    <a:bodyPr/>
                    <a:lstStyle/>
                    <a:p>
                      <a:pPr marL="36830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паллиативные для взрослых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33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7959368"/>
                  </a:ext>
                </a:extLst>
              </a:tr>
              <a:tr h="137309">
                <a:tc>
                  <a:txBody>
                    <a:bodyPr/>
                    <a:lstStyle/>
                    <a:p>
                      <a:pPr marL="36830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паллиативные для детей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0287734"/>
                  </a:ext>
                </a:extLst>
              </a:tr>
              <a:tr h="137309">
                <a:tc>
                  <a:txBody>
                    <a:bodyPr/>
                    <a:lstStyle/>
                    <a:p>
                      <a:pPr marL="36830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педиатрические соматические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6235691"/>
                  </a:ext>
                </a:extLst>
              </a:tr>
              <a:tr h="151040">
                <a:tc>
                  <a:txBody>
                    <a:bodyPr/>
                    <a:lstStyle/>
                    <a:p>
                      <a:pPr marL="18415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из них патологии новорожденных</a:t>
                      </a:r>
                      <a:b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и недоношенных детей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35.1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1966868"/>
                  </a:ext>
                </a:extLst>
              </a:tr>
              <a:tr h="137309">
                <a:tc>
                  <a:txBody>
                    <a:bodyPr/>
                    <a:lstStyle/>
                    <a:p>
                      <a:pPr marL="18415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койки для новорожденных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35.2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3984148"/>
                  </a:ext>
                </a:extLst>
              </a:tr>
            </a:tbl>
          </a:graphicData>
        </a:graphic>
      </p:graphicFrame>
      <p:sp>
        <p:nvSpPr>
          <p:cNvPr id="16" name="Скругленный прямоугольник 15"/>
          <p:cNvSpPr/>
          <p:nvPr/>
        </p:nvSpPr>
        <p:spPr>
          <a:xfrm>
            <a:off x="261815" y="6878966"/>
            <a:ext cx="703385" cy="1963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Слайд</a:t>
            </a:r>
            <a:r>
              <a:rPr lang="ru-RU" sz="1200" dirty="0" smtClean="0"/>
              <a:t>15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412543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1400" dirty="0">
              <a:solidFill>
                <a:srgbClr val="49443F"/>
              </a:solidFill>
              <a:latin typeface="Montserrat Medium" pitchFamily="2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2123299"/>
              </p:ext>
            </p:extLst>
          </p:nvPr>
        </p:nvGraphicFramePr>
        <p:xfrm>
          <a:off x="166977" y="26398"/>
          <a:ext cx="11839493" cy="6904158"/>
        </p:xfrm>
        <a:graphic>
          <a:graphicData uri="http://schemas.openxmlformats.org/drawingml/2006/table">
            <a:tbl>
              <a:tblPr firstRow="1" firstCol="1" bandRow="1"/>
              <a:tblGrid>
                <a:gridCol w="3352940">
                  <a:extLst>
                    <a:ext uri="{9D8B030D-6E8A-4147-A177-3AD203B41FA5}">
                      <a16:colId xmlns:a16="http://schemas.microsoft.com/office/drawing/2014/main" val="3115916672"/>
                    </a:ext>
                  </a:extLst>
                </a:gridCol>
                <a:gridCol w="841873">
                  <a:extLst>
                    <a:ext uri="{9D8B030D-6E8A-4147-A177-3AD203B41FA5}">
                      <a16:colId xmlns:a16="http://schemas.microsoft.com/office/drawing/2014/main" val="3939588300"/>
                    </a:ext>
                  </a:extLst>
                </a:gridCol>
                <a:gridCol w="1088540">
                  <a:extLst>
                    <a:ext uri="{9D8B030D-6E8A-4147-A177-3AD203B41FA5}">
                      <a16:colId xmlns:a16="http://schemas.microsoft.com/office/drawing/2014/main" val="2911751322"/>
                    </a:ext>
                  </a:extLst>
                </a:gridCol>
                <a:gridCol w="1088540">
                  <a:extLst>
                    <a:ext uri="{9D8B030D-6E8A-4147-A177-3AD203B41FA5}">
                      <a16:colId xmlns:a16="http://schemas.microsoft.com/office/drawing/2014/main" val="3438685565"/>
                    </a:ext>
                  </a:extLst>
                </a:gridCol>
                <a:gridCol w="1097272">
                  <a:extLst>
                    <a:ext uri="{9D8B030D-6E8A-4147-A177-3AD203B41FA5}">
                      <a16:colId xmlns:a16="http://schemas.microsoft.com/office/drawing/2014/main" val="1421714316"/>
                    </a:ext>
                  </a:extLst>
                </a:gridCol>
                <a:gridCol w="1097272">
                  <a:extLst>
                    <a:ext uri="{9D8B030D-6E8A-4147-A177-3AD203B41FA5}">
                      <a16:colId xmlns:a16="http://schemas.microsoft.com/office/drawing/2014/main" val="2797000715"/>
                    </a:ext>
                  </a:extLst>
                </a:gridCol>
                <a:gridCol w="974303">
                  <a:extLst>
                    <a:ext uri="{9D8B030D-6E8A-4147-A177-3AD203B41FA5}">
                      <a16:colId xmlns:a16="http://schemas.microsoft.com/office/drawing/2014/main" val="168584419"/>
                    </a:ext>
                  </a:extLst>
                </a:gridCol>
                <a:gridCol w="1142387">
                  <a:extLst>
                    <a:ext uri="{9D8B030D-6E8A-4147-A177-3AD203B41FA5}">
                      <a16:colId xmlns:a16="http://schemas.microsoft.com/office/drawing/2014/main" val="1639713254"/>
                    </a:ext>
                  </a:extLst>
                </a:gridCol>
                <a:gridCol w="1156366">
                  <a:extLst>
                    <a:ext uri="{9D8B030D-6E8A-4147-A177-3AD203B41FA5}">
                      <a16:colId xmlns:a16="http://schemas.microsoft.com/office/drawing/2014/main" val="900050458"/>
                    </a:ext>
                  </a:extLst>
                </a:gridCol>
              </a:tblGrid>
              <a:tr h="231569"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Профиль коек</a:t>
                      </a: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№ </a:t>
                      </a:r>
                      <a:br>
                        <a:rPr lang="ru-RU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ru-RU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строки</a:t>
                      </a:r>
                    </a:p>
                  </a:txBody>
                  <a:tcPr marL="26192" marR="26192" marT="497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Число коек, фактически развернутых</a:t>
                      </a:r>
                      <a:b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 свернутых на ремонт</a:t>
                      </a: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отчетном году</a:t>
                      </a: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2635423"/>
                  </a:ext>
                </a:extLst>
              </a:tr>
              <a:tr h="23156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 конец отчетного года</a:t>
                      </a: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из </a:t>
                      </a:r>
                      <a:r>
                        <a:rPr lang="ru-RU" sz="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них</a:t>
                      </a:r>
                      <a:r>
                        <a:rPr lang="ru-RU" sz="8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расположенных</a:t>
                      </a:r>
                      <a:r>
                        <a:rPr lang="ru-RU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ru-RU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сельской местности</a:t>
                      </a: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средне-годовых</a:t>
                      </a: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поступило пациентов, всего, чел</a:t>
                      </a: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из них сельских жителей</a:t>
                      </a: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из общего числа поступивших (гр. 6):</a:t>
                      </a: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9357850"/>
                  </a:ext>
                </a:extLst>
              </a:tr>
              <a:tr h="23157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детей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0–17 лет</a:t>
                      </a: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лиц старше трудоспо-собного возраста</a:t>
                      </a: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68176611"/>
                  </a:ext>
                </a:extLst>
              </a:tr>
              <a:tr h="11865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26192" marR="26192" marT="497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3580573"/>
                  </a:ext>
                </a:extLst>
              </a:tr>
              <a:tr h="181596">
                <a:tc>
                  <a:txBody>
                    <a:bodyPr/>
                    <a:lstStyle/>
                    <a:p>
                      <a:pPr marL="36195">
                        <a:lnSpc>
                          <a:spcPts val="118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проктологические</a:t>
                      </a:r>
                    </a:p>
                  </a:txBody>
                  <a:tcPr marL="26192" marR="26192" marT="49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68656569"/>
                  </a:ext>
                </a:extLst>
              </a:tr>
              <a:tr h="181596">
                <a:tc>
                  <a:txBody>
                    <a:bodyPr/>
                    <a:lstStyle/>
                    <a:p>
                      <a:pPr marL="36830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психиатрические для взрослых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37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4039501"/>
                  </a:ext>
                </a:extLst>
              </a:tr>
              <a:tr h="248146">
                <a:tc>
                  <a:txBody>
                    <a:bodyPr/>
                    <a:lstStyle/>
                    <a:p>
                      <a:pPr marL="36830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из них: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6830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психосоматические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37.1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375810"/>
                  </a:ext>
                </a:extLst>
              </a:tr>
              <a:tr h="181596">
                <a:tc>
                  <a:txBody>
                    <a:bodyPr/>
                    <a:lstStyle/>
                    <a:p>
                      <a:pPr marL="36830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ru-RU" sz="800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соматопсихиатрические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37.2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1602159"/>
                  </a:ext>
                </a:extLst>
              </a:tr>
              <a:tr h="225930">
                <a:tc>
                  <a:txBody>
                    <a:bodyPr/>
                    <a:lstStyle/>
                    <a:p>
                      <a:pPr marL="36830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психиатрические для судебно-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6830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психиатрической экспертизы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37.3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5286016"/>
                  </a:ext>
                </a:extLst>
              </a:tr>
              <a:tr h="181596">
                <a:tc>
                  <a:txBody>
                    <a:bodyPr/>
                    <a:lstStyle/>
                    <a:p>
                      <a:pPr marL="36830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психиатрические для детей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38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85821731"/>
                  </a:ext>
                </a:extLst>
              </a:tr>
              <a:tr h="181596">
                <a:tc>
                  <a:txBody>
                    <a:bodyPr/>
                    <a:lstStyle/>
                    <a:p>
                      <a:pPr marL="36830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профпатологические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39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1397607"/>
                  </a:ext>
                </a:extLst>
              </a:tr>
              <a:tr h="219980">
                <a:tc>
                  <a:txBody>
                    <a:bodyPr/>
                    <a:lstStyle/>
                    <a:p>
                      <a:pPr marL="36830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пульмонологические для взрослых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2662779"/>
                  </a:ext>
                </a:extLst>
              </a:tr>
              <a:tr h="181596">
                <a:tc>
                  <a:txBody>
                    <a:bodyPr/>
                    <a:lstStyle/>
                    <a:p>
                      <a:pPr marL="36830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пульмонологические для детей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706147"/>
                  </a:ext>
                </a:extLst>
              </a:tr>
              <a:tr h="181596">
                <a:tc>
                  <a:txBody>
                    <a:bodyPr/>
                    <a:lstStyle/>
                    <a:p>
                      <a:pPr marL="36830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радиологические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42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1210924"/>
                  </a:ext>
                </a:extLst>
              </a:tr>
              <a:tr h="181596">
                <a:tc>
                  <a:txBody>
                    <a:bodyPr/>
                    <a:lstStyle/>
                    <a:p>
                      <a:pPr marL="36830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реабилитационные для взрослых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43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2474044"/>
                  </a:ext>
                </a:extLst>
              </a:tr>
              <a:tr h="577214">
                <a:tc>
                  <a:txBody>
                    <a:bodyPr/>
                    <a:lstStyle/>
                    <a:p>
                      <a:pPr marL="36830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в том числе: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6830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реабилитационные для взрослых больных</a:t>
                      </a:r>
                      <a:b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с заболеваниями центральной нервной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6830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системы и органов чувств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43.1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6366632"/>
                  </a:ext>
                </a:extLst>
              </a:tr>
              <a:tr h="317154">
                <a:tc>
                  <a:txBody>
                    <a:bodyPr/>
                    <a:lstStyle/>
                    <a:p>
                      <a:pPr marL="36830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реабилитационные для взрослых больных</a:t>
                      </a:r>
                      <a:b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с заболеваниями опорно-двигательного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6830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аппарата и периферической нервной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6830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системы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43.2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3809017"/>
                  </a:ext>
                </a:extLst>
              </a:tr>
              <a:tr h="161446">
                <a:tc>
                  <a:txBody>
                    <a:bodyPr/>
                    <a:lstStyle/>
                    <a:p>
                      <a:pPr marL="36830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реабилитационные наркологические для 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6830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взрослых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43.3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9325307"/>
                  </a:ext>
                </a:extLst>
              </a:tr>
              <a:tr h="118654">
                <a:tc>
                  <a:txBody>
                    <a:bodyPr/>
                    <a:lstStyle/>
                    <a:p>
                      <a:pPr marL="36830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реабилитационные соматические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43.4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5785266"/>
                  </a:ext>
                </a:extLst>
              </a:tr>
              <a:tr h="118654">
                <a:tc>
                  <a:txBody>
                    <a:bodyPr/>
                    <a:lstStyle/>
                    <a:p>
                      <a:pPr marL="36830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реабилитационные для детей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44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36310222"/>
                  </a:ext>
                </a:extLst>
              </a:tr>
              <a:tr h="607904">
                <a:tc>
                  <a:txBody>
                    <a:bodyPr/>
                    <a:lstStyle/>
                    <a:p>
                      <a:pPr marL="36830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в том числе: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6830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реабилитационные для детей с заболеваниями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6830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центральной нервной системы и органов </a:t>
                      </a:r>
                      <a:r>
                        <a:rPr lang="ru-RU" sz="800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ru-RU" sz="8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чувств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44.1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46967932"/>
                  </a:ext>
                </a:extLst>
              </a:tr>
              <a:tr h="239300">
                <a:tc>
                  <a:txBody>
                    <a:bodyPr/>
                    <a:lstStyle/>
                    <a:p>
                      <a:pPr marL="36830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реабилитационные для детей</a:t>
                      </a:r>
                      <a:b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с заболеваниями опорно-двигательного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6830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аппарата и периферической нервной системы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44.2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4140145"/>
                  </a:ext>
                </a:extLst>
              </a:tr>
              <a:tr h="118654">
                <a:tc>
                  <a:txBody>
                    <a:bodyPr/>
                    <a:lstStyle/>
                    <a:p>
                      <a:pPr marL="36830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реабилитационные соматические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44.3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9528069"/>
                  </a:ext>
                </a:extLst>
              </a:tr>
              <a:tr h="118654">
                <a:tc>
                  <a:txBody>
                    <a:bodyPr/>
                    <a:lstStyle/>
                    <a:p>
                      <a:pPr marL="36830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 spc="-2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реанимационные 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45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6669929"/>
                  </a:ext>
                </a:extLst>
              </a:tr>
              <a:tr h="161446">
                <a:tc>
                  <a:txBody>
                    <a:bodyPr/>
                    <a:lstStyle/>
                    <a:p>
                      <a:pPr marL="36830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 spc="-2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из них: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6830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 spc="-2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реанимационные для новорожденных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45.1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48212170"/>
                  </a:ext>
                </a:extLst>
              </a:tr>
              <a:tr h="118654">
                <a:tc>
                  <a:txBody>
                    <a:bodyPr/>
                    <a:lstStyle/>
                    <a:p>
                      <a:pPr marL="36830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 spc="-2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интенсивной терапии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45.2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1709774"/>
                  </a:ext>
                </a:extLst>
              </a:tr>
              <a:tr h="118654">
                <a:tc>
                  <a:txBody>
                    <a:bodyPr/>
                    <a:lstStyle/>
                    <a:p>
                      <a:pPr marL="36830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 spc="-2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интенсивной терапии для новорожденных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45.3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328099"/>
                  </a:ext>
                </a:extLst>
              </a:tr>
              <a:tr h="118654">
                <a:tc>
                  <a:txBody>
                    <a:bodyPr/>
                    <a:lstStyle/>
                    <a:p>
                      <a:pPr marL="36830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 spc="-2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ru-RU" sz="800" kern="1200" spc="-2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для </a:t>
                      </a:r>
                      <a:r>
                        <a:rPr lang="en-US" sz="800" kern="1200" spc="-2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COVID-19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45.4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2625576"/>
                  </a:ext>
                </a:extLst>
              </a:tr>
            </a:tbl>
          </a:graphicData>
        </a:graphic>
      </p:graphicFrame>
      <p:sp>
        <p:nvSpPr>
          <p:cNvPr id="9" name="Скругленный прямоугольник 8"/>
          <p:cNvSpPr/>
          <p:nvPr/>
        </p:nvSpPr>
        <p:spPr>
          <a:xfrm>
            <a:off x="5743107" y="1080643"/>
            <a:ext cx="4686738" cy="96210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Низкая работа койки – 45 дней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Высокая работа койки – 420 дней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180421" y="3385852"/>
            <a:ext cx="6401979" cy="144405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>
                <a:solidFill>
                  <a:schemeClr val="tx1"/>
                </a:solidFill>
              </a:rPr>
              <a:t>Дополнительно развернутые койки разворачиваются отдельно от основного коечного фонда, не важно на какой площадке они будут организованны, например:</a:t>
            </a:r>
          </a:p>
          <a:p>
            <a:r>
              <a:rPr lang="ru-RU" sz="1200" dirty="0">
                <a:solidFill>
                  <a:schemeClr val="tx1"/>
                </a:solidFill>
              </a:rPr>
              <a:t>- в этом же стационаре на имеющихся площадях</a:t>
            </a:r>
          </a:p>
          <a:p>
            <a:r>
              <a:rPr lang="ru-RU" sz="1200" dirty="0">
                <a:solidFill>
                  <a:schemeClr val="tx1"/>
                </a:solidFill>
              </a:rPr>
              <a:t>- площади дневного стационара (без перепрофилирования коек)</a:t>
            </a:r>
          </a:p>
          <a:p>
            <a:r>
              <a:rPr lang="ru-RU" sz="1200" dirty="0">
                <a:solidFill>
                  <a:schemeClr val="tx1"/>
                </a:solidFill>
              </a:rPr>
              <a:t>- на поликлинических площадях</a:t>
            </a:r>
          </a:p>
          <a:p>
            <a:r>
              <a:rPr lang="ru-RU" sz="1200" dirty="0">
                <a:solidFill>
                  <a:schemeClr val="tx1"/>
                </a:solidFill>
              </a:rPr>
              <a:t>- в ином месте, но прикреплены к обслуживанию данной медицинской организации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61815" y="6878966"/>
            <a:ext cx="703385" cy="1963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Слайд</a:t>
            </a:r>
            <a:r>
              <a:rPr lang="ru-RU" sz="1200" dirty="0" smtClean="0"/>
              <a:t>16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940082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Рисунок 47">
            <a:extLst>
              <a:ext uri="{FF2B5EF4-FFF2-40B4-BE49-F238E27FC236}">
                <a16:creationId xmlns:a16="http://schemas.microsoft.com/office/drawing/2014/main" id="{13DAAA28-CF4D-2342-9165-2C70A58011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851" y="4471212"/>
            <a:ext cx="12192000" cy="2451677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altLang="ru-RU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19B227CE-90ED-4240-949A-FEDD8F0C48ED}"/>
              </a:ext>
            </a:extLst>
          </p:cNvPr>
          <p:cNvSpPr/>
          <p:nvPr/>
        </p:nvSpPr>
        <p:spPr>
          <a:xfrm>
            <a:off x="216019" y="5266164"/>
            <a:ext cx="545727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FC8EFB8-DFD1-D242-8BBD-3FEEA9AB9413}"/>
              </a:ext>
            </a:extLst>
          </p:cNvPr>
          <p:cNvSpPr/>
          <p:nvPr/>
        </p:nvSpPr>
        <p:spPr>
          <a:xfrm>
            <a:off x="5673291" y="5266164"/>
            <a:ext cx="61688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393174"/>
              </p:ext>
            </p:extLst>
          </p:nvPr>
        </p:nvGraphicFramePr>
        <p:xfrm>
          <a:off x="611560" y="1208597"/>
          <a:ext cx="10560023" cy="996267"/>
        </p:xfrm>
        <a:graphic>
          <a:graphicData uri="http://schemas.openxmlformats.org/drawingml/2006/table">
            <a:tbl>
              <a:tblPr firstRow="1" firstCol="1" bandRow="1"/>
              <a:tblGrid>
                <a:gridCol w="3148921">
                  <a:extLst>
                    <a:ext uri="{9D8B030D-6E8A-4147-A177-3AD203B41FA5}">
                      <a16:colId xmlns:a16="http://schemas.microsoft.com/office/drawing/2014/main" val="788700397"/>
                    </a:ext>
                  </a:extLst>
                </a:gridCol>
                <a:gridCol w="769011">
                  <a:extLst>
                    <a:ext uri="{9D8B030D-6E8A-4147-A177-3AD203B41FA5}">
                      <a16:colId xmlns:a16="http://schemas.microsoft.com/office/drawing/2014/main" val="883410227"/>
                    </a:ext>
                  </a:extLst>
                </a:gridCol>
                <a:gridCol w="883530">
                  <a:extLst>
                    <a:ext uri="{9D8B030D-6E8A-4147-A177-3AD203B41FA5}">
                      <a16:colId xmlns:a16="http://schemas.microsoft.com/office/drawing/2014/main" val="4091180360"/>
                    </a:ext>
                  </a:extLst>
                </a:gridCol>
                <a:gridCol w="987638">
                  <a:extLst>
                    <a:ext uri="{9D8B030D-6E8A-4147-A177-3AD203B41FA5}">
                      <a16:colId xmlns:a16="http://schemas.microsoft.com/office/drawing/2014/main" val="2146096682"/>
                    </a:ext>
                  </a:extLst>
                </a:gridCol>
                <a:gridCol w="784281">
                  <a:extLst>
                    <a:ext uri="{9D8B030D-6E8A-4147-A177-3AD203B41FA5}">
                      <a16:colId xmlns:a16="http://schemas.microsoft.com/office/drawing/2014/main" val="1721996564"/>
                    </a:ext>
                  </a:extLst>
                </a:gridCol>
                <a:gridCol w="984167">
                  <a:extLst>
                    <a:ext uri="{9D8B030D-6E8A-4147-A177-3AD203B41FA5}">
                      <a16:colId xmlns:a16="http://schemas.microsoft.com/office/drawing/2014/main" val="4055788274"/>
                    </a:ext>
                  </a:extLst>
                </a:gridCol>
                <a:gridCol w="886307">
                  <a:extLst>
                    <a:ext uri="{9D8B030D-6E8A-4147-A177-3AD203B41FA5}">
                      <a16:colId xmlns:a16="http://schemas.microsoft.com/office/drawing/2014/main" val="2973745731"/>
                    </a:ext>
                  </a:extLst>
                </a:gridCol>
                <a:gridCol w="1082722">
                  <a:extLst>
                    <a:ext uri="{9D8B030D-6E8A-4147-A177-3AD203B41FA5}">
                      <a16:colId xmlns:a16="http://schemas.microsoft.com/office/drawing/2014/main" val="2767248205"/>
                    </a:ext>
                  </a:extLst>
                </a:gridCol>
                <a:gridCol w="1033446">
                  <a:extLst>
                    <a:ext uri="{9D8B030D-6E8A-4147-A177-3AD203B41FA5}">
                      <a16:colId xmlns:a16="http://schemas.microsoft.com/office/drawing/2014/main" val="1873867098"/>
                    </a:ext>
                  </a:extLst>
                </a:gridCol>
              </a:tblGrid>
              <a:tr h="249067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highlight>
                            <a:srgbClr val="00FF00"/>
                          </a:highligh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общего числа (стр. 01) – платных коек  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416" marR="584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79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416" marR="58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416" marR="58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416" marR="58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416" marR="58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416" marR="58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416" marR="58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416" marR="58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416" marR="58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40403384"/>
                  </a:ext>
                </a:extLst>
              </a:tr>
              <a:tr h="747200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effectLst/>
                          <a:highlight>
                            <a:srgbClr val="00FFFF"/>
                          </a:highligh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Кроме того – дополнительно развернутые койки для лечения пациентов с 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  <a:highlight>
                            <a:srgbClr val="00FFFF"/>
                          </a:highligh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COVID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effectLst/>
                          <a:highlight>
                            <a:srgbClr val="00FFFF"/>
                          </a:highligh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lang="ru-RU" sz="1400" dirty="0" smtClean="0">
                          <a:solidFill>
                            <a:srgbClr val="FF0000"/>
                          </a:solidFill>
                          <a:effectLst/>
                          <a:highlight>
                            <a:srgbClr val="00FFFF"/>
                          </a:highligh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416" marR="584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highlight>
                            <a:srgbClr val="00FFFF"/>
                          </a:highligh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80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416" marR="58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416" marR="58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416" marR="58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416" marR="58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416" marR="58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416" marR="58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416" marR="58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416" marR="58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0984432"/>
                  </a:ext>
                </a:extLst>
              </a:tr>
            </a:tbl>
          </a:graphicData>
        </a:graphic>
      </p:graphicFrame>
      <p:sp>
        <p:nvSpPr>
          <p:cNvPr id="13" name="Прямоугольник 12"/>
          <p:cNvSpPr/>
          <p:nvPr/>
        </p:nvSpPr>
        <p:spPr>
          <a:xfrm>
            <a:off x="445273" y="2625682"/>
            <a:ext cx="10988702" cy="12557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sz="1400" dirty="0"/>
              <a:t>В </a:t>
            </a:r>
            <a:r>
              <a:rPr lang="ru-RU" sz="1400" dirty="0" smtClean="0"/>
              <a:t>«</a:t>
            </a:r>
            <a:r>
              <a:rPr lang="ru-RU" sz="1400" dirty="0"/>
              <a:t>Кроме того - дополнительно развернутые койки для лечения пациентов с COVID-19» указываются койки, временно развернутые в период сложной эпидемиологической ситуации, связанной с COVID-19. </a:t>
            </a:r>
          </a:p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sz="1400" dirty="0"/>
              <a:t>Временно развернутые койки в общий коечный фонд медицинской организации не включаются, так как являются временным ресурсом в связи с увеличением числа госпитализаций.</a:t>
            </a:r>
          </a:p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sz="1400" dirty="0" smtClean="0"/>
              <a:t>Временно </a:t>
            </a:r>
            <a:r>
              <a:rPr lang="ru-RU" sz="1400" dirty="0"/>
              <a:t>развернутые койки не имеют постоянного профиля, он может меняться в зависимости от потребности решением руководителя МО, поэтому данные койки не включаются в итоговую строку, которая состоит из утвержденных коек</a:t>
            </a:r>
          </a:p>
        </p:txBody>
      </p:sp>
      <p:sp>
        <p:nvSpPr>
          <p:cNvPr id="14" name="Rectangle 524"/>
          <p:cNvSpPr>
            <a:spLocks noChangeArrowheads="1"/>
          </p:cNvSpPr>
          <p:nvPr/>
        </p:nvSpPr>
        <p:spPr bwMode="auto">
          <a:xfrm>
            <a:off x="611560" y="4842343"/>
            <a:ext cx="10822415" cy="2080546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indent="0">
              <a:buNone/>
            </a:pPr>
            <a:endParaRPr lang="ru-RU" sz="1600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352706" y="1876710"/>
            <a:ext cx="1673692" cy="34346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расшифровать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61815" y="6878966"/>
            <a:ext cx="703385" cy="1963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Слайд</a:t>
            </a:r>
            <a:r>
              <a:rPr lang="ru-RU" sz="1200" dirty="0" smtClean="0"/>
              <a:t>17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2268885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697D475-B99B-7947-8354-03765AAD9A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9741" y="-56346"/>
            <a:ext cx="12192000" cy="6843072"/>
          </a:xfrm>
          <a:prstGeom prst="rect">
            <a:avLst/>
          </a:prstGeom>
        </p:spPr>
      </p:pic>
      <p:pic>
        <p:nvPicPr>
          <p:cNvPr id="48" name="Рисунок 47">
            <a:extLst>
              <a:ext uri="{FF2B5EF4-FFF2-40B4-BE49-F238E27FC236}">
                <a16:creationId xmlns:a16="http://schemas.microsoft.com/office/drawing/2014/main" id="{13DAAA28-CF4D-2342-9165-2C70A58011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4471212"/>
            <a:ext cx="12192000" cy="2451677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altLang="ru-RU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19B227CE-90ED-4240-949A-FEDD8F0C48ED}"/>
              </a:ext>
            </a:extLst>
          </p:cNvPr>
          <p:cNvSpPr/>
          <p:nvPr/>
        </p:nvSpPr>
        <p:spPr>
          <a:xfrm>
            <a:off x="216019" y="5266164"/>
            <a:ext cx="545727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FC8EFB8-DFD1-D242-8BBD-3FEEA9AB9413}"/>
              </a:ext>
            </a:extLst>
          </p:cNvPr>
          <p:cNvSpPr/>
          <p:nvPr/>
        </p:nvSpPr>
        <p:spPr>
          <a:xfrm>
            <a:off x="5673291" y="5266164"/>
            <a:ext cx="61688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96063" y="1248354"/>
            <a:ext cx="8921363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sz="2800" dirty="0" smtClean="0"/>
          </a:p>
        </p:txBody>
      </p:sp>
      <p:sp>
        <p:nvSpPr>
          <p:cNvPr id="8" name="Прямоугольник 7"/>
          <p:cNvSpPr/>
          <p:nvPr/>
        </p:nvSpPr>
        <p:spPr>
          <a:xfrm>
            <a:off x="2985477" y="1841569"/>
            <a:ext cx="615852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4000" b="1" dirty="0">
                <a:latin typeface="Times New Roman" panose="02020603050405020304" pitchFamily="18" charset="0"/>
              </a:rPr>
              <a:t>РАЗДЕЛ </a:t>
            </a:r>
            <a:r>
              <a:rPr lang="en-US" altLang="ru-RU" sz="4000" b="1" dirty="0">
                <a:latin typeface="Times New Roman" panose="02020603050405020304" pitchFamily="18" charset="0"/>
              </a:rPr>
              <a:t>I</a:t>
            </a:r>
            <a:r>
              <a:rPr lang="ru-RU" altLang="ru-RU" sz="4000" b="1" dirty="0">
                <a:latin typeface="Times New Roman" panose="02020603050405020304" pitchFamily="18" charset="0"/>
              </a:rPr>
              <a:t>. </a:t>
            </a:r>
            <a:br>
              <a:rPr lang="ru-RU" altLang="ru-RU" sz="4000" b="1" dirty="0">
                <a:latin typeface="Times New Roman" panose="02020603050405020304" pitchFamily="18" charset="0"/>
              </a:rPr>
            </a:br>
            <a:r>
              <a:rPr lang="ru-RU" altLang="ru-RU" sz="4000" b="1" dirty="0">
                <a:latin typeface="Times New Roman" panose="02020603050405020304" pitchFamily="18" charset="0"/>
              </a:rPr>
              <a:t>Работа медицинской</a:t>
            </a:r>
            <a:br>
              <a:rPr lang="ru-RU" altLang="ru-RU" sz="4000" b="1" dirty="0">
                <a:latin typeface="Times New Roman" panose="02020603050405020304" pitchFamily="18" charset="0"/>
              </a:rPr>
            </a:br>
            <a:r>
              <a:rPr lang="ru-RU" altLang="ru-RU" sz="4000" b="1" dirty="0">
                <a:latin typeface="Times New Roman" panose="02020603050405020304" pitchFamily="18" charset="0"/>
              </a:rPr>
              <a:t> организации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285339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697D475-B99B-7947-8354-03765AAD9A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9741" y="-56346"/>
            <a:ext cx="12192000" cy="6843072"/>
          </a:xfrm>
          <a:prstGeom prst="rect">
            <a:avLst/>
          </a:prstGeom>
        </p:spPr>
      </p:pic>
      <p:pic>
        <p:nvPicPr>
          <p:cNvPr id="48" name="Рисунок 47">
            <a:extLst>
              <a:ext uri="{FF2B5EF4-FFF2-40B4-BE49-F238E27FC236}">
                <a16:creationId xmlns:a16="http://schemas.microsoft.com/office/drawing/2014/main" id="{13DAAA28-CF4D-2342-9165-2C70A58011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4471212"/>
            <a:ext cx="12192000" cy="2451677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altLang="ru-RU" b="1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19B227CE-90ED-4240-949A-FEDD8F0C48ED}"/>
              </a:ext>
            </a:extLst>
          </p:cNvPr>
          <p:cNvSpPr/>
          <p:nvPr/>
        </p:nvSpPr>
        <p:spPr>
          <a:xfrm>
            <a:off x="216019" y="5266164"/>
            <a:ext cx="545727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FC8EFB8-DFD1-D242-8BBD-3FEEA9AB9413}"/>
              </a:ext>
            </a:extLst>
          </p:cNvPr>
          <p:cNvSpPr/>
          <p:nvPr/>
        </p:nvSpPr>
        <p:spPr>
          <a:xfrm>
            <a:off x="5673291" y="5266164"/>
            <a:ext cx="61688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96063" y="1248354"/>
            <a:ext cx="8921363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sz="2800" dirty="0" smtClean="0"/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216019" y="1267350"/>
            <a:ext cx="7354899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        (4601)   </a:t>
            </a:r>
            <a:r>
              <a:rPr kumimoji="0" lang="ru-RU" alt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</a:t>
            </a:r>
            <a:endParaRPr kumimoji="0" lang="ru-RU" alt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14" name="Rectangle 214"/>
          <p:cNvSpPr>
            <a:spLocks noChangeArrowheads="1"/>
          </p:cNvSpPr>
          <p:nvPr/>
        </p:nvSpPr>
        <p:spPr bwMode="auto">
          <a:xfrm>
            <a:off x="5357447" y="4988609"/>
            <a:ext cx="4091355" cy="555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ru-RU" altLang="ru-RU" sz="1100" b="1" dirty="0" smtClean="0">
                <a:latin typeface="Times New Roman" panose="02020603050405020304" pitchFamily="18" charset="0"/>
              </a:rPr>
              <a:t>Строки 1.1 и 2.1 Представляются </a:t>
            </a:r>
            <a:r>
              <a:rPr lang="ru-RU" altLang="ru-RU" sz="1100" b="1" dirty="0">
                <a:latin typeface="Times New Roman" panose="02020603050405020304" pitchFamily="18" charset="0"/>
              </a:rPr>
              <a:t>данные по всем инвалидам, которые закончили лечение, т.е. </a:t>
            </a:r>
            <a:r>
              <a:rPr lang="ru-RU" altLang="ru-RU" sz="1100" b="1" dirty="0" err="1">
                <a:latin typeface="Times New Roman" panose="02020603050405020304" pitchFamily="18" charset="0"/>
              </a:rPr>
              <a:t>взрослые+дети</a:t>
            </a:r>
            <a:endParaRPr lang="ru-RU" altLang="ru-RU" sz="1100" b="1" dirty="0">
              <a:latin typeface="Times New Roman" panose="02020603050405020304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61815" y="6878966"/>
            <a:ext cx="703385" cy="1963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Слайд</a:t>
            </a:r>
            <a:r>
              <a:rPr lang="ru-RU" sz="1200" dirty="0" smtClean="0"/>
              <a:t>18</a:t>
            </a:r>
            <a:endParaRPr lang="ru-RU" sz="1200" dirty="0"/>
          </a:p>
        </p:txBody>
      </p:sp>
      <p:graphicFrame>
        <p:nvGraphicFramePr>
          <p:cNvPr id="21" name="Group 5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183128"/>
              </p:ext>
            </p:extLst>
          </p:nvPr>
        </p:nvGraphicFramePr>
        <p:xfrm>
          <a:off x="228600" y="1295400"/>
          <a:ext cx="8610600" cy="3352408"/>
        </p:xfrm>
        <a:graphic>
          <a:graphicData uri="http://schemas.openxmlformats.org/drawingml/2006/table">
            <a:tbl>
              <a:tblPr/>
              <a:tblGrid>
                <a:gridCol w="39862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61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207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050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5253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25425">
                <a:tc rowSpan="2"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Наименование показателей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№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Всего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из них: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255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строки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 подразделениях, оказывающих медицинскую помощь в амбулаторных условиях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 условиях дневного стационара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5425"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5425"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Число лиц, закончивших лечение, - всего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580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8034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 dirty="0" smtClean="0">
                        <a:solidFill>
                          <a:schemeClr val="tx1"/>
                        </a:solidFill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180340" algn="l" defTabSz="914400" rtl="0" eaLnBrk="1" latinLnBrk="0" hangingPunct="1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5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из </a:t>
                      </a:r>
                      <a:r>
                        <a:rPr lang="ru-RU" sz="105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общего числа лиц, закончивших лечение (стр. 1):  инвалидов </a:t>
                      </a: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1.1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542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8034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                             детей-инвалидов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1.2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4497206"/>
                  </a:ext>
                </a:extLst>
              </a:tr>
              <a:tr h="422647"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Число отпущенных процедур - всего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3255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80340" algn="l" defTabSz="914400" rtl="0" eaLnBrk="1" latinLnBrk="0" hangingPunct="1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из них (из стр. 2):  инвалидам  </a:t>
                      </a: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2.1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3255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80340" algn="l" defTabSz="914400" rtl="0" eaLnBrk="1" latinLnBrk="0" hangingPunct="1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                            детям-инвалидам</a:t>
                      </a: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2.2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44618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75254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697D475-B99B-7947-8354-03765AAD9A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9741" y="-56346"/>
            <a:ext cx="12192000" cy="6843072"/>
          </a:xfrm>
          <a:prstGeom prst="rect">
            <a:avLst/>
          </a:prstGeom>
        </p:spPr>
      </p:pic>
      <p:pic>
        <p:nvPicPr>
          <p:cNvPr id="48" name="Рисунок 47">
            <a:extLst>
              <a:ext uri="{FF2B5EF4-FFF2-40B4-BE49-F238E27FC236}">
                <a16:creationId xmlns:a16="http://schemas.microsoft.com/office/drawing/2014/main" id="{13DAAA28-CF4D-2342-9165-2C70A58011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4471212"/>
            <a:ext cx="12192000" cy="2451677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altLang="ru-RU" b="1" dirty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algn="ctr"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b="1" dirty="0">
                <a:solidFill>
                  <a:schemeClr val="tx1"/>
                </a:solidFill>
                <a:latin typeface="Times New Roman" panose="02020603050405020304" pitchFamily="18" charset="0"/>
              </a:rPr>
              <a:t>6. Деятельность отделения гипербарической оксигенации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19B227CE-90ED-4240-949A-FEDD8F0C48ED}"/>
              </a:ext>
            </a:extLst>
          </p:cNvPr>
          <p:cNvSpPr/>
          <p:nvPr/>
        </p:nvSpPr>
        <p:spPr>
          <a:xfrm>
            <a:off x="216019" y="5266164"/>
            <a:ext cx="545727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FC8EFB8-DFD1-D242-8BBD-3FEEA9AB9413}"/>
              </a:ext>
            </a:extLst>
          </p:cNvPr>
          <p:cNvSpPr/>
          <p:nvPr/>
        </p:nvSpPr>
        <p:spPr>
          <a:xfrm>
            <a:off x="5673291" y="5266164"/>
            <a:ext cx="61688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96063" y="1248354"/>
            <a:ext cx="8921363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sz="2800" dirty="0" smtClean="0"/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216019" y="1267350"/>
            <a:ext cx="7354899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        (4803)   </a:t>
            </a:r>
            <a:r>
              <a:rPr kumimoji="0" lang="ru-RU" alt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</a:t>
            </a:r>
            <a:endParaRPr kumimoji="0" lang="ru-RU" alt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sym typeface="Symbol" panose="05050102010706020507" pitchFamily="18" charset="2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155340"/>
              </p:ext>
            </p:extLst>
          </p:nvPr>
        </p:nvGraphicFramePr>
        <p:xfrm>
          <a:off x="398390" y="1607105"/>
          <a:ext cx="8925560" cy="1066800"/>
        </p:xfrm>
        <a:graphic>
          <a:graphicData uri="http://schemas.openxmlformats.org/drawingml/2006/table">
            <a:tbl>
              <a:tblPr firstRow="1" firstCol="1" bandRow="1"/>
              <a:tblGrid>
                <a:gridCol w="6809105">
                  <a:extLst>
                    <a:ext uri="{9D8B030D-6E8A-4147-A177-3AD203B41FA5}">
                      <a16:colId xmlns:a16="http://schemas.microsoft.com/office/drawing/2014/main" val="3257288237"/>
                    </a:ext>
                  </a:extLst>
                </a:gridCol>
                <a:gridCol w="766445">
                  <a:extLst>
                    <a:ext uri="{9D8B030D-6E8A-4147-A177-3AD203B41FA5}">
                      <a16:colId xmlns:a16="http://schemas.microsoft.com/office/drawing/2014/main" val="2732024402"/>
                    </a:ext>
                  </a:extLst>
                </a:gridCol>
                <a:gridCol w="1350010">
                  <a:extLst>
                    <a:ext uri="{9D8B030D-6E8A-4147-A177-3AD203B41FA5}">
                      <a16:colId xmlns:a16="http://schemas.microsoft.com/office/drawing/2014/main" val="367150313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</a:t>
                      </a: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/>
                      </a:r>
                      <a:br>
                        <a:rPr lang="en-US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строки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258936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8301747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барокамер – всего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73885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80010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действующих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676367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проведенных сеансов всего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883852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80010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в условиях дневного стационара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0106043"/>
                  </a:ext>
                </a:extLst>
              </a:tr>
            </a:tbl>
          </a:graphicData>
        </a:graphic>
      </p:graphicFrame>
      <p:sp>
        <p:nvSpPr>
          <p:cNvPr id="14" name="Rectangle 214"/>
          <p:cNvSpPr>
            <a:spLocks noChangeArrowheads="1"/>
          </p:cNvSpPr>
          <p:nvPr/>
        </p:nvSpPr>
        <p:spPr bwMode="auto">
          <a:xfrm>
            <a:off x="5013570" y="3018596"/>
            <a:ext cx="4091355" cy="26114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ru-RU" altLang="ru-RU" sz="1100" b="1" dirty="0">
                <a:latin typeface="Times New Roman" panose="02020603050405020304" pitchFamily="18" charset="0"/>
              </a:rPr>
              <a:t>Число барокамер </a:t>
            </a:r>
            <a:r>
              <a:rPr lang="ru-RU" altLang="ru-RU" sz="1100" b="1" dirty="0" smtClean="0">
                <a:latin typeface="Times New Roman" panose="02020603050405020304" pitchFamily="18" charset="0"/>
              </a:rPr>
              <a:t>необходимо сверить с прошлым годом</a:t>
            </a:r>
            <a:endParaRPr lang="ru-RU" altLang="ru-RU" sz="1100" b="1" dirty="0">
              <a:latin typeface="Times New Roman" panose="02020603050405020304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61815" y="6878966"/>
            <a:ext cx="703385" cy="1963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Слайд</a:t>
            </a:r>
            <a:r>
              <a:rPr lang="ru-RU" sz="1200" dirty="0" smtClean="0"/>
              <a:t>19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2335056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697D475-B99B-7947-8354-03765AAD9A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9741" y="-56346"/>
            <a:ext cx="12192000" cy="6843072"/>
          </a:xfrm>
          <a:prstGeom prst="rect">
            <a:avLst/>
          </a:prstGeom>
        </p:spPr>
      </p:pic>
      <p:pic>
        <p:nvPicPr>
          <p:cNvPr id="48" name="Рисунок 47">
            <a:extLst>
              <a:ext uri="{FF2B5EF4-FFF2-40B4-BE49-F238E27FC236}">
                <a16:creationId xmlns:a16="http://schemas.microsoft.com/office/drawing/2014/main" id="{13DAAA28-CF4D-2342-9165-2C70A58011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4471212"/>
            <a:ext cx="12192000" cy="2451677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altLang="ru-RU" b="1" dirty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algn="ctr"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b="1" dirty="0">
                <a:solidFill>
                  <a:schemeClr val="tx1"/>
                </a:solidFill>
                <a:latin typeface="Times New Roman" panose="02020603050405020304" pitchFamily="18" charset="0"/>
              </a:rPr>
              <a:t>8. Деятельность отделения </a:t>
            </a:r>
            <a:r>
              <a:rPr lang="ru-RU" altLang="ru-RU" b="1" dirty="0" err="1">
                <a:solidFill>
                  <a:schemeClr val="tx1"/>
                </a:solidFill>
                <a:latin typeface="Times New Roman" panose="02020603050405020304" pitchFamily="18" charset="0"/>
              </a:rPr>
              <a:t>гемосорбции</a:t>
            </a:r>
            <a:r>
              <a:rPr lang="ru-RU" altLang="ru-RU" b="1" dirty="0">
                <a:solidFill>
                  <a:schemeClr val="tx1"/>
                </a:solidFill>
                <a:latin typeface="Times New Roman" panose="02020603050405020304" pitchFamily="18" charset="0"/>
              </a:rPr>
              <a:t> и гравитационной хирургии крови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19B227CE-90ED-4240-949A-FEDD8F0C48ED}"/>
              </a:ext>
            </a:extLst>
          </p:cNvPr>
          <p:cNvSpPr/>
          <p:nvPr/>
        </p:nvSpPr>
        <p:spPr>
          <a:xfrm>
            <a:off x="216019" y="5266164"/>
            <a:ext cx="545727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FC8EFB8-DFD1-D242-8BBD-3FEEA9AB9413}"/>
              </a:ext>
            </a:extLst>
          </p:cNvPr>
          <p:cNvSpPr/>
          <p:nvPr/>
        </p:nvSpPr>
        <p:spPr>
          <a:xfrm>
            <a:off x="5673291" y="5266164"/>
            <a:ext cx="61688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96063" y="1248354"/>
            <a:ext cx="8921363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sz="2800" dirty="0" smtClean="0"/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216019" y="1267350"/>
            <a:ext cx="7354899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        (4805)   </a:t>
            </a:r>
            <a:r>
              <a:rPr kumimoji="0" lang="ru-RU" alt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</a:t>
            </a:r>
            <a:endParaRPr kumimoji="0" lang="ru-RU" alt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sym typeface="Symbol" panose="05050102010706020507" pitchFamily="18" charset="2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5753221"/>
              </p:ext>
            </p:extLst>
          </p:nvPr>
        </p:nvGraphicFramePr>
        <p:xfrm>
          <a:off x="421908" y="1700142"/>
          <a:ext cx="9363075" cy="2083435"/>
        </p:xfrm>
        <a:graphic>
          <a:graphicData uri="http://schemas.openxmlformats.org/drawingml/2006/table">
            <a:tbl>
              <a:tblPr firstRow="1" firstCol="1" bandRow="1"/>
              <a:tblGrid>
                <a:gridCol w="5285105">
                  <a:extLst>
                    <a:ext uri="{9D8B030D-6E8A-4147-A177-3AD203B41FA5}">
                      <a16:colId xmlns:a16="http://schemas.microsoft.com/office/drawing/2014/main" val="2833611944"/>
                    </a:ext>
                  </a:extLst>
                </a:gridCol>
                <a:gridCol w="692150">
                  <a:extLst>
                    <a:ext uri="{9D8B030D-6E8A-4147-A177-3AD203B41FA5}">
                      <a16:colId xmlns:a16="http://schemas.microsoft.com/office/drawing/2014/main" val="3291774738"/>
                    </a:ext>
                  </a:extLst>
                </a:gridCol>
                <a:gridCol w="1113155">
                  <a:extLst>
                    <a:ext uri="{9D8B030D-6E8A-4147-A177-3AD203B41FA5}">
                      <a16:colId xmlns:a16="http://schemas.microsoft.com/office/drawing/2014/main" val="1524246422"/>
                    </a:ext>
                  </a:extLst>
                </a:gridCol>
                <a:gridCol w="1268095">
                  <a:extLst>
                    <a:ext uri="{9D8B030D-6E8A-4147-A177-3AD203B41FA5}">
                      <a16:colId xmlns:a16="http://schemas.microsoft.com/office/drawing/2014/main" val="3440823758"/>
                    </a:ext>
                  </a:extLst>
                </a:gridCol>
                <a:gridCol w="1004570">
                  <a:extLst>
                    <a:ext uri="{9D8B030D-6E8A-4147-A177-3AD203B41FA5}">
                      <a16:colId xmlns:a16="http://schemas.microsoft.com/office/drawing/2014/main" val="3374643968"/>
                    </a:ext>
                  </a:extLst>
                </a:gridCol>
              </a:tblGrid>
              <a:tr h="216535">
                <a:tc rowSpan="2"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 строки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248768"/>
                  </a:ext>
                </a:extLst>
              </a:tr>
              <a:tr h="2971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подразделениях, оказывающих медицинскую помощь 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амбулаторных условиях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условиях дневного стационара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089993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77736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мест в отделении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46996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Проведено процедур – всего, ед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1895737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из них:  гемосорбций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758371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плазмаферезов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482698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лазерного облучения крови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698312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ультразвукового облучения крови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478519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гемоозонотерапии крови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4069172"/>
                  </a:ext>
                </a:extLst>
              </a:tr>
            </a:tbl>
          </a:graphicData>
        </a:graphic>
      </p:graphicFrame>
      <p:sp>
        <p:nvSpPr>
          <p:cNvPr id="13" name="Rectangle 214"/>
          <p:cNvSpPr>
            <a:spLocks noChangeArrowheads="1"/>
          </p:cNvSpPr>
          <p:nvPr/>
        </p:nvSpPr>
        <p:spPr bwMode="auto">
          <a:xfrm>
            <a:off x="6342184" y="4190609"/>
            <a:ext cx="3763108" cy="28060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 smtClean="0">
                <a:latin typeface="Times New Roman" panose="02020603050405020304" pitchFamily="18" charset="0"/>
              </a:rPr>
              <a:t>Прочие процедуры расписать</a:t>
            </a:r>
            <a:endParaRPr lang="ru-RU" altLang="ru-RU" sz="1600" b="1" dirty="0">
              <a:latin typeface="Times New Roman" panose="02020603050405020304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61815" y="6878966"/>
            <a:ext cx="703385" cy="1963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Слайд</a:t>
            </a:r>
            <a:r>
              <a:rPr lang="ru-RU" sz="1200" dirty="0" smtClean="0"/>
              <a:t>20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1178789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Рисунок 47">
            <a:extLst>
              <a:ext uri="{FF2B5EF4-FFF2-40B4-BE49-F238E27FC236}">
                <a16:creationId xmlns:a16="http://schemas.microsoft.com/office/drawing/2014/main" id="{13DAAA28-CF4D-2342-9165-2C70A58011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4471212"/>
            <a:ext cx="12192000" cy="2451677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altLang="ru-RU" b="1" dirty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algn="ctr"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b="1" dirty="0">
                <a:solidFill>
                  <a:schemeClr val="tx1"/>
                </a:solidFill>
                <a:latin typeface="Times New Roman" panose="02020603050405020304" pitchFamily="18" charset="0"/>
              </a:rPr>
              <a:t>6. Аппараты и оборудование для лучевой диагностики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19B227CE-90ED-4240-949A-FEDD8F0C48ED}"/>
              </a:ext>
            </a:extLst>
          </p:cNvPr>
          <p:cNvSpPr/>
          <p:nvPr/>
        </p:nvSpPr>
        <p:spPr>
          <a:xfrm>
            <a:off x="216019" y="5266164"/>
            <a:ext cx="545727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FC8EFB8-DFD1-D242-8BBD-3FEEA9AB9413}"/>
              </a:ext>
            </a:extLst>
          </p:cNvPr>
          <p:cNvSpPr/>
          <p:nvPr/>
        </p:nvSpPr>
        <p:spPr>
          <a:xfrm>
            <a:off x="5673291" y="5266164"/>
            <a:ext cx="61688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96063" y="1248354"/>
            <a:ext cx="8921363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sz="2800" dirty="0" smtClean="0"/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1" y="675087"/>
            <a:ext cx="7354899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        (5117)   </a:t>
            </a:r>
            <a:r>
              <a:rPr kumimoji="0" lang="ru-RU" alt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</a:t>
            </a:r>
            <a:endParaRPr kumimoji="0" lang="ru-RU" alt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13" name="Rectangle 214"/>
          <p:cNvSpPr>
            <a:spLocks noChangeArrowheads="1"/>
          </p:cNvSpPr>
          <p:nvPr/>
        </p:nvSpPr>
        <p:spPr bwMode="auto">
          <a:xfrm>
            <a:off x="8233938" y="9283073"/>
            <a:ext cx="4091355" cy="26114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ru-RU" altLang="ru-RU" sz="1100" b="1" dirty="0">
                <a:latin typeface="Times New Roman" panose="02020603050405020304" pitchFamily="18" charset="0"/>
              </a:rPr>
              <a:t>Число барокамер </a:t>
            </a:r>
            <a:r>
              <a:rPr lang="ru-RU" altLang="ru-RU" sz="1100" b="1" dirty="0" smtClean="0">
                <a:latin typeface="Times New Roman" panose="02020603050405020304" pitchFamily="18" charset="0"/>
              </a:rPr>
              <a:t>необходимо сверить с прошлым годом</a:t>
            </a:r>
            <a:endParaRPr lang="ru-RU" altLang="ru-RU" sz="1100" b="1" dirty="0">
              <a:latin typeface="Times New Roman" panose="02020603050405020304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6765466"/>
              </p:ext>
            </p:extLst>
          </p:nvPr>
        </p:nvGraphicFramePr>
        <p:xfrm>
          <a:off x="281403" y="1390779"/>
          <a:ext cx="11560763" cy="5585499"/>
        </p:xfrm>
        <a:graphic>
          <a:graphicData uri="http://schemas.openxmlformats.org/drawingml/2006/table">
            <a:tbl>
              <a:tblPr firstRow="1" firstCol="1" bandRow="1"/>
              <a:tblGrid>
                <a:gridCol w="5550751">
                  <a:extLst>
                    <a:ext uri="{9D8B030D-6E8A-4147-A177-3AD203B41FA5}">
                      <a16:colId xmlns:a16="http://schemas.microsoft.com/office/drawing/2014/main" val="3794634560"/>
                    </a:ext>
                  </a:extLst>
                </a:gridCol>
                <a:gridCol w="436297">
                  <a:extLst>
                    <a:ext uri="{9D8B030D-6E8A-4147-A177-3AD203B41FA5}">
                      <a16:colId xmlns:a16="http://schemas.microsoft.com/office/drawing/2014/main" val="3351885245"/>
                    </a:ext>
                  </a:extLst>
                </a:gridCol>
                <a:gridCol w="826666">
                  <a:extLst>
                    <a:ext uri="{9D8B030D-6E8A-4147-A177-3AD203B41FA5}">
                      <a16:colId xmlns:a16="http://schemas.microsoft.com/office/drawing/2014/main" val="519562700"/>
                    </a:ext>
                  </a:extLst>
                </a:gridCol>
                <a:gridCol w="1446665">
                  <a:extLst>
                    <a:ext uri="{9D8B030D-6E8A-4147-A177-3AD203B41FA5}">
                      <a16:colId xmlns:a16="http://schemas.microsoft.com/office/drawing/2014/main" val="710183808"/>
                    </a:ext>
                  </a:extLst>
                </a:gridCol>
                <a:gridCol w="529523">
                  <a:extLst>
                    <a:ext uri="{9D8B030D-6E8A-4147-A177-3AD203B41FA5}">
                      <a16:colId xmlns:a16="http://schemas.microsoft.com/office/drawing/2014/main" val="873581366"/>
                    </a:ext>
                  </a:extLst>
                </a:gridCol>
                <a:gridCol w="1102221">
                  <a:extLst>
                    <a:ext uri="{9D8B030D-6E8A-4147-A177-3AD203B41FA5}">
                      <a16:colId xmlns:a16="http://schemas.microsoft.com/office/drawing/2014/main" val="4176194181"/>
                    </a:ext>
                  </a:extLst>
                </a:gridCol>
                <a:gridCol w="1668640">
                  <a:extLst>
                    <a:ext uri="{9D8B030D-6E8A-4147-A177-3AD203B41FA5}">
                      <a16:colId xmlns:a16="http://schemas.microsoft.com/office/drawing/2014/main" val="2255349792"/>
                    </a:ext>
                  </a:extLst>
                </a:gridCol>
              </a:tblGrid>
              <a:tr h="11759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</a:t>
                      </a:r>
                      <a:br>
                        <a:rPr lang="ru-RU" sz="7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7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строки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аппаратов</a:t>
                      </a:r>
                      <a:b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 оборудова-ния, всего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9307111"/>
                  </a:ext>
                </a:extLst>
              </a:tr>
              <a:tr h="43708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подразделениях, оказывающих медицинскую помощь</a:t>
                      </a:r>
                      <a:br>
                        <a:rPr lang="ru-RU" sz="7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7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амбулаторных условиях 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действую-</a:t>
                      </a:r>
                      <a:r>
                        <a:rPr lang="ru-RU" sz="7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щих</a:t>
                      </a:r>
                      <a:endParaRPr lang="ru-RU" sz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 сроком </a:t>
                      </a:r>
                      <a:b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эксплуатации свыше 10 лет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  <a:br>
                        <a:rPr lang="ru-RU" sz="7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7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подразделениях, оказывающих медицинскую помощь</a:t>
                      </a:r>
                      <a:br>
                        <a:rPr lang="ru-RU" sz="7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7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амбулаторных условиях (из гр. 6)</a:t>
                      </a:r>
                    </a:p>
                  </a:txBody>
                  <a:tcPr marL="25564" marR="25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77919054"/>
                  </a:ext>
                </a:extLst>
              </a:tr>
              <a:tr h="1092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25564" marR="25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</a:p>
                  </a:txBody>
                  <a:tcPr marL="25564" marR="25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</a:p>
                  </a:txBody>
                  <a:tcPr marL="25564" marR="25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</a:p>
                  </a:txBody>
                  <a:tcPr marL="25564" marR="25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</a:p>
                  </a:txBody>
                  <a:tcPr marL="25564" marR="25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</a:p>
                  </a:txBody>
                  <a:tcPr marL="25564" marR="25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</a:p>
                  </a:txBody>
                  <a:tcPr marL="25564" marR="25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0851814"/>
                  </a:ext>
                </a:extLst>
              </a:tr>
              <a:tr h="1404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Телеуправляемые поворотные столы-штативы с функцией рентгеноскопии</a:t>
                      </a:r>
                    </a:p>
                  </a:txBody>
                  <a:tcPr marL="25564" marR="25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25564" marR="255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76926365"/>
                  </a:ext>
                </a:extLst>
              </a:tr>
              <a:tr h="1404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Рентгенодиагностические комплексы на 3 рабочих места </a:t>
                      </a:r>
                    </a:p>
                  </a:txBody>
                  <a:tcPr marL="25564" marR="25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</a:p>
                  </a:txBody>
                  <a:tcPr marL="25564" marR="255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7083450"/>
                  </a:ext>
                </a:extLst>
              </a:tr>
              <a:tr h="1404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Рентгенодиагностические комплексы на 2 рабочих места</a:t>
                      </a:r>
                    </a:p>
                  </a:txBody>
                  <a:tcPr marL="25564" marR="25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</a:p>
                  </a:txBody>
                  <a:tcPr marL="25564" marR="255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35259205"/>
                  </a:ext>
                </a:extLst>
              </a:tr>
              <a:tr h="140492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цифровые</a:t>
                      </a:r>
                    </a:p>
                  </a:txBody>
                  <a:tcPr marL="25564" marR="25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3.1</a:t>
                      </a:r>
                    </a:p>
                  </a:txBody>
                  <a:tcPr marL="25564" marR="255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02984549"/>
                  </a:ext>
                </a:extLst>
              </a:tr>
              <a:tr h="1404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Рентгенодиагностические комплексы на 1 рабочее место</a:t>
                      </a:r>
                    </a:p>
                  </a:txBody>
                  <a:tcPr marL="25564" marR="25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</a:p>
                  </a:txBody>
                  <a:tcPr marL="25564" marR="255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6064036"/>
                  </a:ext>
                </a:extLst>
              </a:tr>
              <a:tr h="140492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цифровые</a:t>
                      </a:r>
                    </a:p>
                  </a:txBody>
                  <a:tcPr marL="25564" marR="25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4.1</a:t>
                      </a:r>
                    </a:p>
                  </a:txBody>
                  <a:tcPr marL="25564" marR="255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8085390"/>
                  </a:ext>
                </a:extLst>
              </a:tr>
              <a:tr h="1404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Цифровые аппараты для исследований органов грудной клетки (цифровые флюорографы)</a:t>
                      </a:r>
                    </a:p>
                  </a:txBody>
                  <a:tcPr marL="25564" marR="25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</a:p>
                  </a:txBody>
                  <a:tcPr marL="25564" marR="255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1368240"/>
                  </a:ext>
                </a:extLst>
              </a:tr>
              <a:tr h="140492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на шасси автомобилей</a:t>
                      </a:r>
                    </a:p>
                  </a:txBody>
                  <a:tcPr marL="25564" marR="25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5.1</a:t>
                      </a:r>
                    </a:p>
                  </a:txBody>
                  <a:tcPr marL="25564" marR="255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7855603"/>
                  </a:ext>
                </a:extLst>
              </a:tr>
              <a:tr h="1404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Пленочные флюорографы</a:t>
                      </a:r>
                    </a:p>
                  </a:txBody>
                  <a:tcPr marL="25564" marR="25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</a:p>
                  </a:txBody>
                  <a:tcPr marL="25564" marR="255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9802331"/>
                  </a:ext>
                </a:extLst>
              </a:tr>
              <a:tr h="140492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на шасси автомобилей</a:t>
                      </a:r>
                    </a:p>
                  </a:txBody>
                  <a:tcPr marL="25564" marR="25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6.1</a:t>
                      </a:r>
                    </a:p>
                  </a:txBody>
                  <a:tcPr marL="25564" marR="255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7312744"/>
                  </a:ext>
                </a:extLst>
              </a:tr>
              <a:tr h="1404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Палатные аппараты</a:t>
                      </a:r>
                    </a:p>
                  </a:txBody>
                  <a:tcPr marL="25564" marR="25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</a:p>
                  </a:txBody>
                  <a:tcPr marL="25564" marR="255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1739936"/>
                  </a:ext>
                </a:extLst>
              </a:tr>
              <a:tr h="1404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Передвижные рентгенотелевизионные установки типа С-дуга</a:t>
                      </a:r>
                    </a:p>
                  </a:txBody>
                  <a:tcPr marL="25564" marR="25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</a:p>
                  </a:txBody>
                  <a:tcPr marL="25564" marR="255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43589737"/>
                  </a:ext>
                </a:extLst>
              </a:tr>
              <a:tr h="1404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Рентгенурологические</a:t>
                      </a: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аппараты</a:t>
                      </a:r>
                    </a:p>
                  </a:txBody>
                  <a:tcPr marL="25564" marR="25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</a:p>
                  </a:txBody>
                  <a:tcPr marL="25564" marR="255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43798871"/>
                  </a:ext>
                </a:extLst>
              </a:tr>
              <a:tr h="1404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Маммографические</a:t>
                      </a: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аппараты</a:t>
                      </a:r>
                    </a:p>
                  </a:txBody>
                  <a:tcPr marL="25564" marR="25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</a:p>
                  </a:txBody>
                  <a:tcPr marL="25564" marR="255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168418"/>
                  </a:ext>
                </a:extLst>
              </a:tr>
              <a:tr h="140492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них: цифровые</a:t>
                      </a:r>
                    </a:p>
                  </a:txBody>
                  <a:tcPr marL="25564" marR="25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10.1</a:t>
                      </a:r>
                    </a:p>
                  </a:txBody>
                  <a:tcPr marL="25564" marR="255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4332366"/>
                  </a:ext>
                </a:extLst>
              </a:tr>
              <a:tr h="140492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с функцией </a:t>
                      </a:r>
                      <a:r>
                        <a:rPr lang="ru-RU" sz="9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томосинтеза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564" marR="25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10.2</a:t>
                      </a:r>
                    </a:p>
                  </a:txBody>
                  <a:tcPr marL="25564" marR="255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9629225"/>
                  </a:ext>
                </a:extLst>
              </a:tr>
              <a:tr h="1404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Дентальные аппараты </a:t>
                      </a:r>
                    </a:p>
                  </a:txBody>
                  <a:tcPr marL="25564" marR="25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</a:p>
                  </a:txBody>
                  <a:tcPr marL="25564" marR="255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20186541"/>
                  </a:ext>
                </a:extLst>
              </a:tr>
              <a:tr h="140492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900" spc="-3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них: прицельные (</a:t>
                      </a:r>
                      <a:r>
                        <a:rPr lang="ru-RU" sz="900" spc="-3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радиовизиографы</a:t>
                      </a:r>
                      <a:r>
                        <a:rPr lang="ru-RU" sz="900" spc="-3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)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564" marR="25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11.1</a:t>
                      </a:r>
                    </a:p>
                  </a:txBody>
                  <a:tcPr marL="25564" marR="255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34664823"/>
                  </a:ext>
                </a:extLst>
              </a:tr>
              <a:tr h="140492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900" spc="-3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из них цифровые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564" marR="25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11.1.1</a:t>
                      </a:r>
                    </a:p>
                  </a:txBody>
                  <a:tcPr marL="25564" marR="255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12441733"/>
                  </a:ext>
                </a:extLst>
              </a:tr>
              <a:tr h="140492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панорамные томографы (</a:t>
                      </a:r>
                      <a:r>
                        <a:rPr lang="ru-RU" sz="9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ортопантомографы</a:t>
                      </a: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)</a:t>
                      </a:r>
                    </a:p>
                  </a:txBody>
                  <a:tcPr marL="25564" marR="25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11.2</a:t>
                      </a:r>
                    </a:p>
                  </a:txBody>
                  <a:tcPr marL="25564" marR="255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4412197"/>
                  </a:ext>
                </a:extLst>
              </a:tr>
              <a:tr h="140492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из них цифровые</a:t>
                      </a:r>
                    </a:p>
                  </a:txBody>
                  <a:tcPr marL="25564" marR="25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11.2.1</a:t>
                      </a:r>
                    </a:p>
                  </a:txBody>
                  <a:tcPr marL="25564" marR="255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9687392"/>
                  </a:ext>
                </a:extLst>
              </a:tr>
              <a:tr h="140492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дентальные томографы</a:t>
                      </a:r>
                    </a:p>
                  </a:txBody>
                  <a:tcPr marL="25564" marR="25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11.3</a:t>
                      </a:r>
                    </a:p>
                  </a:txBody>
                  <a:tcPr marL="25564" marR="255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5725634"/>
                  </a:ext>
                </a:extLst>
              </a:tr>
              <a:tr h="1404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Ангиографические аппараты стационарные</a:t>
                      </a:r>
                    </a:p>
                  </a:txBody>
                  <a:tcPr marL="25564" marR="25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</a:t>
                      </a:r>
                    </a:p>
                  </a:txBody>
                  <a:tcPr marL="25564" marR="255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8875193"/>
                  </a:ext>
                </a:extLst>
              </a:tr>
              <a:tr h="1404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Компьютерные томографы</a:t>
                      </a:r>
                    </a:p>
                  </a:txBody>
                  <a:tcPr marL="25564" marR="25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</a:t>
                      </a:r>
                    </a:p>
                  </a:txBody>
                  <a:tcPr marL="25564" marR="255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1843356"/>
                  </a:ext>
                </a:extLst>
              </a:tr>
              <a:tr h="140492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них: пошаговые</a:t>
                      </a:r>
                    </a:p>
                  </a:txBody>
                  <a:tcPr marL="25564" marR="25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13.1</a:t>
                      </a:r>
                    </a:p>
                  </a:txBody>
                  <a:tcPr marL="25564" marR="255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2550956"/>
                  </a:ext>
                </a:extLst>
              </a:tr>
              <a:tr h="140492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спиральные односрезовые</a:t>
                      </a:r>
                    </a:p>
                  </a:txBody>
                  <a:tcPr marL="25564" marR="25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13.2</a:t>
                      </a:r>
                    </a:p>
                  </a:txBody>
                  <a:tcPr marL="25564" marR="255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0139352"/>
                  </a:ext>
                </a:extLst>
              </a:tr>
              <a:tr h="140492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спиральные </a:t>
                      </a:r>
                      <a:r>
                        <a:rPr lang="ru-RU" sz="9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многосрезовые</a:t>
                      </a: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, всего</a:t>
                      </a:r>
                    </a:p>
                  </a:txBody>
                  <a:tcPr marL="25564" marR="25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13.3</a:t>
                      </a:r>
                    </a:p>
                  </a:txBody>
                  <a:tcPr marL="25564" marR="255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8320734"/>
                  </a:ext>
                </a:extLst>
              </a:tr>
              <a:tr h="140492">
                <a:tc>
                  <a:txBody>
                    <a:bodyPr/>
                    <a:lstStyle/>
                    <a:p>
                      <a:pPr marL="270510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в том числе: менее 16 срезов</a:t>
                      </a:r>
                    </a:p>
                  </a:txBody>
                  <a:tcPr marL="25564" marR="25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13.3.1</a:t>
                      </a:r>
                    </a:p>
                  </a:txBody>
                  <a:tcPr marL="25564" marR="255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1025645"/>
                  </a:ext>
                </a:extLst>
              </a:tr>
              <a:tr h="140492">
                <a:tc>
                  <a:txBody>
                    <a:bodyPr/>
                    <a:lstStyle/>
                    <a:p>
                      <a:pPr marL="27051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16 срезов</a:t>
                      </a:r>
                    </a:p>
                  </a:txBody>
                  <a:tcPr marL="25564" marR="25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13.3.2</a:t>
                      </a:r>
                    </a:p>
                  </a:txBody>
                  <a:tcPr marL="25564" marR="255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1662787"/>
                  </a:ext>
                </a:extLst>
              </a:tr>
              <a:tr h="140492">
                <a:tc>
                  <a:txBody>
                    <a:bodyPr/>
                    <a:lstStyle/>
                    <a:p>
                      <a:pPr marL="27051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32 – 40 срезов</a:t>
                      </a:r>
                    </a:p>
                  </a:txBody>
                  <a:tcPr marL="25564" marR="25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13.3.3</a:t>
                      </a:r>
                    </a:p>
                  </a:txBody>
                  <a:tcPr marL="25564" marR="255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1679855"/>
                  </a:ext>
                </a:extLst>
              </a:tr>
              <a:tr h="140492">
                <a:tc>
                  <a:txBody>
                    <a:bodyPr/>
                    <a:lstStyle/>
                    <a:p>
                      <a:pPr marL="27051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64 среза</a:t>
                      </a:r>
                    </a:p>
                  </a:txBody>
                  <a:tcPr marL="25564" marR="25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13.3.4</a:t>
                      </a:r>
                    </a:p>
                  </a:txBody>
                  <a:tcPr marL="25564" marR="255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5709569"/>
                  </a:ext>
                </a:extLst>
              </a:tr>
              <a:tr h="1404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128 и более срезов</a:t>
                      </a:r>
                    </a:p>
                  </a:txBody>
                  <a:tcPr marL="25564" marR="25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13.3.5</a:t>
                      </a:r>
                    </a:p>
                  </a:txBody>
                  <a:tcPr marL="25564" marR="255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4682092"/>
                  </a:ext>
                </a:extLst>
              </a:tr>
              <a:tr h="140492">
                <a:tc>
                  <a:txBody>
                    <a:bodyPr/>
                    <a:lstStyle/>
                    <a:p>
                      <a:pPr marL="27051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передвижные</a:t>
                      </a:r>
                    </a:p>
                  </a:txBody>
                  <a:tcPr marL="25564" marR="25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13.4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2765571"/>
                  </a:ext>
                </a:extLst>
              </a:tr>
              <a:tr h="1404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Остеоденситометры</a:t>
                      </a: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рентгеновские</a:t>
                      </a:r>
                    </a:p>
                  </a:txBody>
                  <a:tcPr marL="25564" marR="25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2278392"/>
                  </a:ext>
                </a:extLst>
              </a:tr>
              <a:tr h="1404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Рентгеновские аппараты всего (без компьютерных томографов)</a:t>
                      </a:r>
                    </a:p>
                  </a:txBody>
                  <a:tcPr marL="25564" marR="25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94513467"/>
                  </a:ext>
                </a:extLst>
              </a:tr>
            </a:tbl>
          </a:graphicData>
        </a:graphic>
      </p:graphicFrame>
      <p:sp>
        <p:nvSpPr>
          <p:cNvPr id="15" name="Скругленный прямоугольник 14"/>
          <p:cNvSpPr/>
          <p:nvPr/>
        </p:nvSpPr>
        <p:spPr>
          <a:xfrm>
            <a:off x="238418" y="7075289"/>
            <a:ext cx="703385" cy="1963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Слайд</a:t>
            </a:r>
            <a:r>
              <a:rPr lang="ru-RU" sz="1200" dirty="0" smtClean="0"/>
              <a:t>21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3603786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Рисунок 47">
            <a:extLst>
              <a:ext uri="{FF2B5EF4-FFF2-40B4-BE49-F238E27FC236}">
                <a16:creationId xmlns:a16="http://schemas.microsoft.com/office/drawing/2014/main" id="{13DAAA28-CF4D-2342-9165-2C70A58011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4471212"/>
            <a:ext cx="12192000" cy="2451677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altLang="ru-RU" b="1" dirty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algn="ctr"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b="1" dirty="0">
                <a:solidFill>
                  <a:schemeClr val="tx1"/>
                </a:solidFill>
                <a:latin typeface="Times New Roman" panose="02020603050405020304" pitchFamily="18" charset="0"/>
              </a:rPr>
              <a:t>6. Аппараты и оборудование для лучевой диагностики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19B227CE-90ED-4240-949A-FEDD8F0C48ED}"/>
              </a:ext>
            </a:extLst>
          </p:cNvPr>
          <p:cNvSpPr/>
          <p:nvPr/>
        </p:nvSpPr>
        <p:spPr>
          <a:xfrm>
            <a:off x="216019" y="5266164"/>
            <a:ext cx="545727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FC8EFB8-DFD1-D242-8BBD-3FEEA9AB9413}"/>
              </a:ext>
            </a:extLst>
          </p:cNvPr>
          <p:cNvSpPr/>
          <p:nvPr/>
        </p:nvSpPr>
        <p:spPr>
          <a:xfrm>
            <a:off x="5673291" y="5266164"/>
            <a:ext cx="61688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96063" y="1248354"/>
            <a:ext cx="8921363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sz="2800" dirty="0" smtClean="0"/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1" y="675087"/>
            <a:ext cx="8133958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        (5117)   </a:t>
            </a:r>
            <a:r>
              <a:rPr kumimoji="0" lang="ru-RU" alt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                  (продолжение)                                                                                                                                                </a:t>
            </a:r>
            <a:endParaRPr kumimoji="0" lang="ru-RU" alt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13" name="Rectangle 214"/>
          <p:cNvSpPr>
            <a:spLocks noChangeArrowheads="1"/>
          </p:cNvSpPr>
          <p:nvPr/>
        </p:nvSpPr>
        <p:spPr bwMode="auto">
          <a:xfrm>
            <a:off x="8233938" y="9283073"/>
            <a:ext cx="4091355" cy="26114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ru-RU" altLang="ru-RU" sz="1100" b="1" dirty="0">
                <a:latin typeface="Times New Roman" panose="02020603050405020304" pitchFamily="18" charset="0"/>
              </a:rPr>
              <a:t>Число барокамер </a:t>
            </a:r>
            <a:r>
              <a:rPr lang="ru-RU" altLang="ru-RU" sz="1100" b="1" dirty="0" smtClean="0">
                <a:latin typeface="Times New Roman" panose="02020603050405020304" pitchFamily="18" charset="0"/>
              </a:rPr>
              <a:t>необходимо сверить с прошлым годом</a:t>
            </a:r>
            <a:endParaRPr lang="ru-RU" altLang="ru-RU" sz="1100" b="1" dirty="0">
              <a:latin typeface="Times New Roman" panose="02020603050405020304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7332617"/>
              </p:ext>
            </p:extLst>
          </p:nvPr>
        </p:nvGraphicFramePr>
        <p:xfrm>
          <a:off x="193979" y="1247447"/>
          <a:ext cx="10849160" cy="4638040"/>
        </p:xfrm>
        <a:graphic>
          <a:graphicData uri="http://schemas.openxmlformats.org/drawingml/2006/table">
            <a:tbl>
              <a:tblPr firstRow="1" firstCol="1" bandRow="1"/>
              <a:tblGrid>
                <a:gridCol w="5209084">
                  <a:extLst>
                    <a:ext uri="{9D8B030D-6E8A-4147-A177-3AD203B41FA5}">
                      <a16:colId xmlns:a16="http://schemas.microsoft.com/office/drawing/2014/main" val="3794634560"/>
                    </a:ext>
                  </a:extLst>
                </a:gridCol>
                <a:gridCol w="409441">
                  <a:extLst>
                    <a:ext uri="{9D8B030D-6E8A-4147-A177-3AD203B41FA5}">
                      <a16:colId xmlns:a16="http://schemas.microsoft.com/office/drawing/2014/main" val="3351885245"/>
                    </a:ext>
                  </a:extLst>
                </a:gridCol>
                <a:gridCol w="775782">
                  <a:extLst>
                    <a:ext uri="{9D8B030D-6E8A-4147-A177-3AD203B41FA5}">
                      <a16:colId xmlns:a16="http://schemas.microsoft.com/office/drawing/2014/main" val="519562700"/>
                    </a:ext>
                  </a:extLst>
                </a:gridCol>
                <a:gridCol w="1357618">
                  <a:extLst>
                    <a:ext uri="{9D8B030D-6E8A-4147-A177-3AD203B41FA5}">
                      <a16:colId xmlns:a16="http://schemas.microsoft.com/office/drawing/2014/main" val="710183808"/>
                    </a:ext>
                  </a:extLst>
                </a:gridCol>
                <a:gridCol w="496929">
                  <a:extLst>
                    <a:ext uri="{9D8B030D-6E8A-4147-A177-3AD203B41FA5}">
                      <a16:colId xmlns:a16="http://schemas.microsoft.com/office/drawing/2014/main" val="873581366"/>
                    </a:ext>
                  </a:extLst>
                </a:gridCol>
                <a:gridCol w="1034376">
                  <a:extLst>
                    <a:ext uri="{9D8B030D-6E8A-4147-A177-3AD203B41FA5}">
                      <a16:colId xmlns:a16="http://schemas.microsoft.com/office/drawing/2014/main" val="4176194181"/>
                    </a:ext>
                  </a:extLst>
                </a:gridCol>
                <a:gridCol w="1565930">
                  <a:extLst>
                    <a:ext uri="{9D8B030D-6E8A-4147-A177-3AD203B41FA5}">
                      <a16:colId xmlns:a16="http://schemas.microsoft.com/office/drawing/2014/main" val="2255349792"/>
                    </a:ext>
                  </a:extLst>
                </a:gridCol>
              </a:tblGrid>
              <a:tr h="39388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</a:t>
                      </a:r>
                      <a:b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строки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аппаратов</a:t>
                      </a:r>
                      <a:b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 оборудова-ния, всего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9307111"/>
                  </a:ext>
                </a:extLst>
              </a:tr>
              <a:tr h="3151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подразделениях, оказывающих медицинскую помощь</a:t>
                      </a:r>
                      <a:b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амбулаторных условиях 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действую-</a:t>
                      </a:r>
                      <a:r>
                        <a:rPr lang="ru-RU" sz="8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щих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 сроком </a:t>
                      </a:r>
                      <a:b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эксплуатации свыше 10 лет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  <a:b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подразделениях, оказывающих медицинскую помощь</a:t>
                      </a:r>
                      <a:b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амбулаторных условиях (из гр. 6)</a:t>
                      </a:r>
                    </a:p>
                  </a:txBody>
                  <a:tcPr marL="25564" marR="25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77919054"/>
                  </a:ext>
                </a:extLst>
              </a:tr>
              <a:tr h="7877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25564" marR="25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</a:p>
                  </a:txBody>
                  <a:tcPr marL="25564" marR="25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</a:p>
                  </a:txBody>
                  <a:tcPr marL="25564" marR="25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</a:p>
                  </a:txBody>
                  <a:tcPr marL="25564" marR="25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</a:p>
                  </a:txBody>
                  <a:tcPr marL="25564" marR="25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</a:p>
                  </a:txBody>
                  <a:tcPr marL="25564" marR="25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</a:p>
                  </a:txBody>
                  <a:tcPr marL="25564" marR="25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0851814"/>
                  </a:ext>
                </a:extLst>
              </a:tr>
              <a:tr h="7877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МР томографы, всего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76926365"/>
                  </a:ext>
                </a:extLst>
              </a:tr>
              <a:tr h="78777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менее 1,0 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16.1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7083450"/>
                  </a:ext>
                </a:extLst>
              </a:tr>
              <a:tr h="78777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из них для костей и суставов    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16.1.1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35259205"/>
                  </a:ext>
                </a:extLst>
              </a:tr>
              <a:tr h="78777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1,0 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16.2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02984549"/>
                  </a:ext>
                </a:extLst>
              </a:tr>
              <a:tr h="78777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1,5 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16.3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6064036"/>
                  </a:ext>
                </a:extLst>
              </a:tr>
              <a:tr h="78777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3,0 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16.4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8085390"/>
                  </a:ext>
                </a:extLst>
              </a:tr>
              <a:tr h="78777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более 3,0 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16.5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1368240"/>
                  </a:ext>
                </a:extLst>
              </a:tr>
              <a:tr h="7877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Проявочные автоматы и камеры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7855603"/>
                  </a:ext>
                </a:extLst>
              </a:tr>
              <a:tr h="7877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Системы компьютерной радиографии (рентгенографии</a:t>
                      </a:r>
                      <a:b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 </a:t>
                      </a:r>
                      <a:r>
                        <a:rPr lang="ru-RU" sz="8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фотостимулируемых</a:t>
                      </a: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люминофорах)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9802331"/>
                  </a:ext>
                </a:extLst>
              </a:tr>
              <a:tr h="7877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Аппараты УЗИ,  всего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7312744"/>
                  </a:ext>
                </a:extLst>
              </a:tr>
              <a:tr h="78777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них: портативных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19.1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1739936"/>
                  </a:ext>
                </a:extLst>
              </a:tr>
              <a:tr h="78777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без </a:t>
                      </a:r>
                      <a:r>
                        <a:rPr lang="ru-RU" sz="8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доплерографии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19.2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43589737"/>
                  </a:ext>
                </a:extLst>
              </a:tr>
              <a:tr h="78777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с </a:t>
                      </a:r>
                      <a:r>
                        <a:rPr lang="ru-RU" sz="8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эластографией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19.3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43798871"/>
                  </a:ext>
                </a:extLst>
              </a:tr>
              <a:tr h="78777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</a:t>
                      </a:r>
                      <a:r>
                        <a:rPr lang="ru-RU" sz="8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эхоэнцефалографов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19.4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168418"/>
                  </a:ext>
                </a:extLst>
              </a:tr>
              <a:tr h="7877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spc="-3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Аппараты для радионуклидной диагностики,  всего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4332366"/>
                  </a:ext>
                </a:extLst>
              </a:tr>
              <a:tr h="78777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них: планарные диагностические гамма-камеры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20.1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9629225"/>
                  </a:ext>
                </a:extLst>
              </a:tr>
              <a:tr h="78777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  <a:tabLst>
                          <a:tab pos="548640" algn="l"/>
                        </a:tabLs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однофотонные эмиссионные компьютерные томографы (ОФЭКТ)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20.2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20186541"/>
                  </a:ext>
                </a:extLst>
              </a:tr>
              <a:tr h="78777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совмещенные ОФЭКТ/КТ установки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20.3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34664823"/>
                  </a:ext>
                </a:extLst>
              </a:tr>
              <a:tr h="78777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позитронно-эмиссионные томографы (ПЭТ)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20.4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12441733"/>
                  </a:ext>
                </a:extLst>
              </a:tr>
              <a:tr h="78777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совмещенные ПЭТ/КТ установки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20.5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4412197"/>
                  </a:ext>
                </a:extLst>
              </a:tr>
              <a:tr h="78777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из них с циклотроном для синтеза </a:t>
                      </a:r>
                      <a:r>
                        <a:rPr lang="ru-RU" sz="8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ультракороткоживущих</a:t>
                      </a: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РФП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20.5.1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9687392"/>
                  </a:ext>
                </a:extLst>
              </a:tr>
              <a:tr h="78777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совмещенные ПЭТ/МРТ установки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20.6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5725634"/>
                  </a:ext>
                </a:extLst>
              </a:tr>
              <a:tr h="78777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из них с циклотроном для синтеза </a:t>
                      </a:r>
                      <a:r>
                        <a:rPr lang="ru-RU" sz="8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ультракороткоживущих</a:t>
                      </a: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РФП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20.6.1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8875193"/>
                  </a:ext>
                </a:extLst>
              </a:tr>
              <a:tr h="7877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циклотроны для синтеза </a:t>
                      </a:r>
                      <a:r>
                        <a:rPr lang="ru-RU" sz="8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ультракороткоживущих</a:t>
                      </a: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РФП (без ПЭТ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установки)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20.7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1843356"/>
                  </a:ext>
                </a:extLst>
              </a:tr>
              <a:tr h="78777">
                <a:tc>
                  <a:txBody>
                    <a:bodyPr/>
                    <a:lstStyle/>
                    <a:p>
                      <a:pPr marL="9017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</a:t>
                      </a:r>
                      <a:r>
                        <a:rPr lang="ru-RU" sz="8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ренографы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20.8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2550956"/>
                  </a:ext>
                </a:extLst>
              </a:tr>
              <a:tr h="78777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Общее число аппаратов, подключенных к сети Интернет для передачи данных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0139352"/>
                  </a:ext>
                </a:extLst>
              </a:tr>
              <a:tr h="78777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Радиологическая информационная сеть (RIS)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8320734"/>
                  </a:ext>
                </a:extLst>
              </a:tr>
              <a:tr h="78777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аппаратов подключенных к системе получения, архивирования, хранения и </a:t>
                      </a:r>
                      <a:r>
                        <a:rPr lang="ru-RU" sz="8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поискацифровых</a:t>
                      </a: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изображений (</a:t>
                      </a: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PACS</a:t>
                      </a: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)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1025645"/>
                  </a:ext>
                </a:extLst>
              </a:tr>
            </a:tbl>
          </a:graphicData>
        </a:graphic>
      </p:graphicFrame>
      <p:sp>
        <p:nvSpPr>
          <p:cNvPr id="14" name="Скругленный прямоугольник 13"/>
          <p:cNvSpPr/>
          <p:nvPr/>
        </p:nvSpPr>
        <p:spPr>
          <a:xfrm>
            <a:off x="261815" y="6878966"/>
            <a:ext cx="703385" cy="1963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Слайд</a:t>
            </a:r>
            <a:r>
              <a:rPr lang="ru-RU" sz="1200" dirty="0" smtClean="0"/>
              <a:t>22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2041441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Рисунок 47">
            <a:extLst>
              <a:ext uri="{FF2B5EF4-FFF2-40B4-BE49-F238E27FC236}">
                <a16:creationId xmlns:a16="http://schemas.microsoft.com/office/drawing/2014/main" id="{13DAAA28-CF4D-2342-9165-2C70A58011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4471212"/>
            <a:ext cx="12192000" cy="2451677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altLang="ru-RU" b="1" dirty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algn="ctr"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b="1" dirty="0">
                <a:solidFill>
                  <a:schemeClr val="tx1"/>
                </a:solidFill>
                <a:latin typeface="Times New Roman" panose="02020603050405020304" pitchFamily="18" charset="0"/>
              </a:rPr>
              <a:t>7. Аппараты и оборудование отделений (кабинетов) лучевой терапии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19B227CE-90ED-4240-949A-FEDD8F0C48ED}"/>
              </a:ext>
            </a:extLst>
          </p:cNvPr>
          <p:cNvSpPr/>
          <p:nvPr/>
        </p:nvSpPr>
        <p:spPr>
          <a:xfrm>
            <a:off x="216019" y="5266164"/>
            <a:ext cx="545727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FC8EFB8-DFD1-D242-8BBD-3FEEA9AB9413}"/>
              </a:ext>
            </a:extLst>
          </p:cNvPr>
          <p:cNvSpPr/>
          <p:nvPr/>
        </p:nvSpPr>
        <p:spPr>
          <a:xfrm>
            <a:off x="5673291" y="5266164"/>
            <a:ext cx="61688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96063" y="1248354"/>
            <a:ext cx="8921363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sz="2800" dirty="0" smtClean="0"/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1" y="675087"/>
            <a:ext cx="7354899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        (5118)   </a:t>
            </a:r>
            <a:r>
              <a:rPr kumimoji="0" lang="ru-RU" alt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</a:t>
            </a:r>
            <a:endParaRPr kumimoji="0" lang="ru-RU" alt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sym typeface="Symbol" panose="05050102010706020507" pitchFamily="18" charset="2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3208551"/>
              </p:ext>
            </p:extLst>
          </p:nvPr>
        </p:nvGraphicFramePr>
        <p:xfrm>
          <a:off x="210336" y="1141062"/>
          <a:ext cx="11981665" cy="8220838"/>
        </p:xfrm>
        <a:graphic>
          <a:graphicData uri="http://schemas.openxmlformats.org/drawingml/2006/table">
            <a:tbl>
              <a:tblPr/>
              <a:tblGrid>
                <a:gridCol w="5301281">
                  <a:extLst>
                    <a:ext uri="{9D8B030D-6E8A-4147-A177-3AD203B41FA5}">
                      <a16:colId xmlns:a16="http://schemas.microsoft.com/office/drawing/2014/main" val="494251092"/>
                    </a:ext>
                  </a:extLst>
                </a:gridCol>
                <a:gridCol w="672607">
                  <a:extLst>
                    <a:ext uri="{9D8B030D-6E8A-4147-A177-3AD203B41FA5}">
                      <a16:colId xmlns:a16="http://schemas.microsoft.com/office/drawing/2014/main" val="1277711247"/>
                    </a:ext>
                  </a:extLst>
                </a:gridCol>
                <a:gridCol w="1102837">
                  <a:extLst>
                    <a:ext uri="{9D8B030D-6E8A-4147-A177-3AD203B41FA5}">
                      <a16:colId xmlns:a16="http://schemas.microsoft.com/office/drawing/2014/main" val="3109963912"/>
                    </a:ext>
                  </a:extLst>
                </a:gridCol>
                <a:gridCol w="1248704">
                  <a:extLst>
                    <a:ext uri="{9D8B030D-6E8A-4147-A177-3AD203B41FA5}">
                      <a16:colId xmlns:a16="http://schemas.microsoft.com/office/drawing/2014/main" val="4260078673"/>
                    </a:ext>
                  </a:extLst>
                </a:gridCol>
                <a:gridCol w="971706">
                  <a:extLst>
                    <a:ext uri="{9D8B030D-6E8A-4147-A177-3AD203B41FA5}">
                      <a16:colId xmlns:a16="http://schemas.microsoft.com/office/drawing/2014/main" val="3153907337"/>
                    </a:ext>
                  </a:extLst>
                </a:gridCol>
                <a:gridCol w="1342265">
                  <a:extLst>
                    <a:ext uri="{9D8B030D-6E8A-4147-A177-3AD203B41FA5}">
                      <a16:colId xmlns:a16="http://schemas.microsoft.com/office/drawing/2014/main" val="3404229010"/>
                    </a:ext>
                  </a:extLst>
                </a:gridCol>
                <a:gridCol w="1342265">
                  <a:extLst>
                    <a:ext uri="{9D8B030D-6E8A-4147-A177-3AD203B41FA5}">
                      <a16:colId xmlns:a16="http://schemas.microsoft.com/office/drawing/2014/main" val="806931697"/>
                    </a:ext>
                  </a:extLst>
                </a:gridCol>
              </a:tblGrid>
              <a:tr h="128398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</a:t>
                      </a: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строки</a:t>
                      </a: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аппаратов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 оборудования,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097286"/>
                  </a:ext>
                </a:extLst>
              </a:tr>
              <a:tr h="70263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подразделениях, оказывающих медицинскую помощь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амбулаторных условиях</a:t>
                      </a: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действующих</a:t>
                      </a: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 сроком 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эксплуатации свыше 10 лет</a:t>
                      </a: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подразделениях, оказывающих медицинскую помощь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амбулаторных условиях (из гр. 6)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2012526"/>
                  </a:ext>
                </a:extLst>
              </a:tr>
              <a:tr h="1040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307713"/>
                  </a:ext>
                </a:extLst>
              </a:tr>
              <a:tr h="1040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Рентгенотерапевтические аппараты, всего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33088" marR="330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6871449"/>
                  </a:ext>
                </a:extLst>
              </a:tr>
              <a:tr h="104024">
                <a:tc>
                  <a:txBody>
                    <a:bodyPr/>
                    <a:lstStyle/>
                    <a:p>
                      <a:pPr indent="18034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близкофокусные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1.1</a:t>
                      </a:r>
                    </a:p>
                  </a:txBody>
                  <a:tcPr marL="33088" marR="330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1497861"/>
                  </a:ext>
                </a:extLst>
              </a:tr>
              <a:tr h="104024">
                <a:tc>
                  <a:txBody>
                    <a:bodyPr/>
                    <a:lstStyle/>
                    <a:p>
                      <a:pPr indent="180340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для глубокой рентгенотерапии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1.2</a:t>
                      </a:r>
                    </a:p>
                  </a:txBody>
                  <a:tcPr marL="33088" marR="330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1105942"/>
                  </a:ext>
                </a:extLst>
              </a:tr>
              <a:tr h="1040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Гамма-терапевтические аппараты для дистанционной лучевой терапии, всего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</a:p>
                  </a:txBody>
                  <a:tcPr marL="33088" marR="330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399728"/>
                  </a:ext>
                </a:extLst>
              </a:tr>
              <a:tr h="1040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Линейные ускорители электронов, всего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</a:p>
                  </a:txBody>
                  <a:tcPr marL="33088" marR="330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9054590"/>
                  </a:ext>
                </a:extLst>
              </a:tr>
              <a:tr h="104024">
                <a:tc>
                  <a:txBody>
                    <a:bodyPr/>
                    <a:lstStyle/>
                    <a:p>
                      <a:pPr indent="180340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них: для конвенциальной лучевой терапии без мнопластинчатого коллиматора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3.1</a:t>
                      </a:r>
                    </a:p>
                  </a:txBody>
                  <a:tcPr marL="33088" marR="330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4811907"/>
                  </a:ext>
                </a:extLst>
              </a:tr>
              <a:tr h="104024">
                <a:tc>
                  <a:txBody>
                    <a:bodyPr/>
                    <a:lstStyle/>
                    <a:p>
                      <a:pPr indent="180340">
                        <a:spcAft>
                          <a:spcPts val="0"/>
                        </a:spcAft>
                        <a:tabLst>
                          <a:tab pos="476885" algn="l"/>
                        </a:tabLs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	   для конформной радиотерапии с многопластинчатым коллиматором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3.2</a:t>
                      </a:r>
                    </a:p>
                  </a:txBody>
                  <a:tcPr marL="33088" marR="330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97502221"/>
                  </a:ext>
                </a:extLst>
              </a:tr>
              <a:tr h="18067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из них: с возможностью контроля укладки пациента по рентгеновским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изображениям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3.2.1</a:t>
                      </a:r>
                    </a:p>
                  </a:txBody>
                  <a:tcPr marL="33088" marR="330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7355299"/>
                  </a:ext>
                </a:extLst>
              </a:tr>
              <a:tr h="18067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с возможностью контроля укладки пациента по изображениям,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полученным из терапевтического пучка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3.2.2</a:t>
                      </a:r>
                    </a:p>
                  </a:txBody>
                  <a:tcPr marL="33088" marR="330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19644164"/>
                  </a:ext>
                </a:extLst>
              </a:tr>
              <a:tr h="1040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с возможностью лучевой терапии с модуляцией интенсивности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3.2.3</a:t>
                      </a:r>
                    </a:p>
                  </a:txBody>
                  <a:tcPr marL="33088" marR="330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09236597"/>
                  </a:ext>
                </a:extLst>
              </a:tr>
              <a:tr h="18067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с возможностью ротационного облучения с модуляцией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интенсивности пучка излучения     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3.2.4</a:t>
                      </a:r>
                    </a:p>
                  </a:txBody>
                  <a:tcPr marL="33088" marR="330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8010937"/>
                  </a:ext>
                </a:extLst>
              </a:tr>
              <a:tr h="18067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с возможностью синхронизации лучевой терапии с дыханием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пациента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3.2.5</a:t>
                      </a:r>
                    </a:p>
                  </a:txBody>
                  <a:tcPr marL="33088" marR="330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6013793"/>
                  </a:ext>
                </a:extLst>
              </a:tr>
              <a:tr h="1040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с возможностью проведения стереотаксической лучевой терапии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3.2.6</a:t>
                      </a:r>
                    </a:p>
                  </a:txBody>
                  <a:tcPr marL="33088" marR="330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92152269"/>
                  </a:ext>
                </a:extLst>
              </a:tr>
              <a:tr h="18067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с возможностью облучения энергиям 10+ МэВ и электронами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(высокоэнергетические)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3.2.7</a:t>
                      </a:r>
                    </a:p>
                  </a:txBody>
                  <a:tcPr marL="33088" marR="330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6913236"/>
                  </a:ext>
                </a:extLst>
              </a:tr>
              <a:tr h="104024">
                <a:tc>
                  <a:txBody>
                    <a:bodyPr/>
                    <a:lstStyle/>
                    <a:p>
                      <a:pPr indent="90170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Аппараты и комплекты оборудования для проведения контактной радиотерапии, всего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</a:p>
                  </a:txBody>
                  <a:tcPr marL="33088" marR="330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2251063"/>
                  </a:ext>
                </a:extLst>
              </a:tr>
              <a:tr h="1040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них: внутриполостной радиотерапии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4.1</a:t>
                      </a:r>
                    </a:p>
                  </a:txBody>
                  <a:tcPr marL="33088" marR="330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3842465"/>
                  </a:ext>
                </a:extLst>
              </a:tr>
              <a:tr h="104024">
                <a:tc>
                  <a:txBody>
                    <a:bodyPr/>
                    <a:lstStyle/>
                    <a:p>
                      <a:pPr marL="290830" indent="429260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внутритканевой с высокой мощностью дозы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4.2</a:t>
                      </a:r>
                    </a:p>
                  </a:txBody>
                  <a:tcPr marL="33088" marR="330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55490934"/>
                  </a:ext>
                </a:extLst>
              </a:tr>
              <a:tr h="1040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внутритканевой микроисточниками с низкой мощностью дозы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4.3</a:t>
                      </a:r>
                    </a:p>
                  </a:txBody>
                  <a:tcPr marL="33088" marR="330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38667208"/>
                  </a:ext>
                </a:extLst>
              </a:tr>
              <a:tr h="1040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аппликационной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4.4</a:t>
                      </a:r>
                    </a:p>
                  </a:txBody>
                  <a:tcPr marL="33088" marR="330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0327471"/>
                  </a:ext>
                </a:extLst>
              </a:tr>
              <a:tr h="1040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внутрисосудистой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4.5</a:t>
                      </a:r>
                    </a:p>
                  </a:txBody>
                  <a:tcPr marL="33088" marR="330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88342983"/>
                  </a:ext>
                </a:extLst>
              </a:tr>
              <a:tr h="104024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Нестандартные специализированные аппараты для лучевой терапии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</a:p>
                  </a:txBody>
                  <a:tcPr marL="33088" marR="330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8995286"/>
                  </a:ext>
                </a:extLst>
              </a:tr>
              <a:tr h="104024">
                <a:tc>
                  <a:txBody>
                    <a:bodyPr/>
                    <a:lstStyle/>
                    <a:p>
                      <a:pPr indent="180340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из них: гамма-нож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5.1</a:t>
                      </a:r>
                    </a:p>
                  </a:txBody>
                  <a:tcPr marL="33088" marR="330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43060799"/>
                  </a:ext>
                </a:extLst>
              </a:tr>
              <a:tr h="104024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</a:t>
                      </a: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кибер-нож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5.2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1488629"/>
                  </a:ext>
                </a:extLst>
              </a:tr>
              <a:tr h="104024">
                <a:tc>
                  <a:txBody>
                    <a:bodyPr/>
                    <a:lstStyle/>
                    <a:p>
                      <a:pPr marL="290830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томотерапии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5.3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20572399"/>
                  </a:ext>
                </a:extLst>
              </a:tr>
              <a:tr h="104024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для интраоперационной лучевой терапии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5.4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28664805"/>
                  </a:ext>
                </a:extLst>
              </a:tr>
              <a:tr h="1040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Аппараты для адронной лучевой терапии 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</a:p>
                  </a:txBody>
                  <a:tcPr marL="33088" marR="330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47556525"/>
                  </a:ext>
                </a:extLst>
              </a:tr>
              <a:tr h="104024">
                <a:tc>
                  <a:txBody>
                    <a:bodyPr/>
                    <a:lstStyle/>
                    <a:p>
                      <a:pPr indent="180340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них: протонная  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6.1</a:t>
                      </a:r>
                    </a:p>
                  </a:txBody>
                  <a:tcPr marL="33088" marR="330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04222257"/>
                  </a:ext>
                </a:extLst>
              </a:tr>
              <a:tr h="104024">
                <a:tc>
                  <a:txBody>
                    <a:bodyPr/>
                    <a:lstStyle/>
                    <a:p>
                      <a:pPr indent="180340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ионная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6.2</a:t>
                      </a:r>
                    </a:p>
                  </a:txBody>
                  <a:tcPr marL="33088" marR="330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7987494"/>
                  </a:ext>
                </a:extLst>
              </a:tr>
              <a:tr h="104024">
                <a:tc>
                  <a:txBody>
                    <a:bodyPr/>
                    <a:lstStyle/>
                    <a:p>
                      <a:pPr indent="180340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нейтронная 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6.3</a:t>
                      </a:r>
                    </a:p>
                  </a:txBody>
                  <a:tcPr marL="33088" marR="330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4668813"/>
                  </a:ext>
                </a:extLst>
              </a:tr>
              <a:tr h="104024">
                <a:tc>
                  <a:txBody>
                    <a:bodyPr/>
                    <a:lstStyle/>
                    <a:p>
                      <a:pPr indent="180340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нейтрон захватная 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6.4</a:t>
                      </a:r>
                    </a:p>
                  </a:txBody>
                  <a:tcPr marL="33088" marR="330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2707590"/>
                  </a:ext>
                </a:extLst>
              </a:tr>
              <a:tr h="1040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Системы дозиметрического планирования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</a:p>
                  </a:txBody>
                  <a:tcPr marL="33088" marR="330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2345500"/>
                  </a:ext>
                </a:extLst>
              </a:tr>
              <a:tr h="1040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Оборудование для клинической дозиметрии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</a:p>
                  </a:txBody>
                  <a:tcPr marL="33088" marR="330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7948924"/>
                  </a:ext>
                </a:extLst>
              </a:tr>
              <a:tr h="903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Аппаратура для предлучевой подготовки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</a:p>
                  </a:txBody>
                  <a:tcPr marL="33088" marR="330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3699763"/>
                  </a:ext>
                </a:extLst>
              </a:tr>
              <a:tr h="903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из нее: рентгеновский симулятор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9.1</a:t>
                      </a:r>
                    </a:p>
                  </a:txBody>
                  <a:tcPr marL="33088" marR="330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0154568"/>
                  </a:ext>
                </a:extLst>
              </a:tr>
              <a:tr h="903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рентгеновский симулятор с функцией КТ в коническом пучке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9.2</a:t>
                      </a:r>
                    </a:p>
                  </a:txBody>
                  <a:tcPr marL="33088" marR="330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5748731"/>
                  </a:ext>
                </a:extLst>
              </a:tr>
              <a:tr h="18067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компьютерный томограф специализированный с широкой апертурой и 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пакетом программ для предлучевой подготовки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9.3</a:t>
                      </a:r>
                    </a:p>
                  </a:txBody>
                  <a:tcPr marL="33088" marR="330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5565249"/>
                  </a:ext>
                </a:extLst>
              </a:tr>
              <a:tr h="903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системы лазерного позиционирования для предлучевой подготовки пациента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9.4</a:t>
                      </a:r>
                    </a:p>
                  </a:txBody>
                  <a:tcPr marL="33088" marR="330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316030"/>
                  </a:ext>
                </a:extLst>
              </a:tr>
              <a:tr h="903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Оборудование для радиомодификации курса радиотерапии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</a:p>
                  </a:txBody>
                  <a:tcPr marL="33088" marR="330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0577123"/>
                  </a:ext>
                </a:extLst>
              </a:tr>
              <a:tr h="903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из него: для магнитотерапии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10.1</a:t>
                      </a:r>
                    </a:p>
                  </a:txBody>
                  <a:tcPr marL="33088" marR="330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5232731"/>
                  </a:ext>
                </a:extLst>
              </a:tr>
              <a:tr h="903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лазеротерапии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10.2</a:t>
                      </a:r>
                    </a:p>
                  </a:txBody>
                  <a:tcPr marL="33088" marR="330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90470235"/>
                  </a:ext>
                </a:extLst>
              </a:tr>
              <a:tr h="903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оксигенотерапии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10.3</a:t>
                      </a:r>
                    </a:p>
                  </a:txBody>
                  <a:tcPr marL="33088" marR="330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5823327"/>
                  </a:ext>
                </a:extLst>
              </a:tr>
              <a:tr h="903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гипертермии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10.4</a:t>
                      </a:r>
                    </a:p>
                  </a:txBody>
                  <a:tcPr marL="33088" marR="330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4616732"/>
                  </a:ext>
                </a:extLst>
              </a:tr>
              <a:tr h="1040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каньонов (бункеров) для линейных ускорителей, всего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</a:p>
                  </a:txBody>
                  <a:tcPr marL="33088" marR="330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3474779"/>
                  </a:ext>
                </a:extLst>
              </a:tr>
              <a:tr h="1040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из них: с эксплуатируемым оборудованием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11.1</a:t>
                      </a:r>
                    </a:p>
                  </a:txBody>
                  <a:tcPr marL="33088" marR="330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96367523"/>
                  </a:ext>
                </a:extLst>
              </a:tr>
              <a:tr h="1040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без установленного оборудования для лучевой терапии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11.2</a:t>
                      </a:r>
                    </a:p>
                  </a:txBody>
                  <a:tcPr marL="33088" marR="330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53518390"/>
                  </a:ext>
                </a:extLst>
              </a:tr>
              <a:tr h="1040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с оборудованием и сроком без его эксплуатации более 3-х лет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11.3</a:t>
                      </a:r>
                    </a:p>
                  </a:txBody>
                  <a:tcPr marL="33088" marR="330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0409536"/>
                  </a:ext>
                </a:extLst>
              </a:tr>
            </a:tbl>
          </a:graphicData>
        </a:graphic>
      </p:graphicFrame>
      <p:sp>
        <p:nvSpPr>
          <p:cNvPr id="14" name="Скругленный прямоугольник 13"/>
          <p:cNvSpPr/>
          <p:nvPr/>
        </p:nvSpPr>
        <p:spPr>
          <a:xfrm>
            <a:off x="144584" y="9347898"/>
            <a:ext cx="703385" cy="1963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Слайд</a:t>
            </a:r>
            <a:r>
              <a:rPr lang="ru-RU" sz="1200" dirty="0" smtClean="0"/>
              <a:t>23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1637890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Рисунок 47">
            <a:extLst>
              <a:ext uri="{FF2B5EF4-FFF2-40B4-BE49-F238E27FC236}">
                <a16:creationId xmlns:a16="http://schemas.microsoft.com/office/drawing/2014/main" id="{13DAAA28-CF4D-2342-9165-2C70A58011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4471212"/>
            <a:ext cx="12192000" cy="2451677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b="1" dirty="0">
                <a:solidFill>
                  <a:schemeClr val="tx1"/>
                </a:solidFill>
                <a:latin typeface="Times New Roman" panose="02020603050405020304" pitchFamily="18" charset="0"/>
              </a:rPr>
              <a:t>20. Аппараты и оборудование службы переливания крови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19B227CE-90ED-4240-949A-FEDD8F0C48ED}"/>
              </a:ext>
            </a:extLst>
          </p:cNvPr>
          <p:cNvSpPr/>
          <p:nvPr/>
        </p:nvSpPr>
        <p:spPr>
          <a:xfrm>
            <a:off x="216019" y="5266164"/>
            <a:ext cx="545727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FC8EFB8-DFD1-D242-8BBD-3FEEA9AB9413}"/>
              </a:ext>
            </a:extLst>
          </p:cNvPr>
          <p:cNvSpPr/>
          <p:nvPr/>
        </p:nvSpPr>
        <p:spPr>
          <a:xfrm>
            <a:off x="5673291" y="5266164"/>
            <a:ext cx="61688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96063" y="1248354"/>
            <a:ext cx="8921363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sz="2800" dirty="0" smtClean="0"/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1" y="675087"/>
            <a:ext cx="7354899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        (5600)   </a:t>
            </a:r>
            <a:r>
              <a:rPr kumimoji="0" lang="ru-RU" alt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</a:t>
            </a:r>
            <a:endParaRPr kumimoji="0" lang="ru-RU" alt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13" name="Rectangle 214"/>
          <p:cNvSpPr>
            <a:spLocks noChangeArrowheads="1"/>
          </p:cNvSpPr>
          <p:nvPr/>
        </p:nvSpPr>
        <p:spPr bwMode="auto">
          <a:xfrm>
            <a:off x="8233938" y="9283073"/>
            <a:ext cx="4091355" cy="26114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ru-RU" altLang="ru-RU" sz="1100" b="1" dirty="0">
                <a:latin typeface="Times New Roman" panose="02020603050405020304" pitchFamily="18" charset="0"/>
              </a:rPr>
              <a:t>Число барокамер </a:t>
            </a:r>
            <a:r>
              <a:rPr lang="ru-RU" altLang="ru-RU" sz="1100" b="1" dirty="0" smtClean="0">
                <a:latin typeface="Times New Roman" panose="02020603050405020304" pitchFamily="18" charset="0"/>
              </a:rPr>
              <a:t>необходимо сверить с прошлым годом</a:t>
            </a:r>
            <a:endParaRPr lang="ru-RU" altLang="ru-RU" sz="1100" b="1" dirty="0">
              <a:latin typeface="Times New Roman" panose="02020603050405020304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4405365"/>
              </p:ext>
            </p:extLst>
          </p:nvPr>
        </p:nvGraphicFramePr>
        <p:xfrm>
          <a:off x="365377" y="1438295"/>
          <a:ext cx="11029453" cy="5329825"/>
        </p:xfrm>
        <a:graphic>
          <a:graphicData uri="http://schemas.openxmlformats.org/drawingml/2006/table">
            <a:tbl>
              <a:tblPr firstRow="1" firstCol="1" bandRow="1"/>
              <a:tblGrid>
                <a:gridCol w="5082476">
                  <a:extLst>
                    <a:ext uri="{9D8B030D-6E8A-4147-A177-3AD203B41FA5}">
                      <a16:colId xmlns:a16="http://schemas.microsoft.com/office/drawing/2014/main" val="593893202"/>
                    </a:ext>
                  </a:extLst>
                </a:gridCol>
                <a:gridCol w="644844">
                  <a:extLst>
                    <a:ext uri="{9D8B030D-6E8A-4147-A177-3AD203B41FA5}">
                      <a16:colId xmlns:a16="http://schemas.microsoft.com/office/drawing/2014/main" val="182983195"/>
                    </a:ext>
                  </a:extLst>
                </a:gridCol>
                <a:gridCol w="1457080">
                  <a:extLst>
                    <a:ext uri="{9D8B030D-6E8A-4147-A177-3AD203B41FA5}">
                      <a16:colId xmlns:a16="http://schemas.microsoft.com/office/drawing/2014/main" val="2827185911"/>
                    </a:ext>
                  </a:extLst>
                </a:gridCol>
                <a:gridCol w="1271325">
                  <a:extLst>
                    <a:ext uri="{9D8B030D-6E8A-4147-A177-3AD203B41FA5}">
                      <a16:colId xmlns:a16="http://schemas.microsoft.com/office/drawing/2014/main" val="861421127"/>
                    </a:ext>
                  </a:extLst>
                </a:gridCol>
                <a:gridCol w="1286864">
                  <a:extLst>
                    <a:ext uri="{9D8B030D-6E8A-4147-A177-3AD203B41FA5}">
                      <a16:colId xmlns:a16="http://schemas.microsoft.com/office/drawing/2014/main" val="4109641592"/>
                    </a:ext>
                  </a:extLst>
                </a:gridCol>
                <a:gridCol w="1286864">
                  <a:extLst>
                    <a:ext uri="{9D8B030D-6E8A-4147-A177-3AD203B41FA5}">
                      <a16:colId xmlns:a16="http://schemas.microsoft.com/office/drawing/2014/main" val="4047015269"/>
                    </a:ext>
                  </a:extLst>
                </a:gridCol>
              </a:tblGrid>
              <a:tr h="171930">
                <a:tc row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строки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аппаратов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 оборудования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0386581"/>
                  </a:ext>
                </a:extLst>
              </a:tr>
              <a:tr h="103157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подразделениях, оказывающих медицинскую помощь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амбулаторных условиях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действующих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 сроком 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эксплуатации свыше 5 лет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5277389"/>
                  </a:ext>
                </a:extLst>
              </a:tr>
              <a:tr h="2063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33215033"/>
                  </a:ext>
                </a:extLst>
              </a:tr>
              <a:tr h="4126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Автоматический/автоматизированный комплекс для генотестирования донорской крови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6725341"/>
                  </a:ext>
                </a:extLst>
              </a:tr>
              <a:tr h="4126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Автоматический иммуногематологический анализатор для проведения иммуногематологических исследований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8888292"/>
                  </a:ext>
                </a:extLst>
              </a:tr>
              <a:tr h="2063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Анализатор для контроля стерильности компонентов крови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9238742"/>
                  </a:ext>
                </a:extLst>
              </a:tr>
              <a:tr h="2063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Аппарат для плазмафереза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2983488"/>
                  </a:ext>
                </a:extLst>
              </a:tr>
              <a:tr h="2063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Аппарат для цитафереза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1820662"/>
                  </a:ext>
                </a:extLst>
              </a:tr>
              <a:tr h="2063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Быстрозамораживатель для плазмы крови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3290787"/>
                  </a:ext>
                </a:extLst>
              </a:tr>
              <a:tr h="2063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Комплект оборудования для глицеринизации и деглицеринизации эритроцитов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38278448"/>
                  </a:ext>
                </a:extLst>
              </a:tr>
              <a:tr h="2063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Комплект оборудования для проведения фотогемотерапии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87587684"/>
                  </a:ext>
                </a:extLst>
              </a:tr>
              <a:tr h="4126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Камера теплоизоляционная низкотемпературная для хранения свежезамороженной плазмы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02328143"/>
                  </a:ext>
                </a:extLst>
              </a:tr>
              <a:tr h="4126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Комплект оборудования для замораживания и хранения клеток крови</a:t>
                      </a:r>
                      <a:br>
                        <a:rPr lang="ru-RU" sz="1000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при сверхнизкой температуре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01887278"/>
                  </a:ext>
                </a:extLst>
              </a:tr>
              <a:tr h="2063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Мобильный комплекс заготовки крови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1411828"/>
                  </a:ext>
                </a:extLst>
              </a:tr>
              <a:tr h="2063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Система инактивации вирусов в плазме крови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17124234"/>
                  </a:ext>
                </a:extLst>
              </a:tr>
              <a:tr h="2063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Центрифуга рефрижераторная напольная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5675306"/>
                  </a:ext>
                </a:extLst>
              </a:tr>
              <a:tr h="2063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Холодильник медицинский (ниже </a:t>
                      </a:r>
                      <a:r>
                        <a:rPr lang="ru-RU" sz="1000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–25°С)</a:t>
                      </a: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646046"/>
                  </a:ext>
                </a:extLst>
              </a:tr>
              <a:tr h="2063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Холодильник медицинский (температура  +2 – +6°С)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51093796"/>
                  </a:ext>
                </a:extLst>
              </a:tr>
            </a:tbl>
          </a:graphicData>
        </a:graphic>
      </p:graphicFrame>
      <p:sp>
        <p:nvSpPr>
          <p:cNvPr id="14" name="Скругленный прямоугольник 13"/>
          <p:cNvSpPr/>
          <p:nvPr/>
        </p:nvSpPr>
        <p:spPr>
          <a:xfrm>
            <a:off x="261815" y="6878966"/>
            <a:ext cx="703385" cy="1963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Слайд</a:t>
            </a:r>
            <a:r>
              <a:rPr lang="ru-RU" sz="1200" dirty="0" smtClean="0"/>
              <a:t>24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3770929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Рисунок 47">
            <a:extLst>
              <a:ext uri="{FF2B5EF4-FFF2-40B4-BE49-F238E27FC236}">
                <a16:creationId xmlns:a16="http://schemas.microsoft.com/office/drawing/2014/main" id="{13DAAA28-CF4D-2342-9165-2C70A58011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4471212"/>
            <a:ext cx="12192000" cy="2451677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b="1" dirty="0">
                <a:solidFill>
                  <a:schemeClr val="tx1"/>
                </a:solidFill>
                <a:latin typeface="Times New Roman" panose="02020603050405020304" pitchFamily="18" charset="0"/>
              </a:rPr>
              <a:t>РАЗДЕЛ  VII. ОСНАЩЕННОСТЬ КОМПЬЮТЕРНЫМ </a:t>
            </a:r>
            <a:r>
              <a:rPr lang="ru-RU" altLang="ru-RU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ОБОРУДОВАНИЕМ</a:t>
            </a:r>
            <a:endParaRPr lang="ru-RU" altLang="ru-RU" b="1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19B227CE-90ED-4240-949A-FEDD8F0C48ED}"/>
              </a:ext>
            </a:extLst>
          </p:cNvPr>
          <p:cNvSpPr/>
          <p:nvPr/>
        </p:nvSpPr>
        <p:spPr>
          <a:xfrm>
            <a:off x="216019" y="5266164"/>
            <a:ext cx="545727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FC8EFB8-DFD1-D242-8BBD-3FEEA9AB9413}"/>
              </a:ext>
            </a:extLst>
          </p:cNvPr>
          <p:cNvSpPr/>
          <p:nvPr/>
        </p:nvSpPr>
        <p:spPr>
          <a:xfrm>
            <a:off x="5673291" y="5266164"/>
            <a:ext cx="61688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96063" y="1248354"/>
            <a:ext cx="8921363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sz="2800" dirty="0" smtClean="0"/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1" y="675087"/>
            <a:ext cx="7289175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        (7000)   </a:t>
            </a:r>
            <a:r>
              <a:rPr kumimoji="0" lang="ru-RU" alt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</a:t>
            </a:r>
            <a:endParaRPr kumimoji="0" lang="ru-RU" alt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13" name="Rectangle 214"/>
          <p:cNvSpPr>
            <a:spLocks noChangeArrowheads="1"/>
          </p:cNvSpPr>
          <p:nvPr/>
        </p:nvSpPr>
        <p:spPr bwMode="auto">
          <a:xfrm>
            <a:off x="8233938" y="9283073"/>
            <a:ext cx="4091355" cy="26114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ru-RU" altLang="ru-RU" sz="1100" b="1" dirty="0">
                <a:latin typeface="Times New Roman" panose="02020603050405020304" pitchFamily="18" charset="0"/>
              </a:rPr>
              <a:t>Число барокамер </a:t>
            </a:r>
            <a:r>
              <a:rPr lang="ru-RU" altLang="ru-RU" sz="1100" b="1" dirty="0" smtClean="0">
                <a:latin typeface="Times New Roman" panose="02020603050405020304" pitchFamily="18" charset="0"/>
              </a:rPr>
              <a:t>необходимо сверить с прошлым годом</a:t>
            </a:r>
            <a:endParaRPr lang="ru-RU" altLang="ru-RU" sz="1100" b="1" dirty="0">
              <a:latin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8861022"/>
              </p:ext>
            </p:extLst>
          </p:nvPr>
        </p:nvGraphicFramePr>
        <p:xfrm>
          <a:off x="125047" y="1061502"/>
          <a:ext cx="11801230" cy="5707487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3627348">
                  <a:extLst>
                    <a:ext uri="{9D8B030D-6E8A-4147-A177-3AD203B41FA5}">
                      <a16:colId xmlns:a16="http://schemas.microsoft.com/office/drawing/2014/main" val="3902720895"/>
                    </a:ext>
                  </a:extLst>
                </a:gridCol>
                <a:gridCol w="476196">
                  <a:extLst>
                    <a:ext uri="{9D8B030D-6E8A-4147-A177-3AD203B41FA5}">
                      <a16:colId xmlns:a16="http://schemas.microsoft.com/office/drawing/2014/main" val="997926385"/>
                    </a:ext>
                  </a:extLst>
                </a:gridCol>
                <a:gridCol w="573378">
                  <a:extLst>
                    <a:ext uri="{9D8B030D-6E8A-4147-A177-3AD203B41FA5}">
                      <a16:colId xmlns:a16="http://schemas.microsoft.com/office/drawing/2014/main" val="257431420"/>
                    </a:ext>
                  </a:extLst>
                </a:gridCol>
                <a:gridCol w="1494995">
                  <a:extLst>
                    <a:ext uri="{9D8B030D-6E8A-4147-A177-3AD203B41FA5}">
                      <a16:colId xmlns:a16="http://schemas.microsoft.com/office/drawing/2014/main" val="3972703776"/>
                    </a:ext>
                  </a:extLst>
                </a:gridCol>
                <a:gridCol w="1492565">
                  <a:extLst>
                    <a:ext uri="{9D8B030D-6E8A-4147-A177-3AD203B41FA5}">
                      <a16:colId xmlns:a16="http://schemas.microsoft.com/office/drawing/2014/main" val="2923683144"/>
                    </a:ext>
                  </a:extLst>
                </a:gridCol>
                <a:gridCol w="1606756">
                  <a:extLst>
                    <a:ext uri="{9D8B030D-6E8A-4147-A177-3AD203B41FA5}">
                      <a16:colId xmlns:a16="http://schemas.microsoft.com/office/drawing/2014/main" val="2182666476"/>
                    </a:ext>
                  </a:extLst>
                </a:gridCol>
                <a:gridCol w="1606756">
                  <a:extLst>
                    <a:ext uri="{9D8B030D-6E8A-4147-A177-3AD203B41FA5}">
                      <a16:colId xmlns:a16="http://schemas.microsoft.com/office/drawing/2014/main" val="1513200245"/>
                    </a:ext>
                  </a:extLst>
                </a:gridCol>
                <a:gridCol w="923236">
                  <a:extLst>
                    <a:ext uri="{9D8B030D-6E8A-4147-A177-3AD203B41FA5}">
                      <a16:colId xmlns:a16="http://schemas.microsoft.com/office/drawing/2014/main" val="1765713037"/>
                    </a:ext>
                  </a:extLst>
                </a:gridCol>
              </a:tblGrid>
              <a:tr h="125590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устройств</a:t>
                      </a: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 стр.</a:t>
                      </a: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том числе (из графы 3)</a:t>
                      </a:r>
                    </a:p>
                  </a:txBody>
                  <a:tcPr marL="46291" marR="46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3514562"/>
                  </a:ext>
                </a:extLst>
              </a:tr>
              <a:tr h="2511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для административно-хозяйственной деятельности организации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для медицинского персонала</a:t>
                      </a:r>
                      <a:br>
                        <a:rPr lang="ru-RU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(для автоматизации лечебного процесса)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прочие</a:t>
                      </a: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866215"/>
                  </a:ext>
                </a:extLst>
              </a:tr>
              <a:tr h="5631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подразделениях, оказывающих медицинскую помощь</a:t>
                      </a:r>
                      <a:b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амбулаторных условиях</a:t>
                      </a:r>
                    </a:p>
                  </a:txBody>
                  <a:tcPr marL="46291" marR="46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подразделениях, оказывающих медицинскую помощь</a:t>
                      </a:r>
                      <a:b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стационарных условиях</a:t>
                      </a: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подразделениях, оказывающих медицинскую помощь</a:t>
                      </a:r>
                      <a:b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амбулаторных условиях</a:t>
                      </a:r>
                    </a:p>
                  </a:txBody>
                  <a:tcPr marL="46291" marR="46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подразделениях, оказывающих медицинскую помощь в стационарных условиях</a:t>
                      </a: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4394034"/>
                  </a:ext>
                </a:extLst>
              </a:tr>
              <a:tr h="12559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</a:p>
                  </a:txBody>
                  <a:tcPr marL="46291" marR="46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1875556"/>
                  </a:ext>
                </a:extLst>
              </a:tr>
              <a:tr h="2511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Персональные компьютеры (моноблоки, системные блоки, терминалы, ноутбуки)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2225317"/>
                  </a:ext>
                </a:extLst>
              </a:tr>
              <a:tr h="2511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из них: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со сроком эксплуатации более 5 лет</a:t>
                      </a:r>
                    </a:p>
                  </a:txBody>
                  <a:tcPr marL="46291" marR="46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1.1</a:t>
                      </a: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u="none" strike="noStrike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u="none" strike="noStrike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u="none" strike="noStrike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u="none" strike="noStrike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u="none" strike="noStrike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u="none" strike="noStrike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5323149"/>
                  </a:ext>
                </a:extLst>
              </a:tr>
              <a:tr h="145672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использующих </a:t>
                      </a: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 операционные системы семейства </a:t>
                      </a:r>
                      <a:r>
                        <a:rPr lang="en-US" sz="9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Windows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1.2</a:t>
                      </a: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9992659"/>
                  </a:ext>
                </a:extLst>
              </a:tr>
              <a:tr h="148492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использующих  операционные системы отечественной разработки</a:t>
                      </a:r>
                    </a:p>
                  </a:txBody>
                  <a:tcPr marL="46291" marR="46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1.3</a:t>
                      </a: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2691517"/>
                  </a:ext>
                </a:extLst>
              </a:tr>
              <a:tr h="125590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использующих иные операционные системы</a:t>
                      </a:r>
                    </a:p>
                  </a:txBody>
                  <a:tcPr marL="46291" marR="46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1.4</a:t>
                      </a: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33242591"/>
                  </a:ext>
                </a:extLst>
              </a:tr>
              <a:tr h="1255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Серверное оборудование</a:t>
                      </a:r>
                    </a:p>
                  </a:txBody>
                  <a:tcPr marL="46291" marR="46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6543352"/>
                  </a:ext>
                </a:extLst>
              </a:tr>
              <a:tr h="1255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из них со сроком эксплуатации более 5 лет</a:t>
                      </a:r>
                    </a:p>
                  </a:txBody>
                  <a:tcPr marL="46291" marR="46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2.1</a:t>
                      </a: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u="none" strike="noStrike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u="none" strike="noStrike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u="none" strike="noStrike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u="none" strike="noStrike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u="none" strike="noStrike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u="none" strike="noStrike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7545081"/>
                  </a:ext>
                </a:extLst>
              </a:tr>
              <a:tr h="1255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Печатающие устройства и МФУ</a:t>
                      </a:r>
                    </a:p>
                  </a:txBody>
                  <a:tcPr marL="46291" marR="46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045884"/>
                  </a:ext>
                </a:extLst>
              </a:tr>
              <a:tr h="1255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из них со сроком эксплуатации более 5 лет</a:t>
                      </a:r>
                    </a:p>
                  </a:txBody>
                  <a:tcPr marL="46291" marR="46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3.1</a:t>
                      </a: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u="none" strike="noStrike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u="none" strike="noStrike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u="none" strike="noStrike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u="none" strike="noStrike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u="none" strike="noStrike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u="none" strike="noStrike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6154122"/>
                  </a:ext>
                </a:extLst>
              </a:tr>
              <a:tr h="62794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Автоматизированные рабочие места, подключенные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 медицинской информационной системе медицинской организации или государственной информационной системе в сфере здравоохранения субъекта Российской Федерации</a:t>
                      </a:r>
                    </a:p>
                  </a:txBody>
                  <a:tcPr marL="46291" marR="46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1376528"/>
                  </a:ext>
                </a:extLst>
              </a:tr>
              <a:tr h="427996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них: </a:t>
                      </a:r>
                    </a:p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автоматизированные рабочие места, подключенные к защищенной сети передачи данных субъекта Российской Федерации</a:t>
                      </a:r>
                    </a:p>
                  </a:txBody>
                  <a:tcPr marL="46291" marR="46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4.1</a:t>
                      </a: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9768175"/>
                  </a:ext>
                </a:extLst>
              </a:tr>
              <a:tr h="1255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в сельской местности</a:t>
                      </a: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4.2</a:t>
                      </a: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7179339"/>
                  </a:ext>
                </a:extLst>
              </a:tr>
              <a:tr h="125590">
                <a:tc>
                  <a:txBody>
                    <a:bodyPr/>
                    <a:lstStyle/>
                    <a:p>
                      <a:pPr indent="22860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в ФАП и ФП</a:t>
                      </a: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4.2.1</a:t>
                      </a: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3199641"/>
                  </a:ext>
                </a:extLst>
              </a:tr>
              <a:tr h="2511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Количество точек подключения к сети Интернет</a:t>
                      </a:r>
                      <a:b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 типам подключения</a:t>
                      </a:r>
                    </a:p>
                  </a:txBody>
                  <a:tcPr marL="46291" marR="46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5832031"/>
                  </a:ext>
                </a:extLst>
              </a:tr>
              <a:tr h="251180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них: </a:t>
                      </a:r>
                    </a:p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коммутируемый (модемный)</a:t>
                      </a:r>
                    </a:p>
                  </a:txBody>
                  <a:tcPr marL="46291" marR="46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5.1</a:t>
                      </a: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80443133"/>
                  </a:ext>
                </a:extLst>
              </a:tr>
              <a:tr h="125590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широкополосный доступ по технологии </a:t>
                      </a:r>
                      <a:r>
                        <a:rPr lang="ru-RU" sz="9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xDSL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5.2</a:t>
                      </a: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2649846"/>
                  </a:ext>
                </a:extLst>
              </a:tr>
              <a:tr h="125590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оптоволокно</a:t>
                      </a:r>
                    </a:p>
                  </a:txBody>
                  <a:tcPr marL="46291" marR="46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5.3</a:t>
                      </a: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24861256"/>
                  </a:ext>
                </a:extLst>
              </a:tr>
              <a:tr h="125590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радиодоступ</a:t>
                      </a:r>
                    </a:p>
                  </a:txBody>
                  <a:tcPr marL="46291" marR="46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5.4</a:t>
                      </a: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4634078"/>
                  </a:ext>
                </a:extLst>
              </a:tr>
              <a:tr h="125590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спутниковый канал</a:t>
                      </a:r>
                    </a:p>
                  </a:txBody>
                  <a:tcPr marL="46291" marR="46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5.5</a:t>
                      </a: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0645170"/>
                  </a:ext>
                </a:extLst>
              </a:tr>
              <a:tr h="125590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VPN через сеть общего пользования</a:t>
                      </a:r>
                    </a:p>
                  </a:txBody>
                  <a:tcPr marL="46291" marR="46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5.6</a:t>
                      </a: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888765"/>
                  </a:ext>
                </a:extLst>
              </a:tr>
              <a:tr h="125590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 скорости до 10 Мбит/с</a:t>
                      </a:r>
                    </a:p>
                  </a:txBody>
                  <a:tcPr marL="46291" marR="46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5.7</a:t>
                      </a: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47183054"/>
                  </a:ext>
                </a:extLst>
              </a:tr>
              <a:tr h="125590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 скорости от 10 Мбит/с до 100 Мбит/с</a:t>
                      </a:r>
                    </a:p>
                  </a:txBody>
                  <a:tcPr marL="46291" marR="46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5.8</a:t>
                      </a: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9045109"/>
                  </a:ext>
                </a:extLst>
              </a:tr>
              <a:tr h="125590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 скорости свыше 100 Мбит/с</a:t>
                      </a:r>
                    </a:p>
                  </a:txBody>
                  <a:tcPr marL="46291" marR="46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5.9</a:t>
                      </a: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708327"/>
                  </a:ext>
                </a:extLst>
              </a:tr>
              <a:tr h="1255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ФАП и ФП, подключенных к сети Интернет</a:t>
                      </a:r>
                    </a:p>
                  </a:txBody>
                  <a:tcPr marL="46291" marR="46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12230095"/>
                  </a:ext>
                </a:extLst>
              </a:tr>
            </a:tbl>
          </a:graphicData>
        </a:graphic>
      </p:graphicFrame>
      <p:sp>
        <p:nvSpPr>
          <p:cNvPr id="14" name="Скругленный прямоугольник 13"/>
          <p:cNvSpPr/>
          <p:nvPr/>
        </p:nvSpPr>
        <p:spPr>
          <a:xfrm>
            <a:off x="261815" y="6878966"/>
            <a:ext cx="703385" cy="1963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Слайд25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3764751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Рисунок 47">
            <a:extLst>
              <a:ext uri="{FF2B5EF4-FFF2-40B4-BE49-F238E27FC236}">
                <a16:creationId xmlns:a16="http://schemas.microsoft.com/office/drawing/2014/main" id="{13DAAA28-CF4D-2342-9165-2C70A58011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54" y="4340407"/>
            <a:ext cx="12192000" cy="2451677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0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altLang="ru-RU" b="1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19B227CE-90ED-4240-949A-FEDD8F0C48ED}"/>
              </a:ext>
            </a:extLst>
          </p:cNvPr>
          <p:cNvSpPr/>
          <p:nvPr/>
        </p:nvSpPr>
        <p:spPr>
          <a:xfrm>
            <a:off x="216019" y="5266164"/>
            <a:ext cx="545727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FC8EFB8-DFD1-D242-8BBD-3FEEA9AB9413}"/>
              </a:ext>
            </a:extLst>
          </p:cNvPr>
          <p:cNvSpPr/>
          <p:nvPr/>
        </p:nvSpPr>
        <p:spPr>
          <a:xfrm>
            <a:off x="5673291" y="5266164"/>
            <a:ext cx="61688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96063" y="1248354"/>
            <a:ext cx="8921363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sz="2800" dirty="0" smtClean="0"/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216019" y="2184882"/>
            <a:ext cx="762523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        (7002)   </a:t>
            </a:r>
            <a:r>
              <a:rPr kumimoji="0" lang="ru-RU" alt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</a:t>
            </a:r>
            <a:endParaRPr kumimoji="0" lang="ru-RU" alt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13" name="Rectangle 214"/>
          <p:cNvSpPr>
            <a:spLocks noChangeArrowheads="1"/>
          </p:cNvSpPr>
          <p:nvPr/>
        </p:nvSpPr>
        <p:spPr bwMode="auto">
          <a:xfrm>
            <a:off x="8233938" y="9283073"/>
            <a:ext cx="4091355" cy="26114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ru-RU" altLang="ru-RU" sz="1100" b="1" dirty="0">
                <a:latin typeface="Times New Roman" panose="02020603050405020304" pitchFamily="18" charset="0"/>
              </a:rPr>
              <a:t>Число барокамер </a:t>
            </a:r>
            <a:r>
              <a:rPr lang="ru-RU" altLang="ru-RU" sz="1100" b="1" dirty="0" smtClean="0">
                <a:latin typeface="Times New Roman" panose="02020603050405020304" pitchFamily="18" charset="0"/>
              </a:rPr>
              <a:t>необходимо сверить с прошлым годом</a:t>
            </a:r>
            <a:endParaRPr lang="ru-RU" altLang="ru-RU" sz="1100" b="1" dirty="0">
              <a:latin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92368" y="1483477"/>
            <a:ext cx="1157458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  <a:spcAft>
                <a:spcPts val="0"/>
              </a:spcAft>
            </a:pPr>
            <a:r>
              <a:rPr lang="ru-RU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Число кабинетов  медицинской статистики, имеющих доступ к высокоскоростным каналам передачи данных 1</a:t>
            </a:r>
            <a:r>
              <a:rPr lang="ru-RU" sz="11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____, </a:t>
            </a:r>
            <a:r>
              <a:rPr lang="ru-RU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 том числе  к сети Интернет по типам подключения:  коммутируемый (модемный) 2 ____;  широкополосный доступ по технологии </a:t>
            </a:r>
            <a:r>
              <a:rPr lang="ru-RU" sz="11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xDSL</a:t>
            </a:r>
            <a:r>
              <a:rPr lang="ru-RU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3 _____;  VPN через сеть общего пользования  4________.</a:t>
            </a:r>
            <a:endParaRPr lang="ru-RU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314807" y="1224499"/>
            <a:ext cx="762523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        (7001)   </a:t>
            </a:r>
            <a:r>
              <a:rPr kumimoji="0" lang="ru-RU" alt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</a:t>
            </a:r>
            <a:endParaRPr kumimoji="0" lang="ru-RU" alt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2030" y="2469450"/>
            <a:ext cx="11566769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Число медицинских работников, работающих  в медицинской информационной системе или государственной информационной системе в сфере здравоохранения субъектов Российской Федерации, обеспеченных усиленной квалифицированной электронной подписью, всего 1 _______________,</a:t>
            </a:r>
            <a:br>
              <a:rPr lang="ru-RU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из них</a:t>
            </a:r>
            <a:r>
              <a:rPr lang="ru-RU" sz="11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: врачей </a:t>
            </a:r>
            <a:r>
              <a:rPr lang="ru-RU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2 __________,  среднего медицинского персонала 3____________.</a:t>
            </a:r>
            <a:endParaRPr lang="ru-RU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61815" y="6878966"/>
            <a:ext cx="703385" cy="1963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Слайд</a:t>
            </a:r>
            <a:r>
              <a:rPr lang="ru-RU" sz="1200" dirty="0" smtClean="0"/>
              <a:t>26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3014992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Рисунок 47">
            <a:extLst>
              <a:ext uri="{FF2B5EF4-FFF2-40B4-BE49-F238E27FC236}">
                <a16:creationId xmlns:a16="http://schemas.microsoft.com/office/drawing/2014/main" id="{13DAAA28-CF4D-2342-9165-2C70A58011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4471212"/>
            <a:ext cx="12192000" cy="2451677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altLang="ru-RU" b="1" dirty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algn="ctr"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b="1" dirty="0">
                <a:solidFill>
                  <a:schemeClr val="tx1"/>
                </a:solidFill>
                <a:latin typeface="Times New Roman" panose="02020603050405020304" pitchFamily="18" charset="0"/>
              </a:rPr>
              <a:t>Характеристика автоматизации основных задач в медицинской организации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19B227CE-90ED-4240-949A-FEDD8F0C48ED}"/>
              </a:ext>
            </a:extLst>
          </p:cNvPr>
          <p:cNvSpPr/>
          <p:nvPr/>
        </p:nvSpPr>
        <p:spPr>
          <a:xfrm>
            <a:off x="216019" y="5266164"/>
            <a:ext cx="545727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FC8EFB8-DFD1-D242-8BBD-3FEEA9AB9413}"/>
              </a:ext>
            </a:extLst>
          </p:cNvPr>
          <p:cNvSpPr/>
          <p:nvPr/>
        </p:nvSpPr>
        <p:spPr>
          <a:xfrm>
            <a:off x="5673291" y="5266164"/>
            <a:ext cx="61688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96063" y="1248354"/>
            <a:ext cx="8921363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sz="2800" dirty="0" smtClean="0"/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1" y="675087"/>
            <a:ext cx="7289175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        (7003)   </a:t>
            </a:r>
            <a:r>
              <a:rPr kumimoji="0" lang="ru-RU" alt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</a:t>
            </a:r>
            <a:endParaRPr kumimoji="0" lang="ru-RU" alt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13" name="Rectangle 214"/>
          <p:cNvSpPr>
            <a:spLocks noChangeArrowheads="1"/>
          </p:cNvSpPr>
          <p:nvPr/>
        </p:nvSpPr>
        <p:spPr bwMode="auto">
          <a:xfrm>
            <a:off x="8233938" y="9283073"/>
            <a:ext cx="4091355" cy="26114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ru-RU" altLang="ru-RU" sz="1100" b="1" dirty="0">
                <a:latin typeface="Times New Roman" panose="02020603050405020304" pitchFamily="18" charset="0"/>
              </a:rPr>
              <a:t>Число барокамер </a:t>
            </a:r>
            <a:r>
              <a:rPr lang="ru-RU" altLang="ru-RU" sz="1100" b="1" dirty="0" smtClean="0">
                <a:latin typeface="Times New Roman" panose="02020603050405020304" pitchFamily="18" charset="0"/>
              </a:rPr>
              <a:t>необходимо сверить с прошлым годом</a:t>
            </a:r>
            <a:endParaRPr lang="ru-RU" altLang="ru-RU" sz="1100" b="1" dirty="0">
              <a:latin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4415508"/>
              </p:ext>
            </p:extLst>
          </p:nvPr>
        </p:nvGraphicFramePr>
        <p:xfrm>
          <a:off x="552702" y="1501801"/>
          <a:ext cx="9541510" cy="3810000"/>
        </p:xfrm>
        <a:graphic>
          <a:graphicData uri="http://schemas.openxmlformats.org/drawingml/2006/table">
            <a:tbl>
              <a:tblPr/>
              <a:tblGrid>
                <a:gridCol w="7111365">
                  <a:extLst>
                    <a:ext uri="{9D8B030D-6E8A-4147-A177-3AD203B41FA5}">
                      <a16:colId xmlns:a16="http://schemas.microsoft.com/office/drawing/2014/main" val="380735597"/>
                    </a:ext>
                  </a:extLst>
                </a:gridCol>
                <a:gridCol w="629920">
                  <a:extLst>
                    <a:ext uri="{9D8B030D-6E8A-4147-A177-3AD203B41FA5}">
                      <a16:colId xmlns:a16="http://schemas.microsoft.com/office/drawing/2014/main" val="4105842291"/>
                    </a:ext>
                  </a:extLst>
                </a:gridCol>
                <a:gridCol w="1800225">
                  <a:extLst>
                    <a:ext uri="{9D8B030D-6E8A-4147-A177-3AD203B41FA5}">
                      <a16:colId xmlns:a16="http://schemas.microsoft.com/office/drawing/2014/main" val="212870334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71755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 централизованной подсистемы государственной информационной системы в сфере здравоохранения</a:t>
                      </a:r>
                      <a:b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субъекта Российской Федерации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 строки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Количество автоматизированных рабочих мест, подключенных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 государственной информационной системе 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сфере здравоохранения субъекта Российской Федерации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3155302"/>
                  </a:ext>
                </a:extLst>
              </a:tr>
              <a:tr h="130175"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5148742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Управление скорой и неотложной медицинской помощью (в том числе санитарной авиации)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268001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Управление льготным лекарственным обеспечением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66576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Управление потоками пациентов (электронная регистратура)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40093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Интегрированная электронная медицинская карта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873884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Телемедицинские консультации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845708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Диагностические исследования (Центральный архив медицинских изображений)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0996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Лабораторные исследования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9670488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Организация оказания медицинской помощи больным онкологическими заболеваниями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02107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5984324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Организация оказания медицинской помощи больным сердечно-сосудистыми заболеваниями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587746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Организация оказания медицинской помощи по профилям «Акушерство и гинекология» и  «Неонатология»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(Мониторинг беременных)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70605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Организация оказания профилактической медицинской помощи (диспансеризация, диспансерное наблюдение, профилактические осмотры)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509913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Региональная медицинская информационная система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925255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Медицинская информационная </a:t>
                      </a:r>
                      <a:r>
                        <a:rPr lang="ru-RU" sz="10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система </a:t>
                      </a: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медицинской организации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7435579"/>
                  </a:ext>
                </a:extLst>
              </a:tr>
            </a:tbl>
          </a:graphicData>
        </a:graphic>
      </p:graphicFrame>
      <p:sp>
        <p:nvSpPr>
          <p:cNvPr id="14" name="Скругленный прямоугольник 13"/>
          <p:cNvSpPr/>
          <p:nvPr/>
        </p:nvSpPr>
        <p:spPr>
          <a:xfrm>
            <a:off x="261815" y="6878966"/>
            <a:ext cx="703385" cy="1963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Слайд</a:t>
            </a:r>
            <a:r>
              <a:rPr lang="ru-RU" sz="1200" dirty="0" smtClean="0"/>
              <a:t>27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85536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Рисунок 47">
            <a:extLst>
              <a:ext uri="{FF2B5EF4-FFF2-40B4-BE49-F238E27FC236}">
                <a16:creationId xmlns:a16="http://schemas.microsoft.com/office/drawing/2014/main" id="{13DAAA28-CF4D-2342-9165-2C70A58011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4471212"/>
            <a:ext cx="12192000" cy="2451677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altLang="ru-RU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19B227CE-90ED-4240-949A-FEDD8F0C48ED}"/>
              </a:ext>
            </a:extLst>
          </p:cNvPr>
          <p:cNvSpPr/>
          <p:nvPr/>
        </p:nvSpPr>
        <p:spPr>
          <a:xfrm>
            <a:off x="216019" y="5266164"/>
            <a:ext cx="545727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FC8EFB8-DFD1-D242-8BBD-3FEEA9AB9413}"/>
              </a:ext>
            </a:extLst>
          </p:cNvPr>
          <p:cNvSpPr/>
          <p:nvPr/>
        </p:nvSpPr>
        <p:spPr>
          <a:xfrm>
            <a:off x="5673291" y="5266164"/>
            <a:ext cx="61688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96063" y="1248354"/>
            <a:ext cx="8921363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sz="2800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4753803" y="334828"/>
            <a:ext cx="21373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Times New Roman" pitchFamily="18" charset="0"/>
              </a:rPr>
              <a:t>1. Общие сведения</a:t>
            </a:r>
            <a:endParaRPr lang="ru-RU" dirty="0"/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457200" y="914400"/>
            <a:ext cx="2057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000" b="1" dirty="0">
                <a:latin typeface="Times New Roman" panose="02020603050405020304" pitchFamily="18" charset="0"/>
              </a:rPr>
              <a:t>Таблица 1000</a:t>
            </a:r>
          </a:p>
        </p:txBody>
      </p:sp>
      <p:graphicFrame>
        <p:nvGraphicFramePr>
          <p:cNvPr id="14" name="Таблица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30234973"/>
              </p:ext>
            </p:extLst>
          </p:nvPr>
        </p:nvGraphicFramePr>
        <p:xfrm>
          <a:off x="632777" y="1555261"/>
          <a:ext cx="10801132" cy="214345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764027">
                  <a:extLst>
                    <a:ext uri="{9D8B030D-6E8A-4147-A177-3AD203B41FA5}">
                      <a16:colId xmlns:a16="http://schemas.microsoft.com/office/drawing/2014/main" val="1085761373"/>
                    </a:ext>
                  </a:extLst>
                </a:gridCol>
                <a:gridCol w="940213">
                  <a:extLst>
                    <a:ext uri="{9D8B030D-6E8A-4147-A177-3AD203B41FA5}">
                      <a16:colId xmlns:a16="http://schemas.microsoft.com/office/drawing/2014/main" val="2962686166"/>
                    </a:ext>
                  </a:extLst>
                </a:gridCol>
                <a:gridCol w="1505212">
                  <a:extLst>
                    <a:ext uri="{9D8B030D-6E8A-4147-A177-3AD203B41FA5}">
                      <a16:colId xmlns:a16="http://schemas.microsoft.com/office/drawing/2014/main" val="655358359"/>
                    </a:ext>
                  </a:extLst>
                </a:gridCol>
                <a:gridCol w="2591680">
                  <a:extLst>
                    <a:ext uri="{9D8B030D-6E8A-4147-A177-3AD203B41FA5}">
                      <a16:colId xmlns:a16="http://schemas.microsoft.com/office/drawing/2014/main" val="1255260262"/>
                    </a:ext>
                  </a:extLst>
                </a:gridCol>
              </a:tblGrid>
              <a:tr h="67993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Наименование 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№ </a:t>
                      </a:r>
                      <a:b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строки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Отметка </a:t>
                      </a:r>
                      <a:b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(нет – 0,</a:t>
                      </a:r>
                      <a:b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да –1)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0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Участвующая в создании и тиражировании «Новой модели медицинской организации»</a:t>
                      </a:r>
                    </a:p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0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 (нет – 0, да –1)           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0554839"/>
                  </a:ext>
                </a:extLst>
              </a:tr>
              <a:tr h="29270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4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2172712"/>
                  </a:ext>
                </a:extLst>
              </a:tr>
              <a:tr h="29270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Подчиненность:  муниципальная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8951183"/>
                  </a:ext>
                </a:extLst>
              </a:tr>
              <a:tr h="29270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                             субъекту Российской Федерации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2706964"/>
                  </a:ext>
                </a:extLst>
              </a:tr>
              <a:tr h="29270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                             федеральная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4328682"/>
                  </a:ext>
                </a:extLst>
              </a:tr>
              <a:tr h="29270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Медицинская организация расположена в сельской местности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9369402"/>
                  </a:ext>
                </a:extLst>
              </a:tr>
            </a:tbl>
          </a:graphicData>
        </a:graphic>
      </p:graphicFrame>
      <p:sp>
        <p:nvSpPr>
          <p:cNvPr id="15" name="Rectangle 214"/>
          <p:cNvSpPr>
            <a:spLocks noChangeArrowheads="1"/>
          </p:cNvSpPr>
          <p:nvPr/>
        </p:nvSpPr>
        <p:spPr bwMode="auto">
          <a:xfrm>
            <a:off x="9611640" y="3684651"/>
            <a:ext cx="2099692" cy="107555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anose="02020603050405020304" pitchFamily="18" charset="0"/>
              </a:rPr>
              <a:t>Всего медицинских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anose="02020603050405020304" pitchFamily="18" charset="0"/>
              </a:rPr>
              <a:t>организаций в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anose="02020603050405020304" pitchFamily="18" charset="0"/>
              </a:rPr>
              <a:t>субъекте равно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anose="02020603050405020304" pitchFamily="18" charset="0"/>
              </a:rPr>
              <a:t>сумме строк 1+2+3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6221127" y="5085093"/>
            <a:ext cx="4392488" cy="57606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Сверка с Формой № 30 - село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9" name="Rectangle 214"/>
          <p:cNvSpPr>
            <a:spLocks noChangeArrowheads="1"/>
          </p:cNvSpPr>
          <p:nvPr/>
        </p:nvSpPr>
        <p:spPr bwMode="auto">
          <a:xfrm>
            <a:off x="844962" y="3837051"/>
            <a:ext cx="3594175" cy="53174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 smtClean="0">
                <a:latin typeface="Times New Roman" panose="02020603050405020304" pitchFamily="18" charset="0"/>
              </a:rPr>
              <a:t>В данную таблицу филиалы не включаются</a:t>
            </a:r>
            <a:endParaRPr lang="ru-RU" altLang="ru-RU" sz="1600" b="1" dirty="0">
              <a:latin typeface="Times New Roman" panose="02020603050405020304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261815" y="6878966"/>
            <a:ext cx="703385" cy="1963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Слайд</a:t>
            </a:r>
            <a:r>
              <a:rPr lang="ru-RU" sz="1200" dirty="0" smtClean="0"/>
              <a:t>1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1577743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Рисунок 47">
            <a:extLst>
              <a:ext uri="{FF2B5EF4-FFF2-40B4-BE49-F238E27FC236}">
                <a16:creationId xmlns:a16="http://schemas.microsoft.com/office/drawing/2014/main" id="{13DAAA28-CF4D-2342-9165-2C70A58011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4471212"/>
            <a:ext cx="12192000" cy="2451677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b="1" dirty="0">
                <a:solidFill>
                  <a:schemeClr val="tx1"/>
                </a:solidFill>
                <a:latin typeface="Times New Roman" panose="02020603050405020304" pitchFamily="18" charset="0"/>
              </a:rPr>
              <a:t>РАЗДЕЛ VIII. ТЕХНИЧЕСКОЕ СОСТОЯНИЕ ЗДАНИЙ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19B227CE-90ED-4240-949A-FEDD8F0C48ED}"/>
              </a:ext>
            </a:extLst>
          </p:cNvPr>
          <p:cNvSpPr/>
          <p:nvPr/>
        </p:nvSpPr>
        <p:spPr>
          <a:xfrm>
            <a:off x="216019" y="5266164"/>
            <a:ext cx="545727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FC8EFB8-DFD1-D242-8BBD-3FEEA9AB9413}"/>
              </a:ext>
            </a:extLst>
          </p:cNvPr>
          <p:cNvSpPr/>
          <p:nvPr/>
        </p:nvSpPr>
        <p:spPr>
          <a:xfrm>
            <a:off x="5673291" y="5266164"/>
            <a:ext cx="61688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96063" y="1248354"/>
            <a:ext cx="8921363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sz="2800" dirty="0" smtClean="0"/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1" y="675087"/>
            <a:ext cx="7289175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        (8000)   </a:t>
            </a:r>
            <a:r>
              <a:rPr kumimoji="0" lang="ru-RU" alt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</a:t>
            </a:r>
            <a:endParaRPr kumimoji="0" lang="ru-RU" alt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13" name="Rectangle 214"/>
          <p:cNvSpPr>
            <a:spLocks noChangeArrowheads="1"/>
          </p:cNvSpPr>
          <p:nvPr/>
        </p:nvSpPr>
        <p:spPr bwMode="auto">
          <a:xfrm>
            <a:off x="8233938" y="9283073"/>
            <a:ext cx="4091355" cy="26114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ru-RU" altLang="ru-RU" sz="1100" b="1" dirty="0">
                <a:latin typeface="Times New Roman" panose="02020603050405020304" pitchFamily="18" charset="0"/>
              </a:rPr>
              <a:t>Число барокамер </a:t>
            </a:r>
            <a:r>
              <a:rPr lang="ru-RU" altLang="ru-RU" sz="1100" b="1" dirty="0" smtClean="0">
                <a:latin typeface="Times New Roman" panose="02020603050405020304" pitchFamily="18" charset="0"/>
              </a:rPr>
              <a:t>необходимо сверить с прошлым годом</a:t>
            </a:r>
            <a:endParaRPr lang="ru-RU" altLang="ru-RU" sz="1100" b="1" dirty="0">
              <a:latin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1648860"/>
              </p:ext>
            </p:extLst>
          </p:nvPr>
        </p:nvGraphicFramePr>
        <p:xfrm>
          <a:off x="334731" y="1153589"/>
          <a:ext cx="11507434" cy="5303420"/>
        </p:xfrm>
        <a:graphic>
          <a:graphicData uri="http://schemas.openxmlformats.org/drawingml/2006/table">
            <a:tbl>
              <a:tblPr firstRow="1" firstCol="1" bandRow="1"/>
              <a:tblGrid>
                <a:gridCol w="1543303">
                  <a:extLst>
                    <a:ext uri="{9D8B030D-6E8A-4147-A177-3AD203B41FA5}">
                      <a16:colId xmlns:a16="http://schemas.microsoft.com/office/drawing/2014/main" val="178296552"/>
                    </a:ext>
                  </a:extLst>
                </a:gridCol>
                <a:gridCol w="451540">
                  <a:extLst>
                    <a:ext uri="{9D8B030D-6E8A-4147-A177-3AD203B41FA5}">
                      <a16:colId xmlns:a16="http://schemas.microsoft.com/office/drawing/2014/main" val="4033266676"/>
                    </a:ext>
                  </a:extLst>
                </a:gridCol>
                <a:gridCol w="545881">
                  <a:extLst>
                    <a:ext uri="{9D8B030D-6E8A-4147-A177-3AD203B41FA5}">
                      <a16:colId xmlns:a16="http://schemas.microsoft.com/office/drawing/2014/main" val="2330446065"/>
                    </a:ext>
                  </a:extLst>
                </a:gridCol>
                <a:gridCol w="679111">
                  <a:extLst>
                    <a:ext uri="{9D8B030D-6E8A-4147-A177-3AD203B41FA5}">
                      <a16:colId xmlns:a16="http://schemas.microsoft.com/office/drawing/2014/main" val="1792698693"/>
                    </a:ext>
                  </a:extLst>
                </a:gridCol>
                <a:gridCol w="612856">
                  <a:extLst>
                    <a:ext uri="{9D8B030D-6E8A-4147-A177-3AD203B41FA5}">
                      <a16:colId xmlns:a16="http://schemas.microsoft.com/office/drawing/2014/main" val="2706436303"/>
                    </a:ext>
                  </a:extLst>
                </a:gridCol>
                <a:gridCol w="612856">
                  <a:extLst>
                    <a:ext uri="{9D8B030D-6E8A-4147-A177-3AD203B41FA5}">
                      <a16:colId xmlns:a16="http://schemas.microsoft.com/office/drawing/2014/main" val="57154293"/>
                    </a:ext>
                  </a:extLst>
                </a:gridCol>
                <a:gridCol w="645983">
                  <a:extLst>
                    <a:ext uri="{9D8B030D-6E8A-4147-A177-3AD203B41FA5}">
                      <a16:colId xmlns:a16="http://schemas.microsoft.com/office/drawing/2014/main" val="1540237143"/>
                    </a:ext>
                  </a:extLst>
                </a:gridCol>
                <a:gridCol w="645983">
                  <a:extLst>
                    <a:ext uri="{9D8B030D-6E8A-4147-A177-3AD203B41FA5}">
                      <a16:colId xmlns:a16="http://schemas.microsoft.com/office/drawing/2014/main" val="2530404535"/>
                    </a:ext>
                  </a:extLst>
                </a:gridCol>
                <a:gridCol w="612136">
                  <a:extLst>
                    <a:ext uri="{9D8B030D-6E8A-4147-A177-3AD203B41FA5}">
                      <a16:colId xmlns:a16="http://schemas.microsoft.com/office/drawing/2014/main" val="367924470"/>
                    </a:ext>
                  </a:extLst>
                </a:gridCol>
                <a:gridCol w="612136">
                  <a:extLst>
                    <a:ext uri="{9D8B030D-6E8A-4147-A177-3AD203B41FA5}">
                      <a16:colId xmlns:a16="http://schemas.microsoft.com/office/drawing/2014/main" val="2293182392"/>
                    </a:ext>
                  </a:extLst>
                </a:gridCol>
                <a:gridCol w="512034">
                  <a:extLst>
                    <a:ext uri="{9D8B030D-6E8A-4147-A177-3AD203B41FA5}">
                      <a16:colId xmlns:a16="http://schemas.microsoft.com/office/drawing/2014/main" val="2146488252"/>
                    </a:ext>
                  </a:extLst>
                </a:gridCol>
                <a:gridCol w="563165">
                  <a:extLst>
                    <a:ext uri="{9D8B030D-6E8A-4147-A177-3AD203B41FA5}">
                      <a16:colId xmlns:a16="http://schemas.microsoft.com/office/drawing/2014/main" val="3137672636"/>
                    </a:ext>
                  </a:extLst>
                </a:gridCol>
                <a:gridCol w="612856">
                  <a:extLst>
                    <a:ext uri="{9D8B030D-6E8A-4147-A177-3AD203B41FA5}">
                      <a16:colId xmlns:a16="http://schemas.microsoft.com/office/drawing/2014/main" val="2516179814"/>
                    </a:ext>
                  </a:extLst>
                </a:gridCol>
                <a:gridCol w="510593">
                  <a:extLst>
                    <a:ext uri="{9D8B030D-6E8A-4147-A177-3AD203B41FA5}">
                      <a16:colId xmlns:a16="http://schemas.microsoft.com/office/drawing/2014/main" val="526136217"/>
                    </a:ext>
                  </a:extLst>
                </a:gridCol>
                <a:gridCol w="510593">
                  <a:extLst>
                    <a:ext uri="{9D8B030D-6E8A-4147-A177-3AD203B41FA5}">
                      <a16:colId xmlns:a16="http://schemas.microsoft.com/office/drawing/2014/main" val="458394806"/>
                    </a:ext>
                  </a:extLst>
                </a:gridCol>
                <a:gridCol w="918204">
                  <a:extLst>
                    <a:ext uri="{9D8B030D-6E8A-4147-A177-3AD203B41FA5}">
                      <a16:colId xmlns:a16="http://schemas.microsoft.com/office/drawing/2014/main" val="3328695699"/>
                    </a:ext>
                  </a:extLst>
                </a:gridCol>
                <a:gridCol w="918204">
                  <a:extLst>
                    <a:ext uri="{9D8B030D-6E8A-4147-A177-3AD203B41FA5}">
                      <a16:colId xmlns:a16="http://schemas.microsoft.com/office/drawing/2014/main" val="4116370756"/>
                    </a:ext>
                  </a:extLst>
                </a:gridCol>
              </a:tblGrid>
              <a:tr h="100400">
                <a:tc rowSpan="5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Названия 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подразделений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стро-ки</a:t>
                      </a:r>
                    </a:p>
                  </a:txBody>
                  <a:tcPr marL="28614" marR="286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зданий, </a:t>
                      </a:r>
                      <a:r>
                        <a:rPr lang="ru-RU" sz="9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ед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 grid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Общая площадь зданий, кв м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323030"/>
                  </a:ext>
                </a:extLst>
              </a:tr>
              <a:tr h="1004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(из графы 3)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1940"/>
                  </a:ext>
                </a:extLst>
              </a:tr>
              <a:tr h="1004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находятся в аварийном состоянии,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требует сноса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требуют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рекон-струкции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требуют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капи</a:t>
                      </a: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таль-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ного</a:t>
                      </a: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ремонта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находятся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имеют виды благоустройства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902177"/>
                  </a:ext>
                </a:extLst>
              </a:tr>
              <a:tr h="1004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</a:t>
                      </a:r>
                      <a:r>
                        <a:rPr lang="ru-RU" sz="9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прис</a:t>
                      </a: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пособ</a:t>
                      </a: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-ленных </a:t>
                      </a:r>
                      <a:r>
                        <a:rPr lang="ru-RU" sz="9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помеще-ниях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</a:t>
                      </a:r>
                      <a:r>
                        <a:rPr lang="ru-RU" sz="9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арендо</a:t>
                      </a: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-ванных </a:t>
                      </a:r>
                      <a:r>
                        <a:rPr lang="ru-RU" sz="9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поме-щениях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водо-провод</a:t>
                      </a:r>
                    </a:p>
                  </a:txBody>
                  <a:tcPr marL="28614" marR="286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горячее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водо-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снабже-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ние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цент-ральное отопле-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ние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канализацию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теле-фон-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ную связь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авто-ном-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ное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энер-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госнаб-жение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8984581"/>
                  </a:ext>
                </a:extLst>
              </a:tr>
              <a:tr h="8674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том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числе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рабо-чем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состоя-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нии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находящихся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аварийном состоянии или требующих сноса, реконструкции и капитального ремонта </a:t>
                      </a:r>
                    </a:p>
                  </a:txBody>
                  <a:tcPr marL="54216" marR="54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23633141"/>
                  </a:ext>
                </a:extLst>
              </a:tr>
              <a:tr h="100400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15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</a:t>
                      </a:r>
                    </a:p>
                  </a:txBody>
                  <a:tcPr marL="54216" marR="54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99124718"/>
                  </a:ext>
                </a:extLst>
              </a:tr>
              <a:tr h="552200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Подразделения, оказывающие медицинскую помощь в амбулаторных условиях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1446828"/>
                  </a:ext>
                </a:extLst>
              </a:tr>
              <a:tr h="552200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Подразделения, оказывающие меди-цинскую помощь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стационарных условиях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1556233"/>
                  </a:ext>
                </a:extLst>
              </a:tr>
              <a:tr h="773080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Подразделения, оказывающие меди-цинскую помощь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амбулаторных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 стационарных усло-виях, расположенные в одном здании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5465026"/>
                  </a:ext>
                </a:extLst>
              </a:tr>
              <a:tr h="220880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Офисы врачей общей практики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9595221"/>
                  </a:ext>
                </a:extLst>
              </a:tr>
              <a:tr h="110440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ФАПы 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9701082"/>
                  </a:ext>
                </a:extLst>
              </a:tr>
              <a:tr h="220880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Фельдшерские пункты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2310274"/>
                  </a:ext>
                </a:extLst>
              </a:tr>
              <a:tr h="220880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Патологоанатомичес-кие отделения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1913576"/>
                  </a:ext>
                </a:extLst>
              </a:tr>
              <a:tr h="110440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Прочие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4398480"/>
                  </a:ext>
                </a:extLst>
              </a:tr>
              <a:tr h="220880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(сумма строк 1 – 8)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44245170"/>
                  </a:ext>
                </a:extLst>
              </a:tr>
            </a:tbl>
          </a:graphicData>
        </a:graphic>
      </p:graphicFrame>
      <p:sp>
        <p:nvSpPr>
          <p:cNvPr id="14" name="Скругленный прямоугольник 13"/>
          <p:cNvSpPr/>
          <p:nvPr/>
        </p:nvSpPr>
        <p:spPr>
          <a:xfrm>
            <a:off x="261815" y="6878966"/>
            <a:ext cx="703385" cy="1963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Слайд</a:t>
            </a:r>
            <a:r>
              <a:rPr lang="ru-RU" sz="1200" dirty="0" smtClean="0"/>
              <a:t>28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1269940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Рисунок 47">
            <a:extLst>
              <a:ext uri="{FF2B5EF4-FFF2-40B4-BE49-F238E27FC236}">
                <a16:creationId xmlns:a16="http://schemas.microsoft.com/office/drawing/2014/main" id="{13DAAA28-CF4D-2342-9165-2C70A58011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4471212"/>
            <a:ext cx="12192000" cy="2451677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b="1" dirty="0">
                <a:solidFill>
                  <a:schemeClr val="tx1"/>
                </a:solidFill>
                <a:latin typeface="Times New Roman" panose="02020603050405020304" pitchFamily="18" charset="0"/>
              </a:rPr>
              <a:t>ТЕХНИЧЕСКОЕ СОСТОЯНИЕ ЗДАНИЙ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19B227CE-90ED-4240-949A-FEDD8F0C48ED}"/>
              </a:ext>
            </a:extLst>
          </p:cNvPr>
          <p:cNvSpPr/>
          <p:nvPr/>
        </p:nvSpPr>
        <p:spPr>
          <a:xfrm>
            <a:off x="216019" y="5266164"/>
            <a:ext cx="545727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FC8EFB8-DFD1-D242-8BBD-3FEEA9AB9413}"/>
              </a:ext>
            </a:extLst>
          </p:cNvPr>
          <p:cNvSpPr/>
          <p:nvPr/>
        </p:nvSpPr>
        <p:spPr>
          <a:xfrm>
            <a:off x="5673291" y="5266164"/>
            <a:ext cx="61688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96063" y="1248354"/>
            <a:ext cx="8921363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sz="2800" dirty="0" smtClean="0"/>
          </a:p>
        </p:txBody>
      </p:sp>
      <p:sp>
        <p:nvSpPr>
          <p:cNvPr id="13" name="Rectangle 214"/>
          <p:cNvSpPr>
            <a:spLocks noChangeArrowheads="1"/>
          </p:cNvSpPr>
          <p:nvPr/>
        </p:nvSpPr>
        <p:spPr bwMode="auto">
          <a:xfrm>
            <a:off x="8233938" y="9283073"/>
            <a:ext cx="4091355" cy="26114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ru-RU" altLang="ru-RU" sz="1100" b="1" dirty="0">
                <a:latin typeface="Times New Roman" panose="02020603050405020304" pitchFamily="18" charset="0"/>
              </a:rPr>
              <a:t>Число барокамер </a:t>
            </a:r>
            <a:r>
              <a:rPr lang="ru-RU" altLang="ru-RU" sz="1100" b="1" dirty="0" smtClean="0">
                <a:latin typeface="Times New Roman" panose="02020603050405020304" pitchFamily="18" charset="0"/>
              </a:rPr>
              <a:t>необходимо сверить с прошлым годом</a:t>
            </a:r>
            <a:endParaRPr lang="ru-RU" altLang="ru-RU" sz="1100" b="1" dirty="0">
              <a:latin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0769" y="1328615"/>
            <a:ext cx="11277600" cy="30059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>
              <a:spcAft>
                <a:spcPts val="0"/>
              </a:spcAft>
              <a:tabLst>
                <a:tab pos="7651115" algn="l"/>
                <a:tab pos="7831455" algn="l"/>
              </a:tabLst>
            </a:pPr>
            <a:r>
              <a:rPr lang="ru-RU" sz="11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(8001</a:t>
            </a:r>
            <a:r>
              <a:rPr lang="ru-RU" sz="1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)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Код по ОКЕИ: единица </a:t>
            </a: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642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000"/>
              </a:lnSpc>
              <a:spcAft>
                <a:spcPts val="0"/>
              </a:spcAft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28600">
              <a:spcAft>
                <a:spcPts val="0"/>
              </a:spcAft>
            </a:pPr>
            <a:r>
              <a:rPr lang="ru-RU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Число зданий (из стр. 1), обеспеченных доступом инвалидов и других маломобильных групп населения, оснащенных: пандусами  1_____,  лифтами  2_____,  подъемниками  3 _____,  звуковой/световой индикацией  4 _____,  указателями по системе Брайля  5______,  кнопками звонка вызова медицинского персонала для сопровождения пациента  6_______ .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28600" algn="ctr">
              <a:spcAft>
                <a:spcPts val="0"/>
              </a:spcAft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28600">
              <a:spcAft>
                <a:spcPts val="0"/>
              </a:spcAft>
            </a:pPr>
            <a:r>
              <a:rPr lang="ru-RU" sz="11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(8002)  </a:t>
            </a: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Код по ОКЕИ: единица </a:t>
            </a: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642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28600">
              <a:spcAft>
                <a:spcPts val="0"/>
              </a:spcAft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28600">
              <a:spcAft>
                <a:spcPts val="0"/>
              </a:spcAft>
            </a:pPr>
            <a:r>
              <a:rPr lang="ru-RU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Число зданий (из стр. 2), обеспеченных доступом инвалидов и других маломобильных групп населения, оснащенных: пандусами  1_____,  лифтами  2____,  подъемниками  3 _____,  звуковой/световой индикацией  4 _____,  указателями по системе Брайля  5______,  кнопками звонка вызова медицинского персонала для сопровождения пациента  6_______ .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28600">
              <a:spcAft>
                <a:spcPts val="0"/>
              </a:spcAft>
            </a:pPr>
            <a:r>
              <a:rPr lang="ru-RU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28600">
              <a:spcAft>
                <a:spcPts val="0"/>
              </a:spcAft>
            </a:pPr>
            <a:r>
              <a:rPr lang="ru-RU" sz="11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(8003)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Код по ОКЕИ: единица </a:t>
            </a: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642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28600">
              <a:spcAft>
                <a:spcPts val="0"/>
              </a:spcAft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28600">
              <a:spcAft>
                <a:spcPts val="0"/>
              </a:spcAft>
            </a:pPr>
            <a:r>
              <a:rPr lang="ru-RU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Число зданий (из стр. 3), обеспеченных доступом инвалидов и других маломобильных групп населения, оснащенных: пандусами  1_____,  лифтами  2____,  подъемниками  3 _____,  звуковой/световой индикацией  4 _____,  указателями по системе Брайля  5______,  кнопками звонка вызова медицинского персонала для сопровождения пациента  6_______ .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61815" y="6878966"/>
            <a:ext cx="703385" cy="1963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Слайд</a:t>
            </a:r>
            <a:r>
              <a:rPr lang="ru-RU" sz="1200" dirty="0" smtClean="0"/>
              <a:t>29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2294323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08FEF31-1165-2448-BA7A-F820BDDF21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61176" y="14928"/>
            <a:ext cx="12192000" cy="6843072"/>
          </a:xfrm>
          <a:prstGeom prst="rect">
            <a:avLst/>
          </a:prstGeom>
        </p:spPr>
      </p:pic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1F8EB215-59FB-CD49-82EA-121DE786A74E}"/>
              </a:ext>
            </a:extLst>
          </p:cNvPr>
          <p:cNvSpPr/>
          <p:nvPr/>
        </p:nvSpPr>
        <p:spPr>
          <a:xfrm>
            <a:off x="0" y="6294432"/>
            <a:ext cx="12192000" cy="54864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548" y="375060"/>
            <a:ext cx="571429" cy="66951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50977" y="3105835"/>
            <a:ext cx="819302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dirty="0"/>
              <a:t>shelepova@mednet.ru</a:t>
            </a:r>
            <a:br>
              <a:rPr lang="en-US" sz="4800" dirty="0"/>
            </a:br>
            <a:r>
              <a:rPr lang="ru-RU" sz="4800" dirty="0" smtClean="0"/>
              <a:t>Спасибо </a:t>
            </a:r>
            <a:r>
              <a:rPr lang="ru-RU" sz="4800" dirty="0"/>
              <a:t>за внимание !</a:t>
            </a:r>
          </a:p>
        </p:txBody>
      </p:sp>
    </p:spTree>
    <p:extLst>
      <p:ext uri="{BB962C8B-B14F-4D97-AF65-F5344CB8AC3E}">
        <p14:creationId xmlns:p14="http://schemas.microsoft.com/office/powerpoint/2010/main" val="2893201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Рисунок 47">
            <a:extLst>
              <a:ext uri="{FF2B5EF4-FFF2-40B4-BE49-F238E27FC236}">
                <a16:creationId xmlns:a16="http://schemas.microsoft.com/office/drawing/2014/main" id="{13DAAA28-CF4D-2342-9165-2C70A58011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4471212"/>
            <a:ext cx="12192000" cy="2451677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b="1" dirty="0">
                <a:solidFill>
                  <a:schemeClr val="tx1"/>
                </a:solidFill>
                <a:latin typeface="Times New Roman" panose="02020603050405020304" pitchFamily="18" charset="0"/>
              </a:rPr>
              <a:t>2. Кабинеты, отделения, подразделения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19B227CE-90ED-4240-949A-FEDD8F0C48ED}"/>
              </a:ext>
            </a:extLst>
          </p:cNvPr>
          <p:cNvSpPr/>
          <p:nvPr/>
        </p:nvSpPr>
        <p:spPr>
          <a:xfrm>
            <a:off x="216019" y="5266164"/>
            <a:ext cx="545727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FC8EFB8-DFD1-D242-8BBD-3FEEA9AB9413}"/>
              </a:ext>
            </a:extLst>
          </p:cNvPr>
          <p:cNvSpPr/>
          <p:nvPr/>
        </p:nvSpPr>
        <p:spPr>
          <a:xfrm>
            <a:off x="5673291" y="5266164"/>
            <a:ext cx="61688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96063" y="1248354"/>
            <a:ext cx="8921363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sz="2800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501775" y="1119087"/>
            <a:ext cx="15885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ru-RU" altLang="ru-RU" b="1" dirty="0">
                <a:latin typeface="Times New Roman" panose="02020603050405020304" pitchFamily="18" charset="0"/>
              </a:rPr>
              <a:t>Таблица </a:t>
            </a:r>
            <a:r>
              <a:rPr lang="ru-RU" altLang="ru-RU" b="1" dirty="0" smtClean="0">
                <a:latin typeface="Times New Roman" panose="02020603050405020304" pitchFamily="18" charset="0"/>
              </a:rPr>
              <a:t>1001</a:t>
            </a:r>
            <a:endParaRPr lang="ru-RU" altLang="ru-RU" b="1" dirty="0">
              <a:latin typeface="Times New Roman" panose="02020603050405020304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2194469"/>
              </p:ext>
            </p:extLst>
          </p:nvPr>
        </p:nvGraphicFramePr>
        <p:xfrm>
          <a:off x="617415" y="1789726"/>
          <a:ext cx="11224751" cy="4029279"/>
        </p:xfrm>
        <a:graphic>
          <a:graphicData uri="http://schemas.openxmlformats.org/drawingml/2006/table">
            <a:tbl>
              <a:tblPr firstRow="1" firstCol="1" bandRow="1"/>
              <a:tblGrid>
                <a:gridCol w="4626708">
                  <a:extLst>
                    <a:ext uri="{9D8B030D-6E8A-4147-A177-3AD203B41FA5}">
                      <a16:colId xmlns:a16="http://schemas.microsoft.com/office/drawing/2014/main" val="2729909301"/>
                    </a:ext>
                  </a:extLst>
                </a:gridCol>
                <a:gridCol w="570523">
                  <a:extLst>
                    <a:ext uri="{9D8B030D-6E8A-4147-A177-3AD203B41FA5}">
                      <a16:colId xmlns:a16="http://schemas.microsoft.com/office/drawing/2014/main" val="406091430"/>
                    </a:ext>
                  </a:extLst>
                </a:gridCol>
                <a:gridCol w="2039816">
                  <a:extLst>
                    <a:ext uri="{9D8B030D-6E8A-4147-A177-3AD203B41FA5}">
                      <a16:colId xmlns:a16="http://schemas.microsoft.com/office/drawing/2014/main" val="2531739344"/>
                    </a:ext>
                  </a:extLst>
                </a:gridCol>
                <a:gridCol w="2339911">
                  <a:extLst>
                    <a:ext uri="{9D8B030D-6E8A-4147-A177-3AD203B41FA5}">
                      <a16:colId xmlns:a16="http://schemas.microsoft.com/office/drawing/2014/main" val="3737042213"/>
                    </a:ext>
                  </a:extLst>
                </a:gridCol>
                <a:gridCol w="1647793">
                  <a:extLst>
                    <a:ext uri="{9D8B030D-6E8A-4147-A177-3AD203B41FA5}">
                      <a16:colId xmlns:a16="http://schemas.microsoft.com/office/drawing/2014/main" val="590154662"/>
                    </a:ext>
                  </a:extLst>
                </a:gridCol>
              </a:tblGrid>
              <a:tr h="740962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 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строки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Наличие подразделений,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отделов, отделений, кабинетов 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(нет – 0,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есть – 1)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подразделений,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отделов,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отделений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кабинетов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6468879"/>
                  </a:ext>
                </a:extLst>
              </a:tr>
              <a:tr h="123493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9736984"/>
                  </a:ext>
                </a:extLst>
              </a:tr>
              <a:tr h="205151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Акушерско-гинекологические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6638195"/>
                  </a:ext>
                </a:extLst>
              </a:tr>
              <a:tr h="179751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2073551"/>
                  </a:ext>
                </a:extLst>
              </a:tr>
              <a:tr h="169982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1642650"/>
                  </a:ext>
                </a:extLst>
              </a:tr>
              <a:tr h="195384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82902922"/>
                  </a:ext>
                </a:extLst>
              </a:tr>
              <a:tr h="181714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43026"/>
                  </a:ext>
                </a:extLst>
              </a:tr>
              <a:tr h="156307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6872612"/>
                  </a:ext>
                </a:extLst>
              </a:tr>
              <a:tr h="187570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52079007"/>
                  </a:ext>
                </a:extLst>
              </a:tr>
              <a:tr h="164123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29441703"/>
                  </a:ext>
                </a:extLst>
              </a:tr>
              <a:tr h="164123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98664577"/>
                  </a:ext>
                </a:extLst>
              </a:tr>
              <a:tr h="195384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47387216"/>
                  </a:ext>
                </a:extLst>
              </a:tr>
              <a:tr h="187570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3301574"/>
                  </a:ext>
                </a:extLst>
              </a:tr>
              <a:tr h="171938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6008932"/>
                  </a:ext>
                </a:extLst>
              </a:tr>
              <a:tr h="173889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7008550"/>
                  </a:ext>
                </a:extLst>
              </a:tr>
              <a:tr h="2110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8762318"/>
                  </a:ext>
                </a:extLst>
              </a:tr>
              <a:tr h="23446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1420648"/>
                  </a:ext>
                </a:extLst>
              </a:tr>
              <a:tr h="18756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9978921"/>
                  </a:ext>
                </a:extLst>
              </a:tr>
              <a:tr h="1953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9881982"/>
                  </a:ext>
                </a:extLst>
              </a:tr>
            </a:tbl>
          </a:graphicData>
        </a:graphic>
      </p:graphicFrame>
      <p:sp>
        <p:nvSpPr>
          <p:cNvPr id="7" name="Rectangle 1"/>
          <p:cNvSpPr>
            <a:spLocks noChangeArrowheads="1"/>
          </p:cNvSpPr>
          <p:nvPr/>
        </p:nvSpPr>
        <p:spPr bwMode="auto">
          <a:xfrm flipH="1">
            <a:off x="1296064" y="2023745"/>
            <a:ext cx="72362" cy="984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		       	</a:t>
            </a: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sym typeface="Symbol" panose="05050102010706020507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13" name="Rectangle 214"/>
          <p:cNvSpPr>
            <a:spLocks noChangeArrowheads="1"/>
          </p:cNvSpPr>
          <p:nvPr/>
        </p:nvSpPr>
        <p:spPr bwMode="auto">
          <a:xfrm>
            <a:off x="5890814" y="3008630"/>
            <a:ext cx="1893309" cy="137718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ru-RU" altLang="ru-RU" sz="1200" b="1" dirty="0">
                <a:latin typeface="Times New Roman" panose="02020603050405020304" pitchFamily="18" charset="0"/>
              </a:rPr>
              <a:t>заполняют только Медицинские организации, являющиеся </a:t>
            </a:r>
            <a:r>
              <a:rPr lang="ru-RU" altLang="ru-RU" sz="1000" b="1" dirty="0">
                <a:latin typeface="Times New Roman" panose="02020603050405020304" pitchFamily="18" charset="0"/>
              </a:rPr>
              <a:t>ЮРИДИЧЕСКИМ ЛИЦОМ</a:t>
            </a:r>
          </a:p>
        </p:txBody>
      </p:sp>
      <p:sp>
        <p:nvSpPr>
          <p:cNvPr id="14" name="Rectangle 214"/>
          <p:cNvSpPr>
            <a:spLocks noChangeArrowheads="1"/>
          </p:cNvSpPr>
          <p:nvPr/>
        </p:nvSpPr>
        <p:spPr bwMode="auto">
          <a:xfrm>
            <a:off x="10205369" y="3626522"/>
            <a:ext cx="1607458" cy="100813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ru-RU" altLang="ru-RU" sz="1100" b="1" dirty="0" smtClean="0">
                <a:latin typeface="Times New Roman" panose="02020603050405020304" pitchFamily="18" charset="0"/>
              </a:rPr>
              <a:t>Число кабинетов</a:t>
            </a:r>
            <a:r>
              <a:rPr lang="ru-RU" altLang="ru-RU" sz="1100" b="1" dirty="0">
                <a:latin typeface="Times New Roman" panose="02020603050405020304" pitchFamily="18" charset="0"/>
              </a:rPr>
              <a:t>, </a:t>
            </a:r>
          </a:p>
          <a:p>
            <a:pPr>
              <a:spcBef>
                <a:spcPct val="0"/>
              </a:spcBef>
              <a:buNone/>
            </a:pPr>
            <a:r>
              <a:rPr lang="ru-RU" altLang="ru-RU" sz="1100" b="1" dirty="0">
                <a:latin typeface="Times New Roman" panose="02020603050405020304" pitchFamily="18" charset="0"/>
              </a:rPr>
              <a:t>НЕ объединенных в подразделения, отделы или отделения</a:t>
            </a:r>
          </a:p>
        </p:txBody>
      </p:sp>
      <p:sp>
        <p:nvSpPr>
          <p:cNvPr id="15" name="Rectangle 214"/>
          <p:cNvSpPr>
            <a:spLocks noChangeArrowheads="1"/>
          </p:cNvSpPr>
          <p:nvPr/>
        </p:nvSpPr>
        <p:spPr bwMode="auto">
          <a:xfrm>
            <a:off x="7830253" y="2721344"/>
            <a:ext cx="2328985" cy="216842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ru-RU" altLang="ru-RU" sz="1200" b="1" dirty="0" smtClean="0">
                <a:latin typeface="Times New Roman" panose="02020603050405020304" pitchFamily="18" charset="0"/>
              </a:rPr>
              <a:t>Количество подразделений, отделов</a:t>
            </a:r>
            <a:r>
              <a:rPr lang="ru-RU" altLang="ru-RU" sz="1200" b="1" dirty="0">
                <a:latin typeface="Times New Roman" panose="02020603050405020304" pitchFamily="18" charset="0"/>
              </a:rPr>
              <a:t>, </a:t>
            </a:r>
            <a:r>
              <a:rPr lang="ru-RU" altLang="ru-RU" sz="1200" b="1" dirty="0" smtClean="0">
                <a:latin typeface="Times New Roman" panose="02020603050405020304" pitchFamily="18" charset="0"/>
              </a:rPr>
              <a:t>отделений, </a:t>
            </a:r>
            <a:r>
              <a:rPr lang="ru-RU" altLang="ru-RU" sz="1200" b="1" dirty="0">
                <a:latin typeface="Times New Roman" panose="02020603050405020304" pitchFamily="18" charset="0"/>
              </a:rPr>
              <a:t>когда имеется:</a:t>
            </a:r>
          </a:p>
          <a:p>
            <a:pPr algn="ctr">
              <a:spcBef>
                <a:spcPct val="0"/>
              </a:spcBef>
              <a:buNone/>
            </a:pPr>
            <a:endParaRPr lang="ru-RU" altLang="ru-RU" sz="1200" b="1" dirty="0"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  <a:buNone/>
            </a:pPr>
            <a:r>
              <a:rPr lang="ru-RU" altLang="ru-RU" sz="1100" b="1" dirty="0" smtClean="0">
                <a:latin typeface="Times New Roman" panose="02020603050405020304" pitchFamily="18" charset="0"/>
              </a:rPr>
              <a:t>-выделенное </a:t>
            </a:r>
            <a:r>
              <a:rPr lang="ru-RU" altLang="ru-RU" sz="1100" b="1" dirty="0">
                <a:latin typeface="Times New Roman" panose="02020603050405020304" pitchFamily="18" charset="0"/>
              </a:rPr>
              <a:t>для них помещение, </a:t>
            </a:r>
          </a:p>
          <a:p>
            <a:pPr>
              <a:spcBef>
                <a:spcPct val="0"/>
              </a:spcBef>
              <a:buNone/>
            </a:pPr>
            <a:r>
              <a:rPr lang="ru-RU" altLang="ru-RU" sz="1100" b="1" dirty="0">
                <a:latin typeface="Times New Roman" panose="02020603050405020304" pitchFamily="18" charset="0"/>
              </a:rPr>
              <a:t>-аппаратура и оборудование, </a:t>
            </a:r>
          </a:p>
          <a:p>
            <a:pPr>
              <a:spcBef>
                <a:spcPct val="0"/>
              </a:spcBef>
              <a:buNone/>
            </a:pPr>
            <a:r>
              <a:rPr lang="ru-RU" altLang="ru-RU" sz="1100" b="1" dirty="0">
                <a:latin typeface="Times New Roman" panose="02020603050405020304" pitchFamily="18" charset="0"/>
              </a:rPr>
              <a:t>-должности, соответствующих</a:t>
            </a:r>
          </a:p>
          <a:p>
            <a:pPr>
              <a:spcBef>
                <a:spcPct val="0"/>
              </a:spcBef>
              <a:buNone/>
            </a:pPr>
            <a:r>
              <a:rPr lang="ru-RU" altLang="ru-RU" sz="1100" b="1" dirty="0">
                <a:latin typeface="Times New Roman" panose="02020603050405020304" pitchFamily="18" charset="0"/>
              </a:rPr>
              <a:t>  медицинских </a:t>
            </a:r>
            <a:r>
              <a:rPr lang="ru-RU" altLang="ru-RU" sz="1100" b="1" dirty="0" smtClean="0">
                <a:latin typeface="Times New Roman" panose="02020603050405020304" pitchFamily="18" charset="0"/>
              </a:rPr>
              <a:t>работников</a:t>
            </a:r>
          </a:p>
          <a:p>
            <a:pPr>
              <a:spcBef>
                <a:spcPct val="0"/>
              </a:spcBef>
              <a:buNone/>
            </a:pPr>
            <a:endParaRPr lang="ru-RU" altLang="ru-RU" sz="1100" b="1" dirty="0"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  <a:buNone/>
            </a:pPr>
            <a:r>
              <a:rPr lang="ru-RU" altLang="ru-RU" sz="1100" b="1" dirty="0" smtClean="0">
                <a:latin typeface="Times New Roman" panose="02020603050405020304" pitchFamily="18" charset="0"/>
              </a:rPr>
              <a:t>Согласно штатному расписанию</a:t>
            </a:r>
            <a:endParaRPr lang="ru-RU" altLang="ru-RU" sz="1100" b="1" dirty="0">
              <a:latin typeface="Times New Roman" panose="02020603050405020304" pitchFamily="18" charset="0"/>
            </a:endParaRPr>
          </a:p>
        </p:txBody>
      </p:sp>
      <p:sp>
        <p:nvSpPr>
          <p:cNvPr id="16" name="Rectangle 214"/>
          <p:cNvSpPr>
            <a:spLocks noChangeArrowheads="1"/>
          </p:cNvSpPr>
          <p:nvPr/>
        </p:nvSpPr>
        <p:spPr bwMode="auto">
          <a:xfrm>
            <a:off x="736568" y="5480813"/>
            <a:ext cx="6039370" cy="57221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ru-RU" sz="1200" b="1" dirty="0">
                <a:latin typeface="Times New Roman" pitchFamily="18" charset="0"/>
              </a:rPr>
              <a:t>Кабинет- </a:t>
            </a:r>
            <a:r>
              <a:rPr lang="ru-RU" sz="1200" b="1" dirty="0" smtClean="0">
                <a:latin typeface="Times New Roman" pitchFamily="18" charset="0"/>
              </a:rPr>
              <a:t>самостоятельная </a:t>
            </a:r>
            <a:r>
              <a:rPr lang="ru-RU" sz="1200" b="1" dirty="0">
                <a:latin typeface="Times New Roman" pitchFamily="18" charset="0"/>
              </a:rPr>
              <a:t>структурная </a:t>
            </a:r>
            <a:r>
              <a:rPr lang="ru-RU" sz="1200" b="1" dirty="0" smtClean="0">
                <a:latin typeface="Times New Roman" pitchFamily="18" charset="0"/>
              </a:rPr>
              <a:t>единица</a:t>
            </a:r>
          </a:p>
          <a:p>
            <a:pPr>
              <a:spcBef>
                <a:spcPct val="0"/>
              </a:spcBef>
              <a:buNone/>
            </a:pPr>
            <a:r>
              <a:rPr lang="ru-RU" altLang="ru-RU" sz="1000" b="1" dirty="0">
                <a:latin typeface="Times New Roman" panose="02020603050405020304" pitchFamily="18" charset="0"/>
              </a:rPr>
              <a:t>Отдел – это часть </a:t>
            </a:r>
            <a:r>
              <a:rPr lang="ru-RU" altLang="ru-RU" sz="1000" b="1" dirty="0" smtClean="0">
                <a:latin typeface="Times New Roman" panose="02020603050405020304" pitchFamily="18" charset="0"/>
              </a:rPr>
              <a:t>медицинской организации</a:t>
            </a:r>
            <a:r>
              <a:rPr lang="ru-RU" altLang="ru-RU" sz="1000" b="1" dirty="0">
                <a:latin typeface="Times New Roman" panose="02020603050405020304" pitchFamily="18" charset="0"/>
              </a:rPr>
              <a:t>, </a:t>
            </a:r>
            <a:r>
              <a:rPr lang="ru-RU" altLang="ru-RU" sz="1000" b="1" dirty="0" smtClean="0">
                <a:latin typeface="Times New Roman" panose="02020603050405020304" pitchFamily="18" charset="0"/>
              </a:rPr>
              <a:t>которая выполняет определенные функции</a:t>
            </a:r>
            <a:endParaRPr lang="ru-RU" altLang="ru-RU" sz="1000" b="1" dirty="0">
              <a:latin typeface="Times New Roman" panose="02020603050405020304" pitchFamily="18" charset="0"/>
            </a:endParaRPr>
          </a:p>
        </p:txBody>
      </p:sp>
      <p:sp>
        <p:nvSpPr>
          <p:cNvPr id="17" name="Rectangle 214"/>
          <p:cNvSpPr>
            <a:spLocks noChangeArrowheads="1"/>
          </p:cNvSpPr>
          <p:nvPr/>
        </p:nvSpPr>
        <p:spPr bwMode="auto">
          <a:xfrm>
            <a:off x="888968" y="6211096"/>
            <a:ext cx="6039370" cy="57221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ru-RU" sz="1200" b="1" dirty="0">
                <a:latin typeface="Times New Roman" pitchFamily="18" charset="0"/>
              </a:rPr>
              <a:t>при заполнении таблицы необходимо учесть, что отделения, которые оказывают медицинскую помощь в стационарных условиях, в таблицу не включают</a:t>
            </a:r>
            <a:endParaRPr lang="ru-RU" altLang="ru-RU" sz="1000" b="1" dirty="0">
              <a:latin typeface="Times New Roman" panose="02020603050405020304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09415" y="6726566"/>
            <a:ext cx="703385" cy="1963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Слайд</a:t>
            </a:r>
            <a:r>
              <a:rPr lang="ru-RU" sz="120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078180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Рисунок 47">
            <a:extLst>
              <a:ext uri="{FF2B5EF4-FFF2-40B4-BE49-F238E27FC236}">
                <a16:creationId xmlns:a16="http://schemas.microsoft.com/office/drawing/2014/main" id="{13DAAA28-CF4D-2342-9165-2C70A58011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4471212"/>
            <a:ext cx="12192000" cy="2451677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b="1" dirty="0">
                <a:solidFill>
                  <a:schemeClr val="tx1"/>
                </a:solidFill>
                <a:latin typeface="Times New Roman" panose="02020603050405020304" pitchFamily="18" charset="0"/>
              </a:rPr>
              <a:t>2. Кабинеты, отделения, подразделения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19B227CE-90ED-4240-949A-FEDD8F0C48ED}"/>
              </a:ext>
            </a:extLst>
          </p:cNvPr>
          <p:cNvSpPr/>
          <p:nvPr/>
        </p:nvSpPr>
        <p:spPr>
          <a:xfrm>
            <a:off x="216019" y="5266164"/>
            <a:ext cx="545727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FC8EFB8-DFD1-D242-8BBD-3FEEA9AB9413}"/>
              </a:ext>
            </a:extLst>
          </p:cNvPr>
          <p:cNvSpPr/>
          <p:nvPr/>
        </p:nvSpPr>
        <p:spPr>
          <a:xfrm>
            <a:off x="5673291" y="5266164"/>
            <a:ext cx="61688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96063" y="1248354"/>
            <a:ext cx="8921363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sz="2800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501775" y="1119087"/>
            <a:ext cx="15885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ru-RU" altLang="ru-RU" b="1" dirty="0">
                <a:latin typeface="Times New Roman" panose="02020603050405020304" pitchFamily="18" charset="0"/>
              </a:rPr>
              <a:t>Таблица </a:t>
            </a:r>
            <a:r>
              <a:rPr lang="ru-RU" altLang="ru-RU" b="1" dirty="0" smtClean="0">
                <a:latin typeface="Times New Roman" panose="02020603050405020304" pitchFamily="18" charset="0"/>
              </a:rPr>
              <a:t>1001</a:t>
            </a:r>
            <a:endParaRPr lang="ru-RU" altLang="ru-RU" b="1" dirty="0">
              <a:latin typeface="Times New Roman" panose="02020603050405020304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570569"/>
              </p:ext>
            </p:extLst>
          </p:nvPr>
        </p:nvGraphicFramePr>
        <p:xfrm>
          <a:off x="617415" y="1789726"/>
          <a:ext cx="11224751" cy="4099618"/>
        </p:xfrm>
        <a:graphic>
          <a:graphicData uri="http://schemas.openxmlformats.org/drawingml/2006/table">
            <a:tbl>
              <a:tblPr firstRow="1" firstCol="1" bandRow="1"/>
              <a:tblGrid>
                <a:gridCol w="4626708">
                  <a:extLst>
                    <a:ext uri="{9D8B030D-6E8A-4147-A177-3AD203B41FA5}">
                      <a16:colId xmlns:a16="http://schemas.microsoft.com/office/drawing/2014/main" val="2729909301"/>
                    </a:ext>
                  </a:extLst>
                </a:gridCol>
                <a:gridCol w="570523">
                  <a:extLst>
                    <a:ext uri="{9D8B030D-6E8A-4147-A177-3AD203B41FA5}">
                      <a16:colId xmlns:a16="http://schemas.microsoft.com/office/drawing/2014/main" val="406091430"/>
                    </a:ext>
                  </a:extLst>
                </a:gridCol>
                <a:gridCol w="2039816">
                  <a:extLst>
                    <a:ext uri="{9D8B030D-6E8A-4147-A177-3AD203B41FA5}">
                      <a16:colId xmlns:a16="http://schemas.microsoft.com/office/drawing/2014/main" val="2531739344"/>
                    </a:ext>
                  </a:extLst>
                </a:gridCol>
                <a:gridCol w="2339911">
                  <a:extLst>
                    <a:ext uri="{9D8B030D-6E8A-4147-A177-3AD203B41FA5}">
                      <a16:colId xmlns:a16="http://schemas.microsoft.com/office/drawing/2014/main" val="3737042213"/>
                    </a:ext>
                  </a:extLst>
                </a:gridCol>
                <a:gridCol w="1647793">
                  <a:extLst>
                    <a:ext uri="{9D8B030D-6E8A-4147-A177-3AD203B41FA5}">
                      <a16:colId xmlns:a16="http://schemas.microsoft.com/office/drawing/2014/main" val="590154662"/>
                    </a:ext>
                  </a:extLst>
                </a:gridCol>
              </a:tblGrid>
              <a:tr h="740962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 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строки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Наличие подразделений,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отделов, отделений, кабинетов 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(нет – 0,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есть – 1)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подразделений,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отделов,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отделений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кабинетов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6468879"/>
                  </a:ext>
                </a:extLst>
              </a:tr>
              <a:tr h="123493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9736984"/>
                  </a:ext>
                </a:extLst>
              </a:tr>
              <a:tr h="205151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Акушерско-гинекологические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6638195"/>
                  </a:ext>
                </a:extLst>
              </a:tr>
              <a:tr h="179751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Аллергологические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2073551"/>
                  </a:ext>
                </a:extLst>
              </a:tr>
              <a:tr h="169982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Амбулатории </a:t>
                      </a: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(включая передвижные)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642650"/>
                  </a:ext>
                </a:extLst>
              </a:tr>
              <a:tr h="195384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Аптеки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2902922"/>
                  </a:ext>
                </a:extLst>
              </a:tr>
              <a:tr h="181714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из них изготавливающие лекарственные препараты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4.1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43026"/>
                  </a:ext>
                </a:extLst>
              </a:tr>
              <a:tr h="156307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Восстановительного лечения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6872612"/>
                  </a:ext>
                </a:extLst>
              </a:tr>
              <a:tr h="187570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Гастроэнтерологические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52079007"/>
                  </a:ext>
                </a:extLst>
              </a:tr>
              <a:tr h="164123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Гематологические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29441703"/>
                  </a:ext>
                </a:extLst>
              </a:tr>
              <a:tr h="164123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Гемодиализа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98664577"/>
                  </a:ext>
                </a:extLst>
              </a:tr>
              <a:tr h="195384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Гемосорбции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47387216"/>
                  </a:ext>
                </a:extLst>
              </a:tr>
              <a:tr h="187570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Геронтологические </a:t>
                      </a: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Гериатрические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3301574"/>
                  </a:ext>
                </a:extLst>
              </a:tr>
              <a:tr h="171938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Гипербарической оксигенации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6008932"/>
                  </a:ext>
                </a:extLst>
              </a:tr>
              <a:tr h="173889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Дермато-венерологические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7008550"/>
                  </a:ext>
                </a:extLst>
              </a:tr>
              <a:tr h="2110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Детские поликлиники (отделения, кабинеты)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8762318"/>
                  </a:ext>
                </a:extLst>
              </a:tr>
              <a:tr h="23446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из них участвующие в создании и тиражировании «Новой модели медицинской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организации»               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13.1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1420648"/>
                  </a:ext>
                </a:extLst>
              </a:tr>
              <a:tr h="18756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с современной инфраструктурой оказания медицинской помощи детям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13.2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9978921"/>
                  </a:ext>
                </a:extLst>
              </a:tr>
              <a:tr h="1953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Диабетологические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9881982"/>
                  </a:ext>
                </a:extLst>
              </a:tr>
            </a:tbl>
          </a:graphicData>
        </a:graphic>
      </p:graphicFrame>
      <p:sp>
        <p:nvSpPr>
          <p:cNvPr id="7" name="Rectangle 1"/>
          <p:cNvSpPr>
            <a:spLocks noChangeArrowheads="1"/>
          </p:cNvSpPr>
          <p:nvPr/>
        </p:nvSpPr>
        <p:spPr bwMode="auto">
          <a:xfrm flipH="1">
            <a:off x="1296064" y="2023745"/>
            <a:ext cx="72362" cy="984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		       	</a:t>
            </a: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sym typeface="Symbol" panose="05050102010706020507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12" name="Rectangle 214"/>
          <p:cNvSpPr>
            <a:spLocks noChangeArrowheads="1"/>
          </p:cNvSpPr>
          <p:nvPr/>
        </p:nvSpPr>
        <p:spPr bwMode="auto">
          <a:xfrm>
            <a:off x="8659939" y="6011909"/>
            <a:ext cx="3149538" cy="50893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ru-RU" altLang="ru-RU" sz="1600" b="1" dirty="0" smtClean="0">
                <a:latin typeface="Times New Roman" panose="02020603050405020304" pitchFamily="18" charset="0"/>
              </a:rPr>
              <a:t>строка 13</a:t>
            </a:r>
            <a:r>
              <a:rPr lang="ru-RU" sz="1600" b="1" dirty="0" smtClean="0">
                <a:cs typeface="Arial" charset="0"/>
              </a:rPr>
              <a:t> </a:t>
            </a:r>
            <a:r>
              <a:rPr lang="ru-RU" sz="1600" b="1" dirty="0">
                <a:cs typeface="Arial" charset="0"/>
              </a:rPr>
              <a:t>должна быть </a:t>
            </a:r>
            <a:r>
              <a:rPr lang="ru-RU" sz="1600" b="1" dirty="0" smtClean="0">
                <a:cs typeface="Arial" charset="0"/>
              </a:rPr>
              <a:t>больше либо равна строке 13</a:t>
            </a:r>
            <a:r>
              <a:rPr lang="ru-RU" altLang="ru-RU" sz="1600" b="1" dirty="0">
                <a:latin typeface="Times New Roman" panose="02020603050405020304" pitchFamily="18" charset="0"/>
              </a:rPr>
              <a:t>.2</a:t>
            </a:r>
          </a:p>
        </p:txBody>
      </p:sp>
      <p:sp>
        <p:nvSpPr>
          <p:cNvPr id="16" name="Rectangle 214"/>
          <p:cNvSpPr>
            <a:spLocks noChangeArrowheads="1"/>
          </p:cNvSpPr>
          <p:nvPr/>
        </p:nvSpPr>
        <p:spPr bwMode="auto">
          <a:xfrm>
            <a:off x="5990986" y="4471213"/>
            <a:ext cx="5716460" cy="30485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ru-RU" altLang="ru-RU" sz="1600" b="1" dirty="0" smtClean="0">
                <a:latin typeface="Times New Roman" panose="02020603050405020304" pitchFamily="18" charset="0"/>
              </a:rPr>
              <a:t>строка 10</a:t>
            </a:r>
            <a:r>
              <a:rPr lang="ru-RU" sz="1600" b="1" dirty="0" smtClean="0">
                <a:cs typeface="Arial" charset="0"/>
              </a:rPr>
              <a:t> будет сравниваться со строкой 10 прошлого года</a:t>
            </a:r>
            <a:endParaRPr lang="ru-RU" altLang="ru-RU" sz="1600" b="1" dirty="0">
              <a:latin typeface="Times New Roman" panose="02020603050405020304" pitchFamily="18" charset="0"/>
            </a:endParaRPr>
          </a:p>
        </p:txBody>
      </p:sp>
      <p:sp>
        <p:nvSpPr>
          <p:cNvPr id="17" name="Rectangle 214"/>
          <p:cNvSpPr>
            <a:spLocks noChangeArrowheads="1"/>
          </p:cNvSpPr>
          <p:nvPr/>
        </p:nvSpPr>
        <p:spPr bwMode="auto">
          <a:xfrm>
            <a:off x="5756744" y="5045269"/>
            <a:ext cx="6657974" cy="92098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ru-RU" altLang="ru-RU" sz="1200" b="1" dirty="0">
                <a:latin typeface="Times New Roman" panose="02020603050405020304" pitchFamily="18" charset="0"/>
              </a:rPr>
              <a:t>В строке 13 «Детские поликлиники (отделения)» по графе 5 указывается число педиатрических кабинетов, как структурной единицы медицинской организации или подразделения (например, педиатрический кабинет во врачебной амбулатории, где отсутствует детская поликлиника). </a:t>
            </a:r>
            <a:endParaRPr lang="ru-RU" altLang="ru-RU" sz="1000" b="1" dirty="0">
              <a:latin typeface="Times New Roman" panose="02020603050405020304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261815" y="6878966"/>
            <a:ext cx="703385" cy="1963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Слайд</a:t>
            </a:r>
            <a:r>
              <a:rPr lang="ru-RU" sz="1200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352847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697D475-B99B-7947-8354-03765AAD9A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9741" y="-56346"/>
            <a:ext cx="12192000" cy="6843072"/>
          </a:xfrm>
          <a:prstGeom prst="rect">
            <a:avLst/>
          </a:prstGeom>
        </p:spPr>
      </p:pic>
      <p:pic>
        <p:nvPicPr>
          <p:cNvPr id="48" name="Рисунок 47">
            <a:extLst>
              <a:ext uri="{FF2B5EF4-FFF2-40B4-BE49-F238E27FC236}">
                <a16:creationId xmlns:a16="http://schemas.microsoft.com/office/drawing/2014/main" id="{13DAAA28-CF4D-2342-9165-2C70A58011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4471212"/>
            <a:ext cx="12192000" cy="2451677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altLang="ru-RU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19B227CE-90ED-4240-949A-FEDD8F0C48ED}"/>
              </a:ext>
            </a:extLst>
          </p:cNvPr>
          <p:cNvSpPr/>
          <p:nvPr/>
        </p:nvSpPr>
        <p:spPr>
          <a:xfrm>
            <a:off x="216019" y="5266164"/>
            <a:ext cx="545727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FC8EFB8-DFD1-D242-8BBD-3FEEA9AB9413}"/>
              </a:ext>
            </a:extLst>
          </p:cNvPr>
          <p:cNvSpPr/>
          <p:nvPr/>
        </p:nvSpPr>
        <p:spPr>
          <a:xfrm>
            <a:off x="5673291" y="5266164"/>
            <a:ext cx="61688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96063" y="1248354"/>
            <a:ext cx="8921363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sz="2800" dirty="0" smtClean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5712413"/>
              </p:ext>
            </p:extLst>
          </p:nvPr>
        </p:nvGraphicFramePr>
        <p:xfrm>
          <a:off x="156307" y="932464"/>
          <a:ext cx="10974255" cy="5722280"/>
        </p:xfrm>
        <a:graphic>
          <a:graphicData uri="http://schemas.openxmlformats.org/drawingml/2006/table">
            <a:tbl>
              <a:tblPr firstRow="1" firstCol="1" bandRow="1"/>
              <a:tblGrid>
                <a:gridCol w="5989748">
                  <a:extLst>
                    <a:ext uri="{9D8B030D-6E8A-4147-A177-3AD203B41FA5}">
                      <a16:colId xmlns:a16="http://schemas.microsoft.com/office/drawing/2014/main" val="546733293"/>
                    </a:ext>
                  </a:extLst>
                </a:gridCol>
                <a:gridCol w="790147">
                  <a:extLst>
                    <a:ext uri="{9D8B030D-6E8A-4147-A177-3AD203B41FA5}">
                      <a16:colId xmlns:a16="http://schemas.microsoft.com/office/drawing/2014/main" val="2299872799"/>
                    </a:ext>
                  </a:extLst>
                </a:gridCol>
                <a:gridCol w="1349833">
                  <a:extLst>
                    <a:ext uri="{9D8B030D-6E8A-4147-A177-3AD203B41FA5}">
                      <a16:colId xmlns:a16="http://schemas.microsoft.com/office/drawing/2014/main" val="295140511"/>
                    </a:ext>
                  </a:extLst>
                </a:gridCol>
                <a:gridCol w="1233506">
                  <a:extLst>
                    <a:ext uri="{9D8B030D-6E8A-4147-A177-3AD203B41FA5}">
                      <a16:colId xmlns:a16="http://schemas.microsoft.com/office/drawing/2014/main" val="3194398229"/>
                    </a:ext>
                  </a:extLst>
                </a:gridCol>
                <a:gridCol w="1611021">
                  <a:extLst>
                    <a:ext uri="{9D8B030D-6E8A-4147-A177-3AD203B41FA5}">
                      <a16:colId xmlns:a16="http://schemas.microsoft.com/office/drawing/2014/main" val="932187297"/>
                    </a:ext>
                  </a:extLst>
                </a:gridCol>
              </a:tblGrid>
              <a:tr h="583721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 </a:t>
                      </a:r>
                      <a:b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строки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Наличие подразделений,</a:t>
                      </a:r>
                      <a:b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отделов, отделений, кабинетов </a:t>
                      </a:r>
                      <a:b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(нет – 0,</a:t>
                      </a:r>
                      <a:b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есть – 1)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</a:t>
                      </a:r>
                      <a:b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подразделений,</a:t>
                      </a:r>
                      <a:b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отделов,</a:t>
                      </a:r>
                      <a:b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отделений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кабинетов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667011"/>
                  </a:ext>
                </a:extLst>
              </a:tr>
              <a:tr h="158373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53129880"/>
                  </a:ext>
                </a:extLst>
              </a:tr>
              <a:tr h="1330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Дистанционно-диагностические кабинеты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81900012"/>
                  </a:ext>
                </a:extLst>
              </a:tr>
              <a:tr h="1330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Дневные стационары для взрослых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0393565"/>
                  </a:ext>
                </a:extLst>
              </a:tr>
              <a:tr h="1330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Дневные стационары для детей 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6774440"/>
                  </a:ext>
                </a:extLst>
              </a:tr>
              <a:tr h="26606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Домовые хозяйства, на которые возложены функции</a:t>
                      </a:r>
                      <a:b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 оказанию первой помощи (ДХПП) 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18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790090"/>
                  </a:ext>
                </a:extLst>
              </a:tr>
              <a:tr h="1330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Женские консультации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19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3195117"/>
                  </a:ext>
                </a:extLst>
              </a:tr>
              <a:tr h="1330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из них: имеющие в своем составе дневные стационары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19.1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1897113"/>
                  </a:ext>
                </a:extLst>
              </a:tr>
              <a:tr h="1330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имеющие в своем составе кабинеты медико-социальной помощи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19.2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1474951"/>
                  </a:ext>
                </a:extLst>
              </a:tr>
              <a:tr h="1330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Здравпункты врачебные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84871851"/>
                  </a:ext>
                </a:extLst>
              </a:tr>
              <a:tr h="1330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Здравпункты фельдшерские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21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76553532"/>
                  </a:ext>
                </a:extLst>
              </a:tr>
              <a:tr h="1330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Инфекционные для взрослых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22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8015980"/>
                  </a:ext>
                </a:extLst>
              </a:tr>
              <a:tr h="1330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Инфекционные для детей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23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9108532"/>
                  </a:ext>
                </a:extLst>
              </a:tr>
              <a:tr h="1330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Информационно-аналитические отделы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24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89569962"/>
                  </a:ext>
                </a:extLst>
              </a:tr>
              <a:tr h="1330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Искусcтвенного</a:t>
                      </a: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пневмоторакса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25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8745314"/>
                  </a:ext>
                </a:extLst>
              </a:tr>
              <a:tr h="1330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Искусственной </a:t>
                      </a:r>
                      <a:r>
                        <a:rPr lang="ru-RU" sz="900" strike="sngStrike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инсеминации</a:t>
                      </a:r>
                      <a:r>
                        <a:rPr lang="ru-RU" sz="9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женщин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26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6499568"/>
                  </a:ext>
                </a:extLst>
              </a:tr>
              <a:tr h="1330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Кардиологические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26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2256040"/>
                  </a:ext>
                </a:extLst>
              </a:tr>
              <a:tr h="1330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Клинико-диагностические центры 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27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4465091"/>
                  </a:ext>
                </a:extLst>
              </a:tr>
              <a:tr h="1330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Колопроктологические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28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9096760"/>
                  </a:ext>
                </a:extLst>
              </a:tr>
              <a:tr h="1330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Компьютерной томографии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29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5394788"/>
                  </a:ext>
                </a:extLst>
              </a:tr>
              <a:tr h="1330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Консультативно-диагностические центры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30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87786529"/>
                  </a:ext>
                </a:extLst>
              </a:tr>
              <a:tr h="26606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из них участвующие в создании и тиражировании «Новой модели медицинской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организации»                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30.1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35947797"/>
                  </a:ext>
                </a:extLst>
              </a:tr>
              <a:tr h="1330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Консультативно-диагностические центры для детей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31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9175970"/>
                  </a:ext>
                </a:extLst>
              </a:tr>
              <a:tr h="26606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из них участвующие в создании и тиражировании «Новой модели медицинской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организации»                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31.1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8278553"/>
                  </a:ext>
                </a:extLst>
              </a:tr>
              <a:tr h="1330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с современной инфраструктурой оказания медицинской помощи детям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31.2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934133"/>
                  </a:ext>
                </a:extLst>
              </a:tr>
              <a:tr h="1330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Консультативно-оздоровительные отделы 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32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56964670"/>
                  </a:ext>
                </a:extLst>
              </a:tr>
              <a:tr h="158373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Лаборатории, всего, из них: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33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96084060"/>
                  </a:ext>
                </a:extLst>
              </a:tr>
              <a:tr h="1583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зуботехнические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33.1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3341070"/>
                  </a:ext>
                </a:extLst>
              </a:tr>
              <a:tr h="133033">
                <a:tc>
                  <a:txBody>
                    <a:bodyPr/>
                    <a:lstStyle/>
                    <a:p>
                      <a:pPr marL="71755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клинико-диагностические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33.2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7076048"/>
                  </a:ext>
                </a:extLst>
              </a:tr>
              <a:tr h="133033">
                <a:tc>
                  <a:txBody>
                    <a:bodyPr/>
                    <a:lstStyle/>
                    <a:p>
                      <a:pPr marL="252095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централизованные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33.2.1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2759675"/>
                  </a:ext>
                </a:extLst>
              </a:tr>
              <a:tr h="133033">
                <a:tc>
                  <a:txBody>
                    <a:bodyPr/>
                    <a:lstStyle/>
                    <a:p>
                      <a:pPr marL="71755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микробиологические (бактериологические)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33.3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0748309"/>
                  </a:ext>
                </a:extLst>
              </a:tr>
              <a:tr h="133033">
                <a:tc>
                  <a:txBody>
                    <a:bodyPr/>
                    <a:lstStyle/>
                    <a:p>
                      <a:pPr marL="21590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из них централизованные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33.3.1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9712713"/>
                  </a:ext>
                </a:extLst>
              </a:tr>
              <a:tr h="133033">
                <a:tc>
                  <a:txBody>
                    <a:bodyPr/>
                    <a:lstStyle/>
                    <a:p>
                      <a:pPr marL="71755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патолого-анатомические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33.4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8931497"/>
                  </a:ext>
                </a:extLst>
              </a:tr>
              <a:tr h="133033">
                <a:tc>
                  <a:txBody>
                    <a:bodyPr/>
                    <a:lstStyle/>
                    <a:p>
                      <a:pPr marL="71755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из них централизованные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33.4.1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82573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71755"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…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0155828"/>
                  </a:ext>
                </a:extLst>
              </a:tr>
            </a:tbl>
          </a:graphicData>
        </a:graphic>
      </p:graphicFrame>
      <p:sp>
        <p:nvSpPr>
          <p:cNvPr id="12" name="Rectangle 214"/>
          <p:cNvSpPr>
            <a:spLocks noChangeArrowheads="1"/>
          </p:cNvSpPr>
          <p:nvPr/>
        </p:nvSpPr>
        <p:spPr bwMode="auto">
          <a:xfrm>
            <a:off x="6983045" y="3726243"/>
            <a:ext cx="4091355" cy="45024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ru-RU" altLang="ru-RU" sz="1100" b="1" dirty="0" smtClean="0">
                <a:latin typeface="Times New Roman" panose="02020603050405020304" pitchFamily="18" charset="0"/>
              </a:rPr>
              <a:t>Строка(26 в 2019) </a:t>
            </a:r>
            <a:r>
              <a:rPr lang="ru-RU" altLang="ru-RU" sz="1100" b="1" dirty="0">
                <a:latin typeface="Times New Roman" panose="02020603050405020304" pitchFamily="18" charset="0"/>
              </a:rPr>
              <a:t>126 «Центры (отделения)  вспомогательных репродуктивных </a:t>
            </a:r>
            <a:r>
              <a:rPr lang="ru-RU" altLang="ru-RU" sz="1100" b="1" dirty="0" smtClean="0">
                <a:latin typeface="Times New Roman" panose="02020603050405020304" pitchFamily="18" charset="0"/>
              </a:rPr>
              <a:t>технологий» </a:t>
            </a:r>
            <a:endParaRPr lang="ru-RU" altLang="ru-RU" sz="1100" b="1" dirty="0">
              <a:latin typeface="Times New Roman" panose="02020603050405020304" pitchFamily="18" charset="0"/>
            </a:endParaRPr>
          </a:p>
        </p:txBody>
      </p:sp>
      <p:sp>
        <p:nvSpPr>
          <p:cNvPr id="13" name="Rectangle 214"/>
          <p:cNvSpPr>
            <a:spLocks noChangeArrowheads="1"/>
          </p:cNvSpPr>
          <p:nvPr/>
        </p:nvSpPr>
        <p:spPr bwMode="auto">
          <a:xfrm>
            <a:off x="7135445" y="5471926"/>
            <a:ext cx="4144859" cy="93668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ru-RU" altLang="ru-RU" sz="1100" b="1" dirty="0" smtClean="0">
                <a:latin typeface="Times New Roman" panose="02020603050405020304" pitchFamily="18" charset="0"/>
              </a:rPr>
              <a:t>строка 33 «лаборатории» указываются централизованные лаборатории, которые созданы </a:t>
            </a:r>
            <a:r>
              <a:rPr lang="ru-RU" altLang="ru-RU" sz="1100" b="1" dirty="0">
                <a:latin typeface="Times New Roman" panose="02020603050405020304" pitchFamily="18" charset="0"/>
              </a:rPr>
              <a:t>приказом </a:t>
            </a:r>
            <a:r>
              <a:rPr lang="ru-RU" altLang="ru-RU" sz="1100" b="1" dirty="0" smtClean="0">
                <a:latin typeface="Times New Roman" panose="02020603050405020304" pitchFamily="18" charset="0"/>
              </a:rPr>
              <a:t>органа </a:t>
            </a:r>
            <a:r>
              <a:rPr lang="ru-RU" altLang="ru-RU" sz="1100" b="1" dirty="0">
                <a:latin typeface="Times New Roman" panose="02020603050405020304" pitchFamily="18" charset="0"/>
              </a:rPr>
              <a:t>исполнительной власти в </a:t>
            </a:r>
            <a:r>
              <a:rPr lang="ru-RU" altLang="ru-RU" sz="1100" b="1" dirty="0" smtClean="0">
                <a:latin typeface="Times New Roman" panose="02020603050405020304" pitchFamily="18" charset="0"/>
              </a:rPr>
              <a:t>сфере здравоохранения </a:t>
            </a:r>
          </a:p>
          <a:p>
            <a:pPr>
              <a:spcBef>
                <a:spcPct val="0"/>
              </a:spcBef>
              <a:buNone/>
            </a:pPr>
            <a:r>
              <a:rPr lang="ru-RU" altLang="ru-RU" sz="1100" b="1" dirty="0" smtClean="0">
                <a:latin typeface="Times New Roman" panose="02020603050405020304" pitchFamily="18" charset="0"/>
              </a:rPr>
              <a:t>Для выполнения </a:t>
            </a:r>
            <a:r>
              <a:rPr lang="ru-RU" altLang="ru-RU" sz="1100" b="1" dirty="0">
                <a:latin typeface="Times New Roman" panose="02020603050405020304" pitchFamily="18" charset="0"/>
              </a:rPr>
              <a:t>определенных видов исследований для</a:t>
            </a:r>
          </a:p>
          <a:p>
            <a:pPr>
              <a:spcBef>
                <a:spcPct val="0"/>
              </a:spcBef>
              <a:buNone/>
            </a:pPr>
            <a:r>
              <a:rPr lang="ru-RU" altLang="ru-RU" sz="1100" b="1" dirty="0">
                <a:latin typeface="Times New Roman" panose="02020603050405020304" pitchFamily="18" charset="0"/>
              </a:rPr>
              <a:t>нескольких организаций.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61815" y="6878966"/>
            <a:ext cx="703385" cy="1963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Слайд</a:t>
            </a:r>
            <a:r>
              <a:rPr lang="ru-RU" sz="1200" dirty="0"/>
              <a:t>4</a:t>
            </a:r>
          </a:p>
        </p:txBody>
      </p:sp>
      <p:sp>
        <p:nvSpPr>
          <p:cNvPr id="15" name="Rectangle 214"/>
          <p:cNvSpPr>
            <a:spLocks noChangeArrowheads="1"/>
          </p:cNvSpPr>
          <p:nvPr/>
        </p:nvSpPr>
        <p:spPr bwMode="auto">
          <a:xfrm>
            <a:off x="7039208" y="2424479"/>
            <a:ext cx="2472116" cy="45024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ru-RU" altLang="ru-RU" sz="1100" b="1" dirty="0" smtClean="0">
                <a:latin typeface="Times New Roman" panose="02020603050405020304" pitchFamily="18" charset="0"/>
              </a:rPr>
              <a:t>Выделяются только входящие в Медицинские организации</a:t>
            </a:r>
            <a:endParaRPr lang="ru-RU" altLang="ru-RU" sz="1100" b="1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1146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697D475-B99B-7947-8354-03765AAD9A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9741" y="-56346"/>
            <a:ext cx="12192000" cy="6843072"/>
          </a:xfrm>
          <a:prstGeom prst="rect">
            <a:avLst/>
          </a:prstGeom>
        </p:spPr>
      </p:pic>
      <p:pic>
        <p:nvPicPr>
          <p:cNvPr id="48" name="Рисунок 47">
            <a:extLst>
              <a:ext uri="{FF2B5EF4-FFF2-40B4-BE49-F238E27FC236}">
                <a16:creationId xmlns:a16="http://schemas.microsoft.com/office/drawing/2014/main" id="{13DAAA28-CF4D-2342-9165-2C70A58011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4471212"/>
            <a:ext cx="12192000" cy="2451677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altLang="ru-RU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19B227CE-90ED-4240-949A-FEDD8F0C48ED}"/>
              </a:ext>
            </a:extLst>
          </p:cNvPr>
          <p:cNvSpPr/>
          <p:nvPr/>
        </p:nvSpPr>
        <p:spPr>
          <a:xfrm>
            <a:off x="216019" y="5266164"/>
            <a:ext cx="545727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FC8EFB8-DFD1-D242-8BBD-3FEEA9AB9413}"/>
              </a:ext>
            </a:extLst>
          </p:cNvPr>
          <p:cNvSpPr/>
          <p:nvPr/>
        </p:nvSpPr>
        <p:spPr>
          <a:xfrm>
            <a:off x="5673291" y="5266164"/>
            <a:ext cx="61688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96063" y="1248354"/>
            <a:ext cx="8921363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sz="2800" dirty="0" smtClean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2485737"/>
              </p:ext>
            </p:extLst>
          </p:nvPr>
        </p:nvGraphicFramePr>
        <p:xfrm>
          <a:off x="216019" y="765915"/>
          <a:ext cx="11296044" cy="6182009"/>
        </p:xfrm>
        <a:graphic>
          <a:graphicData uri="http://schemas.openxmlformats.org/drawingml/2006/table">
            <a:tbl>
              <a:tblPr firstRow="1" firstCol="1" bandRow="1"/>
              <a:tblGrid>
                <a:gridCol w="6165379">
                  <a:extLst>
                    <a:ext uri="{9D8B030D-6E8A-4147-A177-3AD203B41FA5}">
                      <a16:colId xmlns:a16="http://schemas.microsoft.com/office/drawing/2014/main" val="2839961602"/>
                    </a:ext>
                  </a:extLst>
                </a:gridCol>
                <a:gridCol w="813316">
                  <a:extLst>
                    <a:ext uri="{9D8B030D-6E8A-4147-A177-3AD203B41FA5}">
                      <a16:colId xmlns:a16="http://schemas.microsoft.com/office/drawing/2014/main" val="516157374"/>
                    </a:ext>
                  </a:extLst>
                </a:gridCol>
                <a:gridCol w="1389414">
                  <a:extLst>
                    <a:ext uri="{9D8B030D-6E8A-4147-A177-3AD203B41FA5}">
                      <a16:colId xmlns:a16="http://schemas.microsoft.com/office/drawing/2014/main" val="3476664962"/>
                    </a:ext>
                  </a:extLst>
                </a:gridCol>
                <a:gridCol w="1269675">
                  <a:extLst>
                    <a:ext uri="{9D8B030D-6E8A-4147-A177-3AD203B41FA5}">
                      <a16:colId xmlns:a16="http://schemas.microsoft.com/office/drawing/2014/main" val="2097458236"/>
                    </a:ext>
                  </a:extLst>
                </a:gridCol>
                <a:gridCol w="1658260">
                  <a:extLst>
                    <a:ext uri="{9D8B030D-6E8A-4147-A177-3AD203B41FA5}">
                      <a16:colId xmlns:a16="http://schemas.microsoft.com/office/drawing/2014/main" val="862591851"/>
                    </a:ext>
                  </a:extLst>
                </a:gridCol>
              </a:tblGrid>
              <a:tr h="1088718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 </a:t>
                      </a:r>
                      <a:b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строки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Наличие подразделений,</a:t>
                      </a:r>
                      <a:b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отделов, отделений, кабинетов </a:t>
                      </a:r>
                      <a:b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(нет – 0,</a:t>
                      </a:r>
                      <a:b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есть – 1)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</a:t>
                      </a:r>
                      <a:b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подразделений,</a:t>
                      </a:r>
                      <a:b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отделов,</a:t>
                      </a:r>
                      <a:b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отделений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кабинетов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56886870"/>
                  </a:ext>
                </a:extLst>
              </a:tr>
              <a:tr h="155531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10804922"/>
                  </a:ext>
                </a:extLst>
              </a:tr>
              <a:tr h="13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Отделы издательской и полиграфической деятельности 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58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1895158"/>
                  </a:ext>
                </a:extLst>
              </a:tr>
              <a:tr h="13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Отделы </a:t>
                      </a:r>
                      <a:r>
                        <a:rPr lang="ru-RU" sz="900" strike="sngStrike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межсекторальных</a:t>
                      </a:r>
                      <a:r>
                        <a:rPr lang="ru-RU" sz="9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и внешних связей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59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2648719"/>
                  </a:ext>
                </a:extLst>
              </a:tr>
              <a:tr h="13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Отделы программного обеспечения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58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49544892"/>
                  </a:ext>
                </a:extLst>
              </a:tr>
              <a:tr h="13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Отделы сетевых технологий и защиты информации 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59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19329147"/>
                  </a:ext>
                </a:extLst>
              </a:tr>
              <a:tr h="13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Отделы сбора баз данных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63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1517467"/>
                  </a:ext>
                </a:extLst>
              </a:tr>
              <a:tr h="13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Отделения (кабинеты) амбулаторной онкологической помощи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60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u="none" strike="noStrike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88499395"/>
                  </a:ext>
                </a:extLst>
              </a:tr>
              <a:tr h="13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Отделения (кабинеты) кризисных состояний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2043468"/>
                  </a:ext>
                </a:extLst>
              </a:tr>
              <a:tr h="13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Отделения (кабинеты) рентгеноэндоваскулярной диагностики и лечения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62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70773934"/>
                  </a:ext>
                </a:extLst>
              </a:tr>
              <a:tr h="13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Отделения (кабинеты) социально-психологической помощи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63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75876190"/>
                  </a:ext>
                </a:extLst>
              </a:tr>
              <a:tr h="13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из них для детей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63.1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09541068"/>
                  </a:ext>
                </a:extLst>
              </a:tr>
              <a:tr h="13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Отделения (кабинеты) медицинской статистики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64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45499940"/>
                  </a:ext>
                </a:extLst>
              </a:tr>
              <a:tr h="13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Отделения (кабинеты) медицинской реабилитации 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65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11670351"/>
                  </a:ext>
                </a:extLst>
              </a:tr>
              <a:tr h="13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Отделения (кабинеты) медицинской реабилитации для детей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66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2972890"/>
                  </a:ext>
                </a:extLst>
              </a:tr>
              <a:tr h="13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из них: для детей до 3 лет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66.1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7644330"/>
                  </a:ext>
                </a:extLst>
              </a:tr>
              <a:tr h="13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из стр. 70: на </a:t>
                      </a:r>
                      <a:r>
                        <a:rPr lang="en-US" sz="9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I</a:t>
                      </a:r>
                      <a:r>
                        <a:rPr lang="ru-RU" sz="9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этапе 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70.2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7510006"/>
                  </a:ext>
                </a:extLst>
              </a:tr>
              <a:tr h="13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на </a:t>
                      </a:r>
                      <a:r>
                        <a:rPr lang="en-US" sz="9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II</a:t>
                      </a:r>
                      <a:r>
                        <a:rPr lang="ru-RU" sz="9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этапе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70.3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7025603"/>
                  </a:ext>
                </a:extLst>
              </a:tr>
              <a:tr h="13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на </a:t>
                      </a:r>
                      <a:r>
                        <a:rPr lang="en-US" sz="9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III</a:t>
                      </a:r>
                      <a:r>
                        <a:rPr lang="ru-RU" sz="9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этапе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70.4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3284130"/>
                  </a:ext>
                </a:extLst>
              </a:tr>
              <a:tr h="13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Отделения (кабинеты) медико-социальной помощи 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67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64092036"/>
                  </a:ext>
                </a:extLst>
              </a:tr>
              <a:tr h="13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Отделения (кабинеты) медико-социальной помощи для детей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68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24315929"/>
                  </a:ext>
                </a:extLst>
              </a:tr>
              <a:tr h="13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Отделения (кабинеты) врача общей практики (семейного врача)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69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32262604"/>
                  </a:ext>
                </a:extLst>
              </a:tr>
              <a:tr h="13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Отделения медико-криминалистические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70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3685986"/>
                  </a:ext>
                </a:extLst>
              </a:tr>
              <a:tr h="13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Отделения мониторинга здоровья населения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4473728"/>
                  </a:ext>
                </a:extLst>
              </a:tr>
              <a:tr h="2612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Отделения (пункты, кабинеты) неотложной медицинской помощи, оказывающих медицинскую помощь в амбулаторных условиях, всего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72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9809203"/>
                  </a:ext>
                </a:extLst>
              </a:tr>
              <a:tr h="13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в том числе: взрослому населению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72.1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90542228"/>
                  </a:ext>
                </a:extLst>
              </a:tr>
              <a:tr h="13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детскому населению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72.2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1538961"/>
                  </a:ext>
                </a:extLst>
              </a:tr>
              <a:tr h="13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Отделения скорой медицинской помощи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73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9655230"/>
                  </a:ext>
                </a:extLst>
              </a:tr>
              <a:tr h="13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Отделения скорой медицинской помощи (стационарные)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74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2342202"/>
                  </a:ext>
                </a:extLst>
              </a:tr>
              <a:tr h="13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Отделения судебно-медицинских экспертиз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75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5958808"/>
                  </a:ext>
                </a:extLst>
              </a:tr>
              <a:tr h="13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Отделения статистики в составе оргметодотдела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79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30811923"/>
                  </a:ext>
                </a:extLst>
              </a:tr>
              <a:tr h="13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Отделения сложных судебно-медицинских экспертиз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80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1257446"/>
                  </a:ext>
                </a:extLst>
              </a:tr>
              <a:tr h="13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Отделения судебно-биохимические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3628993"/>
                  </a:ext>
                </a:extLst>
              </a:tr>
              <a:tr h="13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Отделения судебно-гистологические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82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2938062"/>
                  </a:ext>
                </a:extLst>
              </a:tr>
              <a:tr h="13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Отделения судебно-медицинской экспертизы вещественных доказательств  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83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44321591"/>
                  </a:ext>
                </a:extLst>
              </a:tr>
              <a:tr h="13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Отделения судебно-медицинской экспертизы трупов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84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399990"/>
                  </a:ext>
                </a:extLst>
              </a:tr>
              <a:tr h="13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Отделения судебно-химические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85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9487403"/>
                  </a:ext>
                </a:extLst>
              </a:tr>
            </a:tbl>
          </a:graphicData>
        </a:graphic>
      </p:graphicFrame>
      <p:sp>
        <p:nvSpPr>
          <p:cNvPr id="12" name="Rectangle 214"/>
          <p:cNvSpPr>
            <a:spLocks noChangeArrowheads="1"/>
          </p:cNvSpPr>
          <p:nvPr/>
        </p:nvSpPr>
        <p:spPr bwMode="auto">
          <a:xfrm>
            <a:off x="7022122" y="3687098"/>
            <a:ext cx="4489941" cy="23611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ru-RU" altLang="ru-RU" sz="1100" b="1" dirty="0" smtClean="0">
                <a:latin typeface="Times New Roman" panose="02020603050405020304" pitchFamily="18" charset="0"/>
              </a:rPr>
              <a:t>Строку 66 сравниваем со строкой 70.4 прошлого года «на </a:t>
            </a:r>
            <a:r>
              <a:rPr lang="en-US" altLang="ru-RU" sz="1100" b="1" dirty="0" smtClean="0">
                <a:latin typeface="Times New Roman" panose="02020603050405020304" pitchFamily="18" charset="0"/>
              </a:rPr>
              <a:t>III</a:t>
            </a:r>
            <a:r>
              <a:rPr lang="ru-RU" altLang="ru-RU" sz="1100" b="1" dirty="0" smtClean="0">
                <a:latin typeface="Times New Roman" panose="02020603050405020304" pitchFamily="18" charset="0"/>
              </a:rPr>
              <a:t> этапе» </a:t>
            </a:r>
            <a:endParaRPr lang="ru-RU" altLang="ru-RU" sz="1100" b="1" dirty="0">
              <a:latin typeface="Times New Roman" panose="02020603050405020304" pitchFamily="18" charset="0"/>
            </a:endParaRPr>
          </a:p>
        </p:txBody>
      </p:sp>
      <p:sp>
        <p:nvSpPr>
          <p:cNvPr id="13" name="Rectangle 214"/>
          <p:cNvSpPr>
            <a:spLocks noChangeArrowheads="1"/>
          </p:cNvSpPr>
          <p:nvPr/>
        </p:nvSpPr>
        <p:spPr bwMode="auto">
          <a:xfrm>
            <a:off x="7146693" y="3372813"/>
            <a:ext cx="4091355" cy="22512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ru-RU" altLang="ru-RU" sz="1100" b="1" dirty="0" smtClean="0">
                <a:latin typeface="Times New Roman" panose="02020603050405020304" pitchFamily="18" charset="0"/>
              </a:rPr>
              <a:t>строка 64 = строке 68+79 прошлого года</a:t>
            </a:r>
            <a:endParaRPr lang="ru-RU" altLang="ru-RU" sz="1100" b="1" dirty="0">
              <a:latin typeface="Times New Roman" panose="02020603050405020304" pitchFamily="18" charset="0"/>
            </a:endParaRPr>
          </a:p>
        </p:txBody>
      </p:sp>
      <p:sp>
        <p:nvSpPr>
          <p:cNvPr id="14" name="Rectangle 214"/>
          <p:cNvSpPr>
            <a:spLocks noChangeArrowheads="1"/>
          </p:cNvSpPr>
          <p:nvPr/>
        </p:nvSpPr>
        <p:spPr bwMode="auto">
          <a:xfrm>
            <a:off x="7022122" y="5881827"/>
            <a:ext cx="4380525" cy="78411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ru-RU" altLang="ru-RU" sz="1100" b="1" dirty="0" smtClean="0">
                <a:latin typeface="Times New Roman" panose="02020603050405020304" pitchFamily="18" charset="0"/>
              </a:rPr>
              <a:t>Строку 75 </a:t>
            </a:r>
            <a:r>
              <a:rPr lang="ru-RU" altLang="ru-RU" sz="1100" b="1" dirty="0">
                <a:latin typeface="Times New Roman" panose="02020603050405020304" pitchFamily="18" charset="0"/>
              </a:rPr>
              <a:t>заполняют </a:t>
            </a:r>
            <a:r>
              <a:rPr lang="ru-RU" altLang="ru-RU" sz="1100" b="1" dirty="0" smtClean="0">
                <a:latin typeface="Times New Roman" panose="02020603050405020304" pitchFamily="18" charset="0"/>
              </a:rPr>
              <a:t>медицинские организации, имеющие </a:t>
            </a:r>
            <a:r>
              <a:rPr lang="ru-RU" altLang="ru-RU" sz="1100" b="1" dirty="0">
                <a:latin typeface="Times New Roman" panose="02020603050405020304" pitchFamily="18" charset="0"/>
              </a:rPr>
              <a:t>подразделения </a:t>
            </a:r>
            <a:r>
              <a:rPr lang="ru-RU" altLang="ru-RU" sz="1100" b="1" dirty="0" smtClean="0">
                <a:latin typeface="Times New Roman" panose="02020603050405020304" pitchFamily="18" charset="0"/>
              </a:rPr>
              <a:t>(например в составе: ЦРБ, районных больниц и т.д.).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61815" y="6878966"/>
            <a:ext cx="703385" cy="1963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Слайд</a:t>
            </a:r>
            <a:r>
              <a:rPr lang="ru-RU" sz="1200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368783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697D475-B99B-7947-8354-03765AAD9A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9741" y="-56346"/>
            <a:ext cx="12192000" cy="6843072"/>
          </a:xfrm>
          <a:prstGeom prst="rect">
            <a:avLst/>
          </a:prstGeom>
        </p:spPr>
      </p:pic>
      <p:pic>
        <p:nvPicPr>
          <p:cNvPr id="48" name="Рисунок 47">
            <a:extLst>
              <a:ext uri="{FF2B5EF4-FFF2-40B4-BE49-F238E27FC236}">
                <a16:creationId xmlns:a16="http://schemas.microsoft.com/office/drawing/2014/main" id="{13DAAA28-CF4D-2342-9165-2C70A58011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4471212"/>
            <a:ext cx="12192000" cy="2451677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altLang="ru-RU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19B227CE-90ED-4240-949A-FEDD8F0C48ED}"/>
              </a:ext>
            </a:extLst>
          </p:cNvPr>
          <p:cNvSpPr/>
          <p:nvPr/>
        </p:nvSpPr>
        <p:spPr>
          <a:xfrm>
            <a:off x="216019" y="5266164"/>
            <a:ext cx="545727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FC8EFB8-DFD1-D242-8BBD-3FEEA9AB9413}"/>
              </a:ext>
            </a:extLst>
          </p:cNvPr>
          <p:cNvSpPr/>
          <p:nvPr/>
        </p:nvSpPr>
        <p:spPr>
          <a:xfrm>
            <a:off x="5673291" y="5266164"/>
            <a:ext cx="61688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96063" y="1248354"/>
            <a:ext cx="8921363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sz="2800" dirty="0" smtClean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0703948"/>
              </p:ext>
            </p:extLst>
          </p:nvPr>
        </p:nvGraphicFramePr>
        <p:xfrm>
          <a:off x="216019" y="734643"/>
          <a:ext cx="11626147" cy="5769426"/>
        </p:xfrm>
        <a:graphic>
          <a:graphicData uri="http://schemas.openxmlformats.org/drawingml/2006/table">
            <a:tbl>
              <a:tblPr firstRow="1" firstCol="1" bandRow="1"/>
              <a:tblGrid>
                <a:gridCol w="6345550">
                  <a:extLst>
                    <a:ext uri="{9D8B030D-6E8A-4147-A177-3AD203B41FA5}">
                      <a16:colId xmlns:a16="http://schemas.microsoft.com/office/drawing/2014/main" val="2727339725"/>
                    </a:ext>
                  </a:extLst>
                </a:gridCol>
                <a:gridCol w="837083">
                  <a:extLst>
                    <a:ext uri="{9D8B030D-6E8A-4147-A177-3AD203B41FA5}">
                      <a16:colId xmlns:a16="http://schemas.microsoft.com/office/drawing/2014/main" val="2576192849"/>
                    </a:ext>
                  </a:extLst>
                </a:gridCol>
                <a:gridCol w="1430017">
                  <a:extLst>
                    <a:ext uri="{9D8B030D-6E8A-4147-A177-3AD203B41FA5}">
                      <a16:colId xmlns:a16="http://schemas.microsoft.com/office/drawing/2014/main" val="4090368976"/>
                    </a:ext>
                  </a:extLst>
                </a:gridCol>
                <a:gridCol w="1306778">
                  <a:extLst>
                    <a:ext uri="{9D8B030D-6E8A-4147-A177-3AD203B41FA5}">
                      <a16:colId xmlns:a16="http://schemas.microsoft.com/office/drawing/2014/main" val="3830446390"/>
                    </a:ext>
                  </a:extLst>
                </a:gridCol>
                <a:gridCol w="1706719">
                  <a:extLst>
                    <a:ext uri="{9D8B030D-6E8A-4147-A177-3AD203B41FA5}">
                      <a16:colId xmlns:a16="http://schemas.microsoft.com/office/drawing/2014/main" val="508330410"/>
                    </a:ext>
                  </a:extLst>
                </a:gridCol>
              </a:tblGrid>
              <a:tr h="672126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 </a:t>
                      </a:r>
                      <a:b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строки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Наличие подразделений,</a:t>
                      </a:r>
                      <a:b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отделов, отделений, кабинетов </a:t>
                      </a:r>
                      <a:b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(нет – 0,</a:t>
                      </a:r>
                      <a:b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есть – 1)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</a:t>
                      </a:r>
                      <a:b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подразделений,</a:t>
                      </a:r>
                      <a:b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отделов,</a:t>
                      </a:r>
                      <a:b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отделений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кабинетов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41338837"/>
                  </a:ext>
                </a:extLst>
              </a:tr>
              <a:tr h="159540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37696111"/>
                  </a:ext>
                </a:extLst>
              </a:tr>
              <a:tr h="134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Отделения судебно-цитологические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86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17881090"/>
                  </a:ext>
                </a:extLst>
              </a:tr>
              <a:tr h="134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Отделения экстренной консультативной помощи и медицинской эвакуации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76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942846"/>
                  </a:ext>
                </a:extLst>
              </a:tr>
              <a:tr h="134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Отделения экстренной медицинской помощи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77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3336349"/>
                  </a:ext>
                </a:extLst>
              </a:tr>
              <a:tr h="134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Оториноларингологические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78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9444273"/>
                  </a:ext>
                </a:extLst>
              </a:tr>
              <a:tr h="134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Офтальмологические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79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9079712"/>
                  </a:ext>
                </a:extLst>
              </a:tr>
              <a:tr h="134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Охраны репродуктивного здоровья подростков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80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21594241"/>
                  </a:ext>
                </a:extLst>
              </a:tr>
              <a:tr h="134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Паллиативной медицинской помощи </a:t>
                      </a:r>
                      <a:r>
                        <a:rPr lang="ru-RU" sz="9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(включая </a:t>
                      </a:r>
                      <a:r>
                        <a:rPr lang="ru-RU" sz="9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передвижные</a:t>
                      </a:r>
                      <a:r>
                        <a:rPr lang="ru-RU" sz="9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)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1524090"/>
                  </a:ext>
                </a:extLst>
              </a:tr>
              <a:tr h="134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из них для детей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81.1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3492099"/>
                  </a:ext>
                </a:extLst>
              </a:tr>
              <a:tr h="134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Патолого-анатомические 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82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7769706"/>
                  </a:ext>
                </a:extLst>
              </a:tr>
              <a:tr h="134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из них централизованные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82.1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48706"/>
                  </a:ext>
                </a:extLst>
              </a:tr>
              <a:tr h="134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в составе: патолого-анатомических бюро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82.2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4789806"/>
                  </a:ext>
                </a:extLst>
              </a:tr>
              <a:tr h="134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бюро судебно-медицинской экспертизы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82.3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768072"/>
                  </a:ext>
                </a:extLst>
              </a:tr>
              <a:tr h="134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Переливания крови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83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r>
                        <a:rPr lang="ru-RU" sz="7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3821439"/>
                  </a:ext>
                </a:extLst>
              </a:tr>
              <a:tr h="134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Перинатальные центры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84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r>
                        <a:rPr lang="ru-RU" sz="7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1624195"/>
                  </a:ext>
                </a:extLst>
              </a:tr>
              <a:tr h="134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Платные кабинеты (отделения)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85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9087698"/>
                  </a:ext>
                </a:extLst>
              </a:tr>
              <a:tr h="134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из них для детей 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85.1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49102508"/>
                  </a:ext>
                </a:extLst>
              </a:tr>
              <a:tr h="134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Поликлиники (поликлинические отделения) 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86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7436096"/>
                  </a:ext>
                </a:extLst>
              </a:tr>
              <a:tr h="2680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из них участвующие в создании и тиражировании «Новой модели медицинской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организации»                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86.1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6438928"/>
                  </a:ext>
                </a:extLst>
              </a:tr>
              <a:tr h="134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 медицинской генетике  (медико-генетические консультации)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87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4613267"/>
                  </a:ext>
                </a:extLst>
              </a:tr>
              <a:tr h="134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Подростковые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88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3915492"/>
                  </a:ext>
                </a:extLst>
              </a:tr>
              <a:tr h="2680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Подростковые специализированные центры (кабинеты) профилактики и лечения инфекций, передаваемых преимущественно половым путем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89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84027087"/>
                  </a:ext>
                </a:extLst>
              </a:tr>
              <a:tr h="134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Подростковые наркологические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90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92628805"/>
                  </a:ext>
                </a:extLst>
              </a:tr>
              <a:tr h="134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Прививочные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670064"/>
                  </a:ext>
                </a:extLst>
              </a:tr>
              <a:tr h="134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из них для детей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91.1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67531951"/>
                  </a:ext>
                </a:extLst>
              </a:tr>
              <a:tr h="134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Профпатологические 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92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05838493"/>
                  </a:ext>
                </a:extLst>
              </a:tr>
              <a:tr h="134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Психиатрические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93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285355"/>
                  </a:ext>
                </a:extLst>
              </a:tr>
              <a:tr h="134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Психотерапевтические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94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0863481"/>
                  </a:ext>
                </a:extLst>
              </a:tr>
              <a:tr h="134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Психоэндокринологические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95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2373110"/>
                  </a:ext>
                </a:extLst>
              </a:tr>
              <a:tr h="134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Пульмонологические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96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9406637"/>
                  </a:ext>
                </a:extLst>
              </a:tr>
              <a:tr h="134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Пункты сбора грудного молока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97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6527768"/>
                  </a:ext>
                </a:extLst>
              </a:tr>
              <a:tr h="134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Радиологические 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98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69596244"/>
                  </a:ext>
                </a:extLst>
              </a:tr>
              <a:tr h="134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Радиотерапевтические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99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9873612"/>
                  </a:ext>
                </a:extLst>
              </a:tr>
              <a:tr h="134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Ревматологические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100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2970718"/>
                  </a:ext>
                </a:extLst>
              </a:tr>
              <a:tr h="134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Редакционно-издательские отделы 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112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2780959"/>
                  </a:ext>
                </a:extLst>
              </a:tr>
            </a:tbl>
          </a:graphicData>
        </a:graphic>
      </p:graphicFrame>
      <p:sp>
        <p:nvSpPr>
          <p:cNvPr id="12" name="Скругленный прямоугольник 11"/>
          <p:cNvSpPr/>
          <p:nvPr/>
        </p:nvSpPr>
        <p:spPr>
          <a:xfrm>
            <a:off x="261815" y="6878966"/>
            <a:ext cx="703385" cy="1963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Слайд</a:t>
            </a:r>
            <a:r>
              <a:rPr lang="ru-RU" sz="1200" dirty="0" smtClean="0"/>
              <a:t>6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2377987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697D475-B99B-7947-8354-03765AAD9A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9741" y="-56346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altLang="ru-RU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19B227CE-90ED-4240-949A-FEDD8F0C48ED}"/>
              </a:ext>
            </a:extLst>
          </p:cNvPr>
          <p:cNvSpPr/>
          <p:nvPr/>
        </p:nvSpPr>
        <p:spPr>
          <a:xfrm>
            <a:off x="216019" y="5266164"/>
            <a:ext cx="545727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FC8EFB8-DFD1-D242-8BBD-3FEEA9AB9413}"/>
              </a:ext>
            </a:extLst>
          </p:cNvPr>
          <p:cNvSpPr/>
          <p:nvPr/>
        </p:nvSpPr>
        <p:spPr>
          <a:xfrm>
            <a:off x="5673291" y="5266164"/>
            <a:ext cx="61688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96063" y="1248354"/>
            <a:ext cx="8921363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sz="2800" dirty="0" smtClean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0883831"/>
              </p:ext>
            </p:extLst>
          </p:nvPr>
        </p:nvGraphicFramePr>
        <p:xfrm>
          <a:off x="216018" y="443239"/>
          <a:ext cx="11366381" cy="5843901"/>
        </p:xfrm>
        <a:graphic>
          <a:graphicData uri="http://schemas.openxmlformats.org/drawingml/2006/table">
            <a:tbl>
              <a:tblPr firstRow="1" firstCol="1" bandRow="1"/>
              <a:tblGrid>
                <a:gridCol w="4910874">
                  <a:extLst>
                    <a:ext uri="{9D8B030D-6E8A-4147-A177-3AD203B41FA5}">
                      <a16:colId xmlns:a16="http://schemas.microsoft.com/office/drawing/2014/main" val="1357505311"/>
                    </a:ext>
                  </a:extLst>
                </a:gridCol>
                <a:gridCol w="2111277">
                  <a:extLst>
                    <a:ext uri="{9D8B030D-6E8A-4147-A177-3AD203B41FA5}">
                      <a16:colId xmlns:a16="http://schemas.microsoft.com/office/drawing/2014/main" val="1351034036"/>
                    </a:ext>
                  </a:extLst>
                </a:gridCol>
                <a:gridCol w="1398064">
                  <a:extLst>
                    <a:ext uri="{9D8B030D-6E8A-4147-A177-3AD203B41FA5}">
                      <a16:colId xmlns:a16="http://schemas.microsoft.com/office/drawing/2014/main" val="4189196519"/>
                    </a:ext>
                  </a:extLst>
                </a:gridCol>
                <a:gridCol w="1277581">
                  <a:extLst>
                    <a:ext uri="{9D8B030D-6E8A-4147-A177-3AD203B41FA5}">
                      <a16:colId xmlns:a16="http://schemas.microsoft.com/office/drawing/2014/main" val="2370060705"/>
                    </a:ext>
                  </a:extLst>
                </a:gridCol>
                <a:gridCol w="1668585">
                  <a:extLst>
                    <a:ext uri="{9D8B030D-6E8A-4147-A177-3AD203B41FA5}">
                      <a16:colId xmlns:a16="http://schemas.microsoft.com/office/drawing/2014/main" val="2945726424"/>
                    </a:ext>
                  </a:extLst>
                </a:gridCol>
              </a:tblGrid>
              <a:tr h="749498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 </a:t>
                      </a:r>
                      <a:b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строки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Наличие подразделений,</a:t>
                      </a:r>
                      <a:b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отделов, отделений, кабинетов </a:t>
                      </a:r>
                      <a:b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(нет – 0,</a:t>
                      </a:r>
                      <a:b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есть – 1)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</a:t>
                      </a:r>
                      <a:b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подразделений,</a:t>
                      </a:r>
                      <a:b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отделов,</a:t>
                      </a:r>
                      <a:b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отделений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кабинетов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1561001"/>
                  </a:ext>
                </a:extLst>
              </a:tr>
              <a:tr h="149900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33056176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Рентгенологические</a:t>
                      </a: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152827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Рентгенохирургические </a:t>
                      </a: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102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83701099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Рефлексотерапии</a:t>
                      </a: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103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34123377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Санаторно-курортные</a:t>
                      </a: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104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0318866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из них для детей</a:t>
                      </a: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104.1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186116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Сексологические</a:t>
                      </a: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105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0980237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Смотровые кабинеты</a:t>
                      </a: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106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45593749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Социально-правовые </a:t>
                      </a: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107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5232647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Спортивной медицины</a:t>
                      </a: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108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02730554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Стоматологические </a:t>
                      </a: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109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9501100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них: при высших, средних специальных учебных заведениях </a:t>
                      </a: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109.1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7702263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в общеобразовательных школах, лицеях, гимназиях, колледжах</a:t>
                      </a: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109.2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1799175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на промышленных предприятиях, </a:t>
                      </a:r>
                      <a:r>
                        <a:rPr lang="ru-RU" sz="9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призывных пунктах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109.3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5270818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Сурдологические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110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4805821"/>
                  </a:ext>
                </a:extLst>
              </a:tr>
              <a:tr h="14390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из них для детей</a:t>
                      </a: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110.1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782955" algn="l"/>
                        </a:tabLs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45679" marR="456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45679" marR="456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45679" marR="456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4671106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Телефон доверия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123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37480463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из них для детей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123.1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72613945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Терапевтические</a:t>
                      </a: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9058582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Травматологические (ортопедические)</a:t>
                      </a: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112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3803658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Трансфузиологические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113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02322250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Ультразвуковой диагностики</a:t>
                      </a: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114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2020771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Урологические</a:t>
                      </a: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115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6751831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Участковые больницы в составе медицинской организации</a:t>
                      </a: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116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4741089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Фельдшерско-акушерские пункты (включая передвижные)</a:t>
                      </a: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117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r>
                        <a:rPr lang="ru-RU" sz="7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800189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Фельдшерские пункты (включая передвижные)</a:t>
                      </a: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118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r>
                        <a:rPr lang="ru-RU" sz="7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761943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Физиотерапевтические</a:t>
                      </a: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119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1786409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Флюорографические</a:t>
                      </a: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120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20228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Фтизиатрические</a:t>
                      </a: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631788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Функциональной диагностики</a:t>
                      </a: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122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55122370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Хирургические </a:t>
                      </a: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123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9158488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Центры амбулаторной онкологической помощи</a:t>
                      </a: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124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16250815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Центры амбулаторной хирургии </a:t>
                      </a: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125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32115760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Центры (отделения)  вспомогательных репродуктивных технологий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126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78103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Центры врача общей практики (семейного врача)</a:t>
                      </a: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127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4050259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Центры гериатрические</a:t>
                      </a: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128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9550737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Центры здоровья для взрослых</a:t>
                      </a: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129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8543045"/>
                  </a:ext>
                </a:extLst>
              </a:tr>
            </a:tbl>
          </a:graphicData>
        </a:graphic>
      </p:graphicFrame>
      <p:sp>
        <p:nvSpPr>
          <p:cNvPr id="12" name="Скругленный прямоугольник 11"/>
          <p:cNvSpPr/>
          <p:nvPr/>
        </p:nvSpPr>
        <p:spPr>
          <a:xfrm>
            <a:off x="261815" y="6878966"/>
            <a:ext cx="703385" cy="1963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Слайд</a:t>
            </a:r>
            <a:r>
              <a:rPr lang="ru-RU" sz="1200" dirty="0"/>
              <a:t>7</a:t>
            </a:r>
          </a:p>
        </p:txBody>
      </p:sp>
      <p:sp>
        <p:nvSpPr>
          <p:cNvPr id="13" name="Rectangle 214"/>
          <p:cNvSpPr>
            <a:spLocks noChangeArrowheads="1"/>
          </p:cNvSpPr>
          <p:nvPr/>
        </p:nvSpPr>
        <p:spPr bwMode="auto">
          <a:xfrm>
            <a:off x="6474570" y="5481607"/>
            <a:ext cx="4091355" cy="22512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ru-RU" altLang="ru-RU" sz="1100" b="1" dirty="0" smtClean="0">
                <a:latin typeface="Times New Roman" panose="02020603050405020304" pitchFamily="18" charset="0"/>
              </a:rPr>
              <a:t>строка 124 = т 1002 строке 1, графе 3</a:t>
            </a:r>
            <a:endParaRPr lang="ru-RU" altLang="ru-RU" sz="1100" b="1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9067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33156</TotalTime>
  <Words>7242</Words>
  <Application>Microsoft Office PowerPoint</Application>
  <PresentationFormat>Широкоэкранный</PresentationFormat>
  <Paragraphs>3705</Paragraphs>
  <Slides>32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43" baseType="lpstr">
      <vt:lpstr>Arial</vt:lpstr>
      <vt:lpstr>Calibri</vt:lpstr>
      <vt:lpstr>Calibri Light</vt:lpstr>
      <vt:lpstr>Montserrat</vt:lpstr>
      <vt:lpstr>Montserrat Light</vt:lpstr>
      <vt:lpstr>Montserrat Medium</vt:lpstr>
      <vt:lpstr>Montserrat SemiBold</vt:lpstr>
      <vt:lpstr>Symbol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Microsoft Office User</dc:creator>
  <cp:lastModifiedBy>Екатерина А. Шелепова</cp:lastModifiedBy>
  <cp:revision>240</cp:revision>
  <cp:lastPrinted>2021-11-29T09:38:19Z</cp:lastPrinted>
  <dcterms:created xsi:type="dcterms:W3CDTF">2020-11-29T07:52:22Z</dcterms:created>
  <dcterms:modified xsi:type="dcterms:W3CDTF">2021-12-13T08:25:03Z</dcterms:modified>
</cp:coreProperties>
</file>