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6" r:id="rId4"/>
  </p:sldMasterIdLst>
  <p:notesMasterIdLst>
    <p:notesMasterId r:id="rId92"/>
  </p:notesMasterIdLst>
  <p:sldIdLst>
    <p:sldId id="256" r:id="rId5"/>
    <p:sldId id="487" r:id="rId6"/>
    <p:sldId id="305" r:id="rId7"/>
    <p:sldId id="280" r:id="rId8"/>
    <p:sldId id="385" r:id="rId9"/>
    <p:sldId id="407" r:id="rId10"/>
    <p:sldId id="363" r:id="rId11"/>
    <p:sldId id="366" r:id="rId12"/>
    <p:sldId id="427" r:id="rId13"/>
    <p:sldId id="425" r:id="rId14"/>
    <p:sldId id="367" r:id="rId15"/>
    <p:sldId id="431" r:id="rId16"/>
    <p:sldId id="369" r:id="rId17"/>
    <p:sldId id="416" r:id="rId18"/>
    <p:sldId id="429" r:id="rId19"/>
    <p:sldId id="430" r:id="rId20"/>
    <p:sldId id="408" r:id="rId21"/>
    <p:sldId id="409" r:id="rId22"/>
    <p:sldId id="410" r:id="rId23"/>
    <p:sldId id="411" r:id="rId24"/>
    <p:sldId id="412" r:id="rId25"/>
    <p:sldId id="281" r:id="rId26"/>
    <p:sldId id="285" r:id="rId27"/>
    <p:sldId id="372" r:id="rId28"/>
    <p:sldId id="394" r:id="rId29"/>
    <p:sldId id="373" r:id="rId30"/>
    <p:sldId id="374" r:id="rId31"/>
    <p:sldId id="375" r:id="rId32"/>
    <p:sldId id="376" r:id="rId33"/>
    <p:sldId id="371" r:id="rId34"/>
    <p:sldId id="378" r:id="rId35"/>
    <p:sldId id="379" r:id="rId36"/>
    <p:sldId id="432" r:id="rId37"/>
    <p:sldId id="433" r:id="rId38"/>
    <p:sldId id="434" r:id="rId39"/>
    <p:sldId id="435" r:id="rId40"/>
    <p:sldId id="438" r:id="rId41"/>
    <p:sldId id="439" r:id="rId42"/>
    <p:sldId id="417" r:id="rId43"/>
    <p:sldId id="418" r:id="rId44"/>
    <p:sldId id="419" r:id="rId45"/>
    <p:sldId id="420" r:id="rId46"/>
    <p:sldId id="421" r:id="rId47"/>
    <p:sldId id="422" r:id="rId48"/>
    <p:sldId id="423" r:id="rId49"/>
    <p:sldId id="440" r:id="rId50"/>
    <p:sldId id="393" r:id="rId51"/>
    <p:sldId id="441" r:id="rId52"/>
    <p:sldId id="424" r:id="rId53"/>
    <p:sldId id="442" r:id="rId54"/>
    <p:sldId id="413" r:id="rId55"/>
    <p:sldId id="380" r:id="rId56"/>
    <p:sldId id="491" r:id="rId57"/>
    <p:sldId id="395" r:id="rId58"/>
    <p:sldId id="396" r:id="rId59"/>
    <p:sldId id="443" r:id="rId60"/>
    <p:sldId id="444" r:id="rId61"/>
    <p:sldId id="445" r:id="rId62"/>
    <p:sldId id="446" r:id="rId63"/>
    <p:sldId id="282" r:id="rId64"/>
    <p:sldId id="397" r:id="rId65"/>
    <p:sldId id="398" r:id="rId66"/>
    <p:sldId id="447" r:id="rId67"/>
    <p:sldId id="399" r:id="rId68"/>
    <p:sldId id="401" r:id="rId69"/>
    <p:sldId id="400" r:id="rId70"/>
    <p:sldId id="448" r:id="rId71"/>
    <p:sldId id="403" r:id="rId72"/>
    <p:sldId id="331" r:id="rId73"/>
    <p:sldId id="354" r:id="rId74"/>
    <p:sldId id="449" r:id="rId75"/>
    <p:sldId id="492" r:id="rId76"/>
    <p:sldId id="402" r:id="rId77"/>
    <p:sldId id="296" r:id="rId78"/>
    <p:sldId id="450" r:id="rId79"/>
    <p:sldId id="451" r:id="rId80"/>
    <p:sldId id="452" r:id="rId81"/>
    <p:sldId id="483" r:id="rId82"/>
    <p:sldId id="484" r:id="rId83"/>
    <p:sldId id="485" r:id="rId84"/>
    <p:sldId id="486" r:id="rId85"/>
    <p:sldId id="356" r:id="rId86"/>
    <p:sldId id="357" r:id="rId87"/>
    <p:sldId id="406" r:id="rId88"/>
    <p:sldId id="404" r:id="rId89"/>
    <p:sldId id="488" r:id="rId90"/>
    <p:sldId id="489" r:id="rId9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9443F"/>
    <a:srgbClr val="6C5E53"/>
    <a:srgbClr val="CBAD91"/>
    <a:srgbClr val="DDD0BD"/>
    <a:srgbClr val="F0E9E0"/>
    <a:srgbClr val="AF201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6374" autoAdjust="0"/>
  </p:normalViewPr>
  <p:slideViewPr>
    <p:cSldViewPr snapToGrid="0" snapToObjects="1">
      <p:cViewPr varScale="1">
        <p:scale>
          <a:sx n="79" d="100"/>
          <a:sy n="79" d="100"/>
        </p:scale>
        <p:origin x="-710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691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>
            <a:extLst>
              <a:ext uri="{FF2B5EF4-FFF2-40B4-BE49-F238E27FC236}">
                <a16:creationId xmlns:a16="http://schemas.microsoft.com/office/drawing/2014/main" xmlns="" id="{49ECC0ED-B4B1-452B-B0AB-26F5AB92928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>
            <a:extLst>
              <a:ext uri="{FF2B5EF4-FFF2-40B4-BE49-F238E27FC236}">
                <a16:creationId xmlns:a16="http://schemas.microsoft.com/office/drawing/2014/main" xmlns="" id="{3C14493F-3909-41FC-ACF6-6F9F4578AA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14340" name="Номер слайда 3">
            <a:extLst>
              <a:ext uri="{FF2B5EF4-FFF2-40B4-BE49-F238E27FC236}">
                <a16:creationId xmlns:a16="http://schemas.microsoft.com/office/drawing/2014/main" xmlns="" id="{1A0B3ED5-F7E6-4B70-BDD9-DB9BBA171D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B5C09-B384-4DB7-B450-E6501482DC38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>
            <a:extLst>
              <a:ext uri="{FF2B5EF4-FFF2-40B4-BE49-F238E27FC236}">
                <a16:creationId xmlns:a16="http://schemas.microsoft.com/office/drawing/2014/main" xmlns="" id="{FC715EF1-F2F4-4534-A4BC-8EA39F4A1D5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>
            <a:extLst>
              <a:ext uri="{FF2B5EF4-FFF2-40B4-BE49-F238E27FC236}">
                <a16:creationId xmlns:a16="http://schemas.microsoft.com/office/drawing/2014/main" xmlns="" id="{DB7D7F99-4102-4D93-AB92-5BA2F249D5A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3796" name="Номер слайда 3">
            <a:extLst>
              <a:ext uri="{FF2B5EF4-FFF2-40B4-BE49-F238E27FC236}">
                <a16:creationId xmlns:a16="http://schemas.microsoft.com/office/drawing/2014/main" xmlns="" id="{DC4A0EFA-2F7E-46EB-94B8-7FB1E3705A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2C1F17-59B8-4FC8-8430-5E22FB11F7B8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>
            <a:extLst>
              <a:ext uri="{FF2B5EF4-FFF2-40B4-BE49-F238E27FC236}">
                <a16:creationId xmlns:a16="http://schemas.microsoft.com/office/drawing/2014/main" xmlns="" id="{6A4C7209-A546-4D69-B296-CB21D431B14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Заметки 2">
            <a:extLst>
              <a:ext uri="{FF2B5EF4-FFF2-40B4-BE49-F238E27FC236}">
                <a16:creationId xmlns:a16="http://schemas.microsoft.com/office/drawing/2014/main" xmlns="" id="{85F5F47A-C405-48E3-BC4D-A5A6BB13D36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81924" name="Номер слайда 3">
            <a:extLst>
              <a:ext uri="{FF2B5EF4-FFF2-40B4-BE49-F238E27FC236}">
                <a16:creationId xmlns:a16="http://schemas.microsoft.com/office/drawing/2014/main" xmlns="" id="{BE61BAE7-83A4-4ECB-A45B-D5F7BBA7A4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F7097C-4597-4524-9A0B-FECED1D524C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Образ слайда 1">
            <a:extLst>
              <a:ext uri="{FF2B5EF4-FFF2-40B4-BE49-F238E27FC236}">
                <a16:creationId xmlns:a16="http://schemas.microsoft.com/office/drawing/2014/main" xmlns="" id="{AB10B05B-9C8B-4EC5-A18C-61968BA4DA9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Заметки 2">
            <a:extLst>
              <a:ext uri="{FF2B5EF4-FFF2-40B4-BE49-F238E27FC236}">
                <a16:creationId xmlns:a16="http://schemas.microsoft.com/office/drawing/2014/main" xmlns="" id="{615D1FC8-ECC8-461D-B60D-2ADDACCE3CD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83972" name="Номер слайда 3">
            <a:extLst>
              <a:ext uri="{FF2B5EF4-FFF2-40B4-BE49-F238E27FC236}">
                <a16:creationId xmlns:a16="http://schemas.microsoft.com/office/drawing/2014/main" xmlns="" id="{C13F6AC8-3C7A-4A9A-9990-887E4583F1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E4618B-582D-4BFA-A29E-F5F38864853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pPr/>
              <a:t>71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9138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pPr/>
              <a:t>72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7739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Образ слайда 1">
            <a:extLst>
              <a:ext uri="{FF2B5EF4-FFF2-40B4-BE49-F238E27FC236}">
                <a16:creationId xmlns:a16="http://schemas.microsoft.com/office/drawing/2014/main" xmlns="" id="{FC6847B7-DAC5-49F5-A1F7-B2DFFA4136A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Заметки 2">
            <a:extLst>
              <a:ext uri="{FF2B5EF4-FFF2-40B4-BE49-F238E27FC236}">
                <a16:creationId xmlns:a16="http://schemas.microsoft.com/office/drawing/2014/main" xmlns="" id="{34DDCF16-57F4-4584-93F9-B462D8AA6E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91140" name="Номер слайда 3">
            <a:extLst>
              <a:ext uri="{FF2B5EF4-FFF2-40B4-BE49-F238E27FC236}">
                <a16:creationId xmlns:a16="http://schemas.microsoft.com/office/drawing/2014/main" xmlns="" id="{DCD0FFCA-AC0E-4B7F-B019-51CBA9E546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13E6880-FA19-4CBE-BF24-45AAF3E548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305987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48066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677661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E9F4896-F091-4821-A35B-260040516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40874-0508-4F22-883A-47C23044402C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0D03E6-7866-4BDB-965D-0B44FA84C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428923E-345C-4131-80E9-DBFCD02D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6688B-B0AD-4A44-A20A-F20C085886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7432844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A506C16-5CA8-4E7B-A904-10E357120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771A7-07AC-465E-87CB-32F9E9132E11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FE56237-AFEB-47F8-99E7-3464959D7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094B0ED-8F2C-42F4-83EF-F0576B9E1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F9F65-3BB2-4D0A-85F9-1E99FA3E4F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90526187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804A9F-B3C0-4BAC-A257-AB6168B13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80180-CA23-4FF0-B31B-08A450FCB746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E122F03-8915-4E37-923C-DBBE08555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5973D43-E29B-4536-9EBF-7A69B98C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EEADF-2ED5-438E-B180-79F9950EF1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01216656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39E8D4DF-A7BF-4A61-8F56-51A06B312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E7CF6-5BB8-46D6-9CFF-A23AC12F48C3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F63B6F12-0983-4280-B610-B1712A216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4DA3468F-0C5C-4D5D-BA75-CF0FE0EAA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F39B2-B6CD-439F-A080-956F5D3830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477136838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xmlns="" id="{7EDB00D5-6BF8-4E00-ADC8-CBA02230A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898D7-2393-41FC-B30F-68146A61F348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4F89B29B-93A9-4C3B-A895-2192AD985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xmlns="" id="{3E015B10-3D3E-4657-AB64-F2F67674B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27548-57F8-499F-B320-512D980375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83342076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xmlns="" id="{8C78B7E7-AD31-4420-B4CC-10A641F2E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89388-4DBC-484A-B439-BD61E228CF0E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9F631E53-043B-43E2-AB51-4B894259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xmlns="" id="{E62C4A28-55BE-4EE4-B7A9-3B2EF724E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A8FB1-740B-4565-BCE9-ACC17C03AB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765564497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xmlns="" id="{4E3F7033-56A1-499B-8973-78580CAA9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EA5D6-F50A-4496-A8AF-7A08C12E057D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7B5090C2-2533-4B68-8BA0-D35A60EF5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xmlns="" id="{DC1B35E9-FC12-4CCA-B0B2-B2F78F29D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8CEF8-D080-402E-B303-99BA7D6358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631569003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2C89470C-7024-45B0-B509-CC317D64B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D1F6B-07DC-47BD-9DF8-666CB5B81966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7B03F2DD-487E-4307-875C-1E8650FA6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79D1A88F-17BB-4159-97AF-004C0BFE2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999F6-7FB2-4284-99D4-A4944C5831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332264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9967897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E9CD4369-6343-4452-89B4-54AC47E2A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81542-C34B-419E-BFC0-966DDD770A2E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A293B8D1-67B8-4726-BC9A-C9DF6C2AC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AAD86382-DED7-4EC2-833D-BD8DE514D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8DF07-213D-47EF-8386-177F929891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46213627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648B533-8B9C-4B6D-8837-2260EEB9A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E21B1-9EC5-4A79-8390-E8FD7AB147B3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7BFA614-84FD-4CE8-91C7-F472A7C93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7D2663B-F56F-40A4-BB2C-95EC2C904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403EE-E816-481C-82C4-F01B0CB1DA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98941912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B968C18-4C31-4ADC-B990-EEB181E68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672F7-D35E-41D4-AAAB-EFFF98CF9F6A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2D48256-8B40-42BB-A96C-C02975D64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0247F8F-9EA7-460A-BA27-0AC34539C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88EE9-7C50-4C01-8733-05B86F8A00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63033513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43691F7-6027-4DD4-8687-5955E1288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5CAE-D63F-41DB-AC88-69873A4AC124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E142220-AFA0-4C99-8346-4AC31807F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6A1DFD6-ABE0-4101-95F0-5F8D777A2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90AD-7464-4418-9019-8676FF88A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8109428"/>
      </p:ext>
    </p:extLst>
  </p:cSld>
  <p:clrMapOvr>
    <a:masterClrMapping/>
  </p:clrMapOvr>
  <p:transition spd="slow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F481F89-C1E2-4886-9003-E6D86AA4B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6A59D-2196-408E-B0DE-8A6B5FFF1614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8FE9984-43E1-4F32-8CBC-E59248AF6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AE0F9C3-8710-40AF-8F28-EDC27D268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B2A79-9139-4A13-9F98-0C1539D5F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2033946"/>
      </p:ext>
    </p:extLst>
  </p:cSld>
  <p:clrMapOvr>
    <a:masterClrMapping/>
  </p:clrMapOvr>
  <p:transition spd="slow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0815AA9-FC64-4207-8E7B-0418296BF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26120-6AE4-4126-8EE6-978F8A56DFDF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DE3DDC-9AC7-4499-AE30-866E7FD4F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A9F576A-8514-4A48-9732-4235B4999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C5DE3-7D63-4B5E-B8B2-E928C535A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7945874"/>
      </p:ext>
    </p:extLst>
  </p:cSld>
  <p:clrMapOvr>
    <a:masterClrMapping/>
  </p:clrMapOvr>
  <p:transition spd="slow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75C814E1-D16C-4963-9F40-81525774F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0175C-6F0A-4991-BE60-D38CA39391D5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77A310D0-4EF6-4566-8708-88265A1B4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CB814648-C0DB-468F-84FE-1ED5C7D84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AF7C1-9BC6-4B98-9A1C-E8AEBC85A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450277"/>
      </p:ext>
    </p:extLst>
  </p:cSld>
  <p:clrMapOvr>
    <a:masterClrMapping/>
  </p:clrMapOvr>
  <p:transition spd="slow"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xmlns="" id="{840278F3-8918-43BA-8893-C055B64BC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E09FE-892A-4875-AD70-B8FCA35B7035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5C9A1298-280C-4EF7-8937-F494F50E7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xmlns="" id="{17092204-9D99-479F-9245-556B5FA15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0EEA5-98CF-4E4F-AA69-F75C708E6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6288448"/>
      </p:ext>
    </p:extLst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xmlns="" id="{B5FE4A9A-2ACD-491C-AB7C-07990AD54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12518-6C5C-4157-A775-1FE47FB968A1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FF927BFF-8CC7-4D5C-AD61-DE6E7417E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xmlns="" id="{44901154-4392-47F1-8D82-7B057505D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74FCF-8584-4BAE-A211-A8EDDED1E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9425360"/>
      </p:ext>
    </p:extLst>
  </p:cSld>
  <p:clrMapOvr>
    <a:masterClrMapping/>
  </p:clrMapOvr>
  <p:transition spd="slow"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xmlns="" id="{4E5F0C65-788B-4603-B70A-80991ECE8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39E6B-905F-4458-8FEE-1B2BBD2E46DF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C361D0B0-F35A-42F0-AC0A-64E9452FD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xmlns="" id="{C8DE57BC-FC72-4AE6-A07A-CEFF0853F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AED93-FEE6-4FC4-940E-36E9DFF31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96352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1924082"/>
      </p:ext>
    </p:extLst>
  </p:cSld>
  <p:clrMapOvr>
    <a:masterClrMapping/>
  </p:clrMapOvr>
  <p:transition spd="slow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EB29BE06-E094-4096-80B9-92AE6B779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359C7-AFDF-4F53-9604-AB02243983C3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FDB472DA-39C3-4889-B50E-9EE4E3AF1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4812FB5A-D3F9-49ED-ADFE-BA2EE436F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8716D-6DE6-457C-9914-73CA68344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019626"/>
      </p:ext>
    </p:extLst>
  </p:cSld>
  <p:clrMapOvr>
    <a:masterClrMapping/>
  </p:clrMapOvr>
  <p:transition spd="slow"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A350336D-FE5A-4DDD-B436-F8EF5140C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629AC-1386-49EB-A33C-9603DFC56A71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6E2C8AF9-CE11-4CE0-B80D-DD5334E40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F9A9D530-8339-4198-8C1C-43BFBE0C5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BA09B-FA1C-4343-A8B9-303FF14FB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2006874"/>
      </p:ext>
    </p:extLst>
  </p:cSld>
  <p:clrMapOvr>
    <a:masterClrMapping/>
  </p:clrMapOvr>
  <p:transition spd="slow">
    <p:wip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70393E0-85CD-4D76-BDBB-2BE194C26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664D3-57B0-4196-AB80-B2F414478CEF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D6CF5CD-7820-4714-96ED-878CA63D7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4154A08-8A59-4743-928B-6B9B189A3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39150-7FD8-4234-A8FE-6A4A66D8C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8464572"/>
      </p:ext>
    </p:extLst>
  </p:cSld>
  <p:clrMapOvr>
    <a:masterClrMapping/>
  </p:clrMapOvr>
  <p:transition spd="slow"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AFE9470-41AD-459B-987D-F932FB079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58A63-1851-4F1A-BF19-8E0AE001F8A1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9686E32-2200-4018-9C3C-37ED0B5CA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5D13BF6-1F7E-49EC-A10D-E4AB2F48F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69920-D01F-43A4-8734-D7A43C516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3080057"/>
      </p:ext>
    </p:extLst>
  </p:cSld>
  <p:clrMapOvr>
    <a:masterClrMapping/>
  </p:clrMapOvr>
  <p:transition spd="slow">
    <p:wip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381000"/>
            <a:ext cx="101600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422400" y="1752600"/>
            <a:ext cx="101600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xmlns="" id="{84066B0D-0E8E-4180-B86A-BB75C33CAA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75670F38-ACE9-4A76-AFDE-82E5376113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xmlns="" id="{5B920B1E-4632-4970-8C1E-00097E2FC5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9BB86-DAE4-4B60-BC77-5DD07E03A9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4501238"/>
      </p:ext>
    </p:extLst>
  </p:cSld>
  <p:clrMapOvr>
    <a:masterClrMapping/>
  </p:clrMapOvr>
  <p:transition spd="slow">
    <p:wip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381000"/>
            <a:ext cx="101600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422400" y="1752600"/>
            <a:ext cx="101600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xmlns="" id="{B458102A-23E6-4EC8-8430-F3B4709EEE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FEBC545C-8CFF-4622-BA6E-614900E7B3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xmlns="" id="{5BB7149D-CF11-481F-A1A5-C8FA380649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3C171-3C79-493A-9EA8-6220389497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911368440"/>
      </p:ext>
    </p:extLst>
  </p:cSld>
  <p:clrMapOvr>
    <a:masterClrMapping/>
  </p:clrMapOvr>
  <p:transition spd="slow">
    <p:wip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082E4ED-D3BA-45ED-8754-2926CC1BE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A5104-6EB1-4934-9961-A23470CB1151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0F077E2-C1FD-4074-849A-7C7376722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3329313-8024-4851-BB5F-F16E924ED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7F93E-27B6-42FF-AC53-5EBFE35E57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7292746"/>
      </p:ext>
    </p:extLst>
  </p:cSld>
  <p:clrMapOvr>
    <a:masterClrMapping/>
  </p:clrMapOvr>
  <p:transition spd="slow">
    <p:wip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AE5710D-B13F-4F34-A3D6-36CC3DB37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37388-A588-4247-9C66-0858DE8C048A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E52934F-264B-43F7-951A-883F5C8DD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E7B9111-29A5-4B76-B6EA-9BCC99764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1462-5A01-4ACD-9AC0-7A2CA8C6B6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62104530"/>
      </p:ext>
    </p:extLst>
  </p:cSld>
  <p:clrMapOvr>
    <a:masterClrMapping/>
  </p:clrMapOvr>
  <p:transition spd="slow">
    <p:wip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5CF87E6-4BD1-4A60-A4FC-7B432202C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415E1-D931-457E-8597-E1D443D40CB0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36520F7-7494-44CC-8346-2EC5635FD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869F506-D43A-4360-867A-FAF63E787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E46F3-1DCE-4FEE-8F7A-3FD98D6791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88098602"/>
      </p:ext>
    </p:extLst>
  </p:cSld>
  <p:clrMapOvr>
    <a:masterClrMapping/>
  </p:clrMapOvr>
  <p:transition spd="slow">
    <p:wip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9DD54385-5F18-4069-824F-6D57CEE60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98C40-8458-4C38-B98A-41DA35A87AB4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AD17E44F-E389-4A19-9602-144CBC55F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EFC4C9CF-8A68-4973-A65F-D6865E5B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BA7D0-5342-4126-978A-9E1AA8FB1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24503534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5617725"/>
      </p:ext>
    </p:extLst>
  </p:cSld>
  <p:clrMapOvr>
    <a:masterClrMapping/>
  </p:clrMapOvr>
  <p:transition spd="slow">
    <p:wip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xmlns="" id="{1F114768-3427-4B71-9386-B2FDEEDF8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CD8FD-4391-4573-847C-E39C9611636D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7CB9B803-9D12-4178-AFA9-C571F1EBE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xmlns="" id="{68CEE93F-1091-4F69-A163-BA4071C23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13718-1CF7-4C93-8FE4-63947EA5AB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17424025"/>
      </p:ext>
    </p:extLst>
  </p:cSld>
  <p:clrMapOvr>
    <a:masterClrMapping/>
  </p:clrMapOvr>
  <p:transition spd="slow">
    <p:wip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xmlns="" id="{23A79F77-DC1E-4EC0-802F-0BAFB556B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641D9-0DC2-4582-8AFF-95D8599E2C90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BFEAAFA1-6388-4A56-8EA4-9AA474463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xmlns="" id="{AA18E3E6-3F01-40C5-A8E5-174AE5655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65B6B-6E87-429A-8EE0-BCDDEC3083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01666454"/>
      </p:ext>
    </p:extLst>
  </p:cSld>
  <p:clrMapOvr>
    <a:masterClrMapping/>
  </p:clrMapOvr>
  <p:transition spd="slow">
    <p:wip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xmlns="" id="{0BB2A4EA-3D4E-49CB-88FC-8EB7EBB19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E3CDC-7F0F-4A54-A92D-87A164DD4994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135E2963-80F1-416D-B3F5-F68D57003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xmlns="" id="{5364BBF4-E9BB-463E-857F-A2755AE13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12AF1-0BC2-4F43-867E-FC00BCB15A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134122056"/>
      </p:ext>
    </p:extLst>
  </p:cSld>
  <p:clrMapOvr>
    <a:masterClrMapping/>
  </p:clrMapOvr>
  <p:transition spd="slow">
    <p:wip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585BB213-995B-4C50-A995-018FA68DB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5B640-63FD-4CA7-A157-CD1F8415FC1B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B9FF9F94-F41E-4A0E-83B0-77124F672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469F53BF-AEA9-4B0A-87DF-C71901571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6C048-54FC-4617-9694-DD52FE86E9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48901020"/>
      </p:ext>
    </p:extLst>
  </p:cSld>
  <p:clrMapOvr>
    <a:masterClrMapping/>
  </p:clrMapOvr>
  <p:transition spd="slow">
    <p:wip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AA697BC9-5A97-420E-B5CF-815278C92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985FA-F9FA-4042-8680-C108283D7372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81414315-CD38-46BD-A2A5-C4EC6B9C4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FB2B2F96-43A8-4F85-B469-95EC8DE2B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75CAB-93DF-4A04-9C4C-223C1D7224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5773111"/>
      </p:ext>
    </p:extLst>
  </p:cSld>
  <p:clrMapOvr>
    <a:masterClrMapping/>
  </p:clrMapOvr>
  <p:transition spd="slow">
    <p:wip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D8CF2C3-896B-4309-A2C1-8A0854D70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910BC-F7C2-4EDF-B785-DCB6BBD294B5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9AA3F18-B7A4-4D99-9F7E-57E5609DA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94250E0-0B97-4AD5-8B9A-0914E6523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6C1D1-F70D-4DB9-83F3-73ACFC3D0A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85701362"/>
      </p:ext>
    </p:extLst>
  </p:cSld>
  <p:clrMapOvr>
    <a:masterClrMapping/>
  </p:clrMapOvr>
  <p:transition spd="slow">
    <p:wip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47271B5-0FB5-48F0-8FE9-C7EEAE5A5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AF10E-6581-46E1-903B-71B1B3A83460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BDB2A61-777F-4454-A3B8-1CEB9EDE1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A30DBD-2F21-41CB-9EC7-1BCA8E3B7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26E3-E7BA-4F2B-A201-FD32D4F259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06675846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309363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848581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626339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736904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895988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xmlns="" id="{23906289-1457-4CEC-863D-120D26714D1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xmlns="" id="{6BAA7D35-9E4B-40E5-A64D-49D4D921F04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4E81428-9969-4C2C-9119-E6FB9FB895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5E47B1-F790-4671-847A-0B72B50AF928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AB24769-4D9A-4F90-BEC5-9F71BB25D8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C4DEC32-C550-44D0-8C21-5EFFA4D01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68FF29-88F8-4FE0-BA46-31BE00790D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1579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>
            <a:extLst>
              <a:ext uri="{FF2B5EF4-FFF2-40B4-BE49-F238E27FC236}">
                <a16:creationId xmlns:a16="http://schemas.microsoft.com/office/drawing/2014/main" xmlns="" id="{25A76DB9-F407-4F91-A433-800F3191A1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FB9DC49-0C49-4635-B322-D4FE83925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8FD0CC7-EF3F-4C26-9D7B-26E9091394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62D6E19-988F-4912-B961-A2F0CCEBBBD7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ED8DBFF-271B-48E6-ADD7-5D524B747A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CC17303-E39D-47A8-804B-ACCC56A6C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1B1644-CF2D-4792-A98A-17A4713AC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5923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 spd="slow">
    <p:wipe/>
  </p:transition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>
            <a:extLst>
              <a:ext uri="{FF2B5EF4-FFF2-40B4-BE49-F238E27FC236}">
                <a16:creationId xmlns:a16="http://schemas.microsoft.com/office/drawing/2014/main" xmlns="" id="{1837D93F-AB13-40D9-A56A-69D6E39650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3075" name="Текст 2">
            <a:extLst>
              <a:ext uri="{FF2B5EF4-FFF2-40B4-BE49-F238E27FC236}">
                <a16:creationId xmlns:a16="http://schemas.microsoft.com/office/drawing/2014/main" xmlns="" id="{16015580-3145-4281-B207-46DBAE3121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BC4207C-7E0C-44C5-BA7B-A49823FE5F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D6CF59-4BC7-46E8-AE14-F17D3864BC00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BA09698-B3F3-45EF-A349-C84BF08A5B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237CAFE-6076-4A8F-A6C8-3E35BF0D32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B1546CC-E4BF-46F5-838D-E74D568B06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92341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5763BBC-8354-A843-B87C-17E283176D15}"/>
              </a:ext>
            </a:extLst>
          </p:cNvPr>
          <p:cNvSpPr txBox="1"/>
          <p:nvPr/>
        </p:nvSpPr>
        <p:spPr>
          <a:xfrm>
            <a:off x="1108319" y="1811073"/>
            <a:ext cx="1007479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Заполнение данных о работе скорой, в том числе скорой специализированной, медицинской помощи в форме федерального статистического наблюдения № 30 за 2021 год</a:t>
            </a:r>
            <a:endParaRPr lang="ru-RU" sz="4200" dirty="0">
              <a:solidFill>
                <a:srgbClr val="6C5E53"/>
              </a:solidFill>
              <a:latin typeface="Montserrat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92445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33A01F-708B-4612-9589-BA090B021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658" y="274638"/>
            <a:ext cx="9771529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xmlns="" id="{3EB66FCC-942B-4C3A-9887-ACA74484E9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04600095"/>
              </p:ext>
            </p:extLst>
          </p:nvPr>
        </p:nvGraphicFramePr>
        <p:xfrm>
          <a:off x="815788" y="1628776"/>
          <a:ext cx="10246659" cy="4163315"/>
        </p:xfrm>
        <a:graphic>
          <a:graphicData uri="http://schemas.openxmlformats.org/drawingml/2006/table">
            <a:tbl>
              <a:tblPr/>
              <a:tblGrid>
                <a:gridCol w="24402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05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821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391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4054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0808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0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младший медицинский персонал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прочий персонал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гр.16):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419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водители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09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918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918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3157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Физические лица основных работников на занятых должностях, чел.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4F63136-A617-4E7D-92AE-9D70725E2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74812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EDA115-8D93-4416-A047-922CB216A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6" y="142875"/>
            <a:ext cx="9268386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1105 «Должности и физические лица станций (отделений) скорой медицинской помощи»</a:t>
            </a:r>
          </a:p>
        </p:txBody>
      </p:sp>
      <p:sp>
        <p:nvSpPr>
          <p:cNvPr id="20483" name="Содержимое 2">
            <a:extLst>
              <a:ext uri="{FF2B5EF4-FFF2-40B4-BE49-F238E27FC236}">
                <a16:creationId xmlns:a16="http://schemas.microsoft.com/office/drawing/2014/main" xmlns="" id="{F2EF31B9-D151-443B-A512-28208E410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214439"/>
            <a:ext cx="10121153" cy="5183187"/>
          </a:xfrm>
        </p:spPr>
        <p:txBody>
          <a:bodyPr/>
          <a:lstStyle/>
          <a:p>
            <a:pPr algn="just" eaLnBrk="1" hangingPunct="1"/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сведения о штатных, занятых должностях, физических лицах всего персонала станции (отделения) скорой медицинской помощи, из них врачей, среднего медицинского персонала, младшего медицинского персонала, прочего персонала. </a:t>
            </a:r>
          </a:p>
          <a:p>
            <a:pPr algn="just" eaLnBrk="1" hangingPunct="1"/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прочий персонал станции (отделения) скорой медицинской помощи – это водители и прочий персонал. В прочий персонал (графа 16) включают специалистов с немедицинским образованием.</a:t>
            </a:r>
          </a:p>
          <a:p>
            <a:pPr algn="just" eaLnBrk="1" hangingPunct="1"/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провизоры указываются в графе 4 «Врачи».</a:t>
            </a:r>
          </a:p>
          <a:p>
            <a:pPr algn="just" eaLnBrk="1" hangingPunct="1"/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фармацевты – в графе 10 «Средний медицинский персонал».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0EBEE4C-134D-4F77-A492-A041FA16A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7961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E6564E-2DAE-4A96-BB68-7F4468E18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872" y="142875"/>
            <a:ext cx="929528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1507" name="Содержимое 2">
            <a:extLst>
              <a:ext uri="{FF2B5EF4-FFF2-40B4-BE49-F238E27FC236}">
                <a16:creationId xmlns:a16="http://schemas.microsoft.com/office/drawing/2014/main" xmlns="" id="{AE0FA686-9E20-4B93-9BD8-2F6ACD6C8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823" y="1559859"/>
            <a:ext cx="10004611" cy="5036204"/>
          </a:xfrm>
        </p:spPr>
        <p:txBody>
          <a:bodyPr/>
          <a:lstStyle/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13 указываются сведения о медицинских сестрах, которые не включают данные о медицинских сестрах-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анестезистах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14 заполняются сведения о медицинских сестрах-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анестезистах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 eaLnBrk="1" hangingPunct="1">
              <a:buNone/>
            </a:pPr>
            <a:endParaRPr lang="ru-RU" alt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43AB3B4-8B7C-4BF3-BD79-68CAB2A65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4613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BDE349-CA45-4C52-88F0-A18C01A56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290194"/>
            <a:ext cx="9124951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2531" name="Содержимое 2">
            <a:extLst>
              <a:ext uri="{FF2B5EF4-FFF2-40B4-BE49-F238E27FC236}">
                <a16:creationId xmlns:a16="http://schemas.microsoft.com/office/drawing/2014/main" xmlns="" id="{D8B4F333-5616-4BB1-A1E4-C7EF567D1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694" y="1798357"/>
            <a:ext cx="10144353" cy="4584514"/>
          </a:xfrm>
        </p:spPr>
        <p:txBody>
          <a:bodyPr/>
          <a:lstStyle/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о штатных и занятых должностях персонала станции (отделения) скорой медицинской помощи показываются как дробными числами (0,25, 0,5 и 0,75 должности), так и целыми числами.</a:t>
            </a:r>
          </a:p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физических лицах заполняются целыми числами.</a:t>
            </a:r>
            <a:endParaRPr lang="ru-RU" alt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3EFB89E-0E83-4CCD-8385-0866D8A46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D8D870-CE3F-48F1-A4A4-1F3137C0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517" y="285750"/>
            <a:ext cx="9484659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3555" name="Содержимое 2">
            <a:extLst>
              <a:ext uri="{FF2B5EF4-FFF2-40B4-BE49-F238E27FC236}">
                <a16:creationId xmlns:a16="http://schemas.microsoft.com/office/drawing/2014/main" xmlns="" id="{DEBA0287-8E4C-4796-9BA3-8AF4CC86A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682" y="1554816"/>
            <a:ext cx="10395366" cy="5214938"/>
          </a:xfrm>
        </p:spPr>
        <p:txBody>
          <a:bodyPr/>
          <a:lstStyle/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всего штатных должностей</a:t>
            </a: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30.1105.1.03. = 30.1105.1.04. + 30.1105.1.10 + 30.1105.1.15 + 30.1105.1.16. 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всего занятых должностей: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30.1105.2.03. = 30.1105.2.04. + 30.1105.2.10 + 30.1105.2.15 + 30.1105.2.16. 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всего физических лиц основных работников на занятых должностях: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30.1105.3.03. = 30.1105.3.04. + 30.1105.3.10 + 30.1105.3.15 + 30.1105.3.16.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C210975-D73B-4682-865C-B027361D8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61636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6C9DA3-42A5-4212-A2C3-4000FA173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7153" y="285750"/>
            <a:ext cx="9440023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4579" name="Содержимое 2">
            <a:extLst>
              <a:ext uri="{FF2B5EF4-FFF2-40B4-BE49-F238E27FC236}">
                <a16:creationId xmlns:a16="http://schemas.microsoft.com/office/drawing/2014/main" xmlns="" id="{E11E9B45-0543-41B3-A726-D16458715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202" y="1285875"/>
            <a:ext cx="10006480" cy="5214938"/>
          </a:xfrm>
        </p:spPr>
        <p:txBody>
          <a:bodyPr/>
          <a:lstStyle/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врачей</a:t>
            </a: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30.1105.1.04.  ≥ 30.1105.1.05. + 30.1105.1.06 + 30.1105.1.07 + 30.1105.1.08  + 30.1105.1.09. 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занятых должностей врачей: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30.1105.2.04. ≥ 30.1105.2.05. + 30.1105.2.06 + 30.1105.2.07 + 30.1105.2.08  + 30.1105.2.09. 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физических лиц основных работников на занятых должностях врачей: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30.1105.3.04. ≥ 30.1105.3.05. + 30.1105.3.06 + 30.1105.3.07 + 30.1105.3.08  + 30.1105.3.09.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755BC3B-6F7C-4B37-92E1-21CC48418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7718" y="61636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72327B-1188-4D0B-8E6B-F8DE29E31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8165" y="142875"/>
            <a:ext cx="9260448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5603" name="Содержимое 2">
            <a:extLst>
              <a:ext uri="{FF2B5EF4-FFF2-40B4-BE49-F238E27FC236}">
                <a16:creationId xmlns:a16="http://schemas.microsoft.com/office/drawing/2014/main" xmlns="" id="{8F8541E4-09B6-47AC-9B1B-F9D560D6E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8164" y="1266825"/>
            <a:ext cx="9735671" cy="5591175"/>
          </a:xfrm>
        </p:spPr>
        <p:txBody>
          <a:bodyPr/>
          <a:lstStyle/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среднего медицинского персонала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30.1105.1.10. ≥ 30.1105.1.11. + 30.1105.1.12 + 30.1105.1.13 + 30.1105.1.14. 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занятых должностей среднего медицинского персонала: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30.1105.2.10. ≥ 30.1105.2.11. + 30.1105.2.12 + 30.1105.2.13 + 30.1105.2.14. 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физических лиц основных работников на занятых должностях среднего медицинского персонала: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30.1105.3.10. ≥ 30.1105.3.11. + 30.1105.3.12 + 30.1105.3.13 + 30.1105.3.14.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8BF4DCA-8E44-4CF3-BF24-1162C6C95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61636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D6DD5B-BEF2-40C5-8874-AC201C9F9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260" y="142875"/>
            <a:ext cx="950343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6627" name="Содержимое 2">
            <a:extLst>
              <a:ext uri="{FF2B5EF4-FFF2-40B4-BE49-F238E27FC236}">
                <a16:creationId xmlns:a16="http://schemas.microsoft.com/office/drawing/2014/main" xmlns="" id="{735659F1-8518-4193-B864-D7E45977B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850" y="1412875"/>
            <a:ext cx="8535988" cy="5183188"/>
          </a:xfrm>
        </p:spPr>
        <p:txBody>
          <a:bodyPr/>
          <a:lstStyle/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2">
            <a:extLst>
              <a:ext uri="{FF2B5EF4-FFF2-40B4-BE49-F238E27FC236}">
                <a16:creationId xmlns:a16="http://schemas.microsoft.com/office/drawing/2014/main" xmlns="" id="{D4E5C96F-116A-4735-A2B5-F81FE397CA02}"/>
              </a:ext>
            </a:extLst>
          </p:cNvPr>
          <p:cNvSpPr txBox="1">
            <a:spLocks/>
          </p:cNvSpPr>
          <p:nvPr/>
        </p:nvSpPr>
        <p:spPr bwMode="auto">
          <a:xfrm>
            <a:off x="950259" y="1196975"/>
            <a:ext cx="9798423" cy="539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268288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Межформенные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контроли:</a:t>
            </a:r>
            <a:r>
              <a:rPr lang="ru-RU" sz="28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</a:p>
          <a:p>
            <a:pPr marL="268288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субъектах, где работают только самостоятельные станции скорой медицинской помощи данные о должностях и физических лицах персонала должны совпадать со сведениями, которые указаны в форме 47 табл. 1800 стр. 16: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Число штатных должностей всего персонала станции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30.1105.1.03 = 47.1800.16.03.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Число занятых должностей всего персонала станции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30.1105.2.03 = 47.1800.16.04.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Число физических лиц всего персонала станции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30.1105.3.03 = 47.1800.16.05.</a:t>
            </a:r>
          </a:p>
          <a:p>
            <a:pPr indent="268288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18C5E77-7C02-4014-82BE-B12017344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6112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09EC54-10DB-4AB6-AC22-73BC41741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118" y="142875"/>
            <a:ext cx="9358032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7651" name="Содержимое 2">
            <a:extLst>
              <a:ext uri="{FF2B5EF4-FFF2-40B4-BE49-F238E27FC236}">
                <a16:creationId xmlns:a16="http://schemas.microsoft.com/office/drawing/2014/main" xmlns="" id="{DA8CADBE-7C79-462B-A377-F2970F715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850" y="1412875"/>
            <a:ext cx="8535988" cy="5183188"/>
          </a:xfrm>
        </p:spPr>
        <p:txBody>
          <a:bodyPr/>
          <a:lstStyle/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2" name="Содержимое 2">
            <a:extLst>
              <a:ext uri="{FF2B5EF4-FFF2-40B4-BE49-F238E27FC236}">
                <a16:creationId xmlns:a16="http://schemas.microsoft.com/office/drawing/2014/main" xmlns="" id="{42DE9205-7DD8-4354-99D7-536E5A6832B7}"/>
              </a:ext>
            </a:extLst>
          </p:cNvPr>
          <p:cNvSpPr txBox="1">
            <a:spLocks/>
          </p:cNvSpPr>
          <p:nvPr/>
        </p:nvSpPr>
        <p:spPr bwMode="auto">
          <a:xfrm>
            <a:off x="986119" y="1412875"/>
            <a:ext cx="9619128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Межформенные</a:t>
            </a:r>
            <a:r>
              <a:rPr lang="ru-RU" alt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28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врачей станции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30.1105.1.04 = 47.1800.16.06 + 47.1800.16.12.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занятых должностей врачей станции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30.1105.2.04 = 47.1800.16.07 + 47.1800.16.13.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физических лиц врачей станции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30.1105.3.04 = 47.1800.16.08  + 47.1800.16.14.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6A0F740-9112-4659-9B51-7F203E023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5882" y="425263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223D27-63A6-4DEF-BD46-B8972A932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875" y="214313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8675" name="Содержимое 2">
            <a:extLst>
              <a:ext uri="{FF2B5EF4-FFF2-40B4-BE49-F238E27FC236}">
                <a16:creationId xmlns:a16="http://schemas.microsoft.com/office/drawing/2014/main" xmlns="" id="{2EA10FB2-24F0-471C-92EB-3B7181AD2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850" y="1412875"/>
            <a:ext cx="8535988" cy="5183188"/>
          </a:xfrm>
        </p:spPr>
        <p:txBody>
          <a:bodyPr/>
          <a:lstStyle/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6" name="Содержимое 2">
            <a:extLst>
              <a:ext uri="{FF2B5EF4-FFF2-40B4-BE49-F238E27FC236}">
                <a16:creationId xmlns:a16="http://schemas.microsoft.com/office/drawing/2014/main" xmlns="" id="{C629BCFF-4868-4841-9404-2F0DD876C0BE}"/>
              </a:ext>
            </a:extLst>
          </p:cNvPr>
          <p:cNvSpPr txBox="1">
            <a:spLocks/>
          </p:cNvSpPr>
          <p:nvPr/>
        </p:nvSpPr>
        <p:spPr bwMode="auto">
          <a:xfrm>
            <a:off x="1174377" y="1387475"/>
            <a:ext cx="92809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0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Межформенные</a:t>
            </a:r>
            <a:r>
              <a:rPr lang="ru-RU" altLang="ru-RU" sz="3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3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3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среднего медицинского персонала станции</a:t>
            </a:r>
            <a:r>
              <a:rPr lang="ru-RU" alt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30.1105.1.10 = 47.1800.16.18 + 47.1800.16.15.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3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занятых должностей среднего медицинского персонала станции</a:t>
            </a:r>
            <a:r>
              <a:rPr lang="ru-RU" alt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30.1105.2.10 = 47.1800.16.19 + 47.1800.16.16.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3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физических лиц среднего медицинского персонала станции</a:t>
            </a:r>
            <a:r>
              <a:rPr lang="ru-RU" alt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30.1105.3.10 = 47.1800.16.20 + 47.1800.16.17.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A162DFA-FB4A-4F10-9008-AA50D1BD8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5105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>
            <a:extLst>
              <a:ext uri="{FF2B5EF4-FFF2-40B4-BE49-F238E27FC236}">
                <a16:creationId xmlns:a16="http://schemas.microsoft.com/office/drawing/2014/main" xmlns="" id="{955A0365-E8CC-414D-A921-F61F38D52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650" y="1300022"/>
            <a:ext cx="7786688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Российской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от 20 июня 2013  г. № 388н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«Об утверждении порядка оказания скорой, в том числе скорой специализированной, медицинской помощи»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редакции от 21 февраля 2020 г.)</a:t>
            </a:r>
            <a:endParaRPr lang="en-US" altLang="ru-RU" sz="3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16AC854-97BA-4E2A-A42A-71FA5923B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8030" y="571578"/>
            <a:ext cx="647631" cy="75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99156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8E3566-1DFC-4810-B886-BCB2DCC64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506" y="142875"/>
            <a:ext cx="9456645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9699" name="Содержимое 2">
            <a:extLst>
              <a:ext uri="{FF2B5EF4-FFF2-40B4-BE49-F238E27FC236}">
                <a16:creationId xmlns:a16="http://schemas.microsoft.com/office/drawing/2014/main" xmlns="" id="{B5270E35-09DA-46EC-A4CB-27DBFFBDC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850" y="1412875"/>
            <a:ext cx="8535988" cy="5183188"/>
          </a:xfrm>
        </p:spPr>
        <p:txBody>
          <a:bodyPr/>
          <a:lstStyle/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00" name="Содержимое 2">
            <a:extLst>
              <a:ext uri="{FF2B5EF4-FFF2-40B4-BE49-F238E27FC236}">
                <a16:creationId xmlns:a16="http://schemas.microsoft.com/office/drawing/2014/main" xmlns="" id="{B1F9551C-F80D-4729-B163-715B9342A837}"/>
              </a:ext>
            </a:extLst>
          </p:cNvPr>
          <p:cNvSpPr txBox="1">
            <a:spLocks/>
          </p:cNvSpPr>
          <p:nvPr/>
        </p:nvSpPr>
        <p:spPr bwMode="auto">
          <a:xfrm>
            <a:off x="1093694" y="1387475"/>
            <a:ext cx="9798423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9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Межформенные</a:t>
            </a:r>
            <a:r>
              <a:rPr lang="ru-RU" altLang="ru-RU" sz="29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29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2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младшего медицинского персонала станции</a:t>
            </a: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30.1105.1.15 = 47.1800.16.21.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2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занятых должностей младшего медицинского персонала станции</a:t>
            </a: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30.1105.2.15 = 47.1800.16.22.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2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физических лиц младшего медицинского персонала станции</a:t>
            </a: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30.1105.3.15 = 47.1800.16.23.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46D99E7-59D0-473F-B2A6-815090CFC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71475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CCFFAA-2FC4-4FA5-9287-84265F25B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506" y="142875"/>
            <a:ext cx="9456645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30723" name="Содержимое 2">
            <a:extLst>
              <a:ext uri="{FF2B5EF4-FFF2-40B4-BE49-F238E27FC236}">
                <a16:creationId xmlns:a16="http://schemas.microsoft.com/office/drawing/2014/main" xmlns="" id="{7A6A3E86-EBED-4B30-B0B3-B772A4A61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7506" y="1412875"/>
            <a:ext cx="9496332" cy="5183188"/>
          </a:xfrm>
        </p:spPr>
        <p:txBody>
          <a:bodyPr/>
          <a:lstStyle/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4" name="Содержимое 2">
            <a:extLst>
              <a:ext uri="{FF2B5EF4-FFF2-40B4-BE49-F238E27FC236}">
                <a16:creationId xmlns:a16="http://schemas.microsoft.com/office/drawing/2014/main" xmlns="" id="{FFAF0975-F4B4-4685-8269-19D3FAE73523}"/>
              </a:ext>
            </a:extLst>
          </p:cNvPr>
          <p:cNvSpPr txBox="1">
            <a:spLocks/>
          </p:cNvSpPr>
          <p:nvPr/>
        </p:nvSpPr>
        <p:spPr bwMode="auto">
          <a:xfrm>
            <a:off x="1129553" y="1387475"/>
            <a:ext cx="9325723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9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Межформенные</a:t>
            </a:r>
            <a:r>
              <a:rPr lang="ru-RU" altLang="ru-RU" sz="29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29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прочего персонала станции</a:t>
            </a: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30.1105.1.16 = 47.1800.16.09 + 47.1800.16.24.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занятых должностей прочего персонала станции</a:t>
            </a: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30.1105.2.16 = 47.1800.16.10 + 47.1800.16.25.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физических лиц прочего персонала станции: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30.1105.3.16 = 47.1800.16.11 + 47.1800.16.26.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C008BD2-89F7-4475-9610-61B5216D8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4260" y="37147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87D320-5E9D-4A2C-BCFE-BD5BB3988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081" y="366711"/>
            <a:ext cx="8877582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DBB3A763-C76D-49D0-8001-298C19BF2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7153" y="1636714"/>
            <a:ext cx="9861176" cy="4537075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14288" algn="just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таблица 2120 «Медицинская помощь, оказанная выездными бригадами скорой медицинской помощи при выполнении вызовов скорой медицинской помощи».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4B09E66-DBD2-4AAF-8333-C32F4E334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2895" y="41629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6F47DA-7594-4E51-9C58-7A390ADEC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788" y="142875"/>
            <a:ext cx="10183906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graphicFrame>
        <p:nvGraphicFramePr>
          <p:cNvPr id="8" name="Содержимое 7">
            <a:extLst>
              <a:ext uri="{FF2B5EF4-FFF2-40B4-BE49-F238E27FC236}">
                <a16:creationId xmlns:a16="http://schemas.microsoft.com/office/drawing/2014/main" xmlns="" id="{F0209492-7B8E-414E-9915-49E21F2842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3330257"/>
              </p:ext>
            </p:extLst>
          </p:nvPr>
        </p:nvGraphicFramePr>
        <p:xfrm>
          <a:off x="878541" y="1285875"/>
          <a:ext cx="10533533" cy="5559914"/>
        </p:xfrm>
        <a:graphic>
          <a:graphicData uri="http://schemas.openxmlformats.org/drawingml/2006/table">
            <a:tbl>
              <a:tblPr/>
              <a:tblGrid>
                <a:gridCol w="26333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72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68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402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983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683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0678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6683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5379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11330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231985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 доставленных в медицинские организации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3)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3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оказание скорой медицинской помощи по поводу: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Медицинская эвакуация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05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травм,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отравлений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внезапных заболеваний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состояний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родов и патологии </a:t>
                      </a: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беремен-ности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62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межболь-ничная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беременных, рожениц и родильниц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27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Выполнено вызовов скорой медицинской помощи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marL="207963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207963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к детям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403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которым оказана скорая медицинская помощь при выполнении вызовов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24034">
                <a:tc>
                  <a:txBody>
                    <a:bodyPr/>
                    <a:lstStyle/>
                    <a:p>
                      <a:pPr marL="207963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  <a:p>
                      <a:pPr marL="207963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сельских населенных  пунктах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9871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умерших в автомобиле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скорой медицинской помощи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стр. 3)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marL="0" marR="0" lvl="0" indent="20796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20796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marL="0" marR="0" lvl="0" indent="29845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  <a:p>
                      <a:pPr marL="0" marR="0" lvl="0" indent="29845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возрасте до 1 года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marL="117475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женщин старше трудоспособного возраста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85480">
                <a:tc>
                  <a:txBody>
                    <a:bodyPr/>
                    <a:lstStyle/>
                    <a:p>
                      <a:pPr marL="117475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мужчин старше трудоспособного возраста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54AA00A-A13C-4AA3-858A-722D9D1CB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41629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16D916-8412-430E-9921-5209EC7A6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319" y="476250"/>
            <a:ext cx="9161928" cy="17287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20483" name="Содержимое 2">
            <a:extLst>
              <a:ext uri="{FF2B5EF4-FFF2-40B4-BE49-F238E27FC236}">
                <a16:creationId xmlns:a16="http://schemas.microsoft.com/office/drawing/2014/main" xmlns="" id="{71A7CEA1-810E-4958-B791-3BE4B3FA7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3319" y="2492376"/>
            <a:ext cx="9448799" cy="4105275"/>
          </a:xfrm>
        </p:spPr>
        <p:txBody>
          <a:bodyPr/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заполняются сведения:</a:t>
            </a:r>
          </a:p>
          <a:p>
            <a:pPr algn="just" eaLnBrk="1" hangingPunct="1"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строкам с 5 по 9 графы 10;</a:t>
            </a:r>
          </a:p>
          <a:p>
            <a:pPr algn="just" eaLnBrk="1" hangingPunct="1"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строкам 7, 8, 9 графы 6 и 9.</a:t>
            </a:r>
          </a:p>
          <a:p>
            <a:pPr marL="0" indent="0" algn="just" eaLnBrk="1" hangingPunct="1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число выполненных вызовов бригадами скорой медицинской помощи (стр. 1 гр. 3) не включаются безрезультатные вызовы.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DED2E7D-DDAA-45D9-B24E-A75D6AA98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76250"/>
            <a:ext cx="571429" cy="66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85615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2FFBDC-0276-43AE-AFBF-75A9B81A0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659" y="259814"/>
            <a:ext cx="9717741" cy="1944216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 Министерства здравоохранения Российской Федерации от 20 июня 2013 г. № 388н  (приложение 1), </a:t>
            </a:r>
            <a:b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Федеральный закон Российской Федерации от 21 ноября 2011 г. № 323-ФЗ «Об основах охраны здоровья граждан в Российской Федерации» (статья 35 пункт 4)</a:t>
            </a:r>
          </a:p>
        </p:txBody>
      </p:sp>
      <p:sp>
        <p:nvSpPr>
          <p:cNvPr id="34819" name="Содержимое 2">
            <a:extLst>
              <a:ext uri="{FF2B5EF4-FFF2-40B4-BE49-F238E27FC236}">
                <a16:creationId xmlns:a16="http://schemas.microsoft.com/office/drawing/2014/main" xmlns="" id="{A7C710D9-6401-4A77-909B-882F28B25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424" y="2239508"/>
            <a:ext cx="10395365" cy="4429852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Медицинская эвакуация 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выездными бригадами скорой медицинской помощи.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Медицинская эвакуация 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осуществляться с места происшествия или места нахождения пациента (вне медицинской организации), а также из медицинской организации, в которой отсутствует возможность оказания необходимой медицинской помощи при угрожающих жизни состояниях, женщин в период беременности, родов, послеродовой период и новорожденных, лиц, пострадавших в результате чрезвычайных ситуаций и стихийных бедствий.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EED4B53-CDA0-4276-8845-F0932B251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789" y="60455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83295C-AF47-48B0-8B69-A0A17A8D5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5" y="285750"/>
            <a:ext cx="9825317" cy="17033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37891" name="Содержимое 2">
            <a:extLst>
              <a:ext uri="{FF2B5EF4-FFF2-40B4-BE49-F238E27FC236}">
                <a16:creationId xmlns:a16="http://schemas.microsoft.com/office/drawing/2014/main" xmlns="" id="{4B160369-00D5-4E2F-A9DB-75AE4EA7A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176" y="2205038"/>
            <a:ext cx="10363200" cy="4081462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/>
              <a:t>   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выполненных вызовов к детям (форма 30 табл. 2120 стр. 2 гр. 3) не должно быть больше числа детей, которым оказана скорая медицинская помощь при вызовах (форма 30 табл. 2121 стр. 3 гр. 1).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30.2120.2.03 ≤ 30.2121.3.01.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DD4FE54-77C7-4751-9FCF-39CDEC78A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C88008-BF1D-4238-A75B-20367CD8F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224" y="401636"/>
            <a:ext cx="9646022" cy="15001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24579" name="Содержимое 2">
            <a:extLst>
              <a:ext uri="{FF2B5EF4-FFF2-40B4-BE49-F238E27FC236}">
                <a16:creationId xmlns:a16="http://schemas.microsoft.com/office/drawing/2014/main" xmlns="" id="{0E363423-239E-4AC8-A53A-B75F3BA49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9224" y="2294965"/>
            <a:ext cx="9646022" cy="4322763"/>
          </a:xfrm>
        </p:spPr>
        <p:txBody>
          <a:bodyPr/>
          <a:lstStyle/>
          <a:p>
            <a:pPr marL="0" algn="just" eaLnBrk="1" hangingPunct="1">
              <a:buNone/>
              <a:defRPr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Число выполненных вызовов к лицам, доставленных в медицинские организации (форма 30 табл. 2120 стр. 1 гр. 10) не должно быть больше числа лиц, доставленных в медицинские организации (форма 30 табл. 2120 стр. 3 гр. 10).</a:t>
            </a:r>
          </a:p>
          <a:p>
            <a:pPr marL="0" algn="just" eaLnBrk="1" hangingPunct="1">
              <a:buNone/>
              <a:defRPr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30.2120.1.10 ≤ 30.2120.3.10.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F3A8BB2-9537-4EFA-B013-8093AF10C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1506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11A171-A67F-4558-BC80-41426F449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094" y="608479"/>
            <a:ext cx="9350186" cy="17033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39939" name="Содержимое 2">
            <a:extLst>
              <a:ext uri="{FF2B5EF4-FFF2-40B4-BE49-F238E27FC236}">
                <a16:creationId xmlns:a16="http://schemas.microsoft.com/office/drawing/2014/main" xmlns="" id="{F097C35A-82EB-4C23-AAC3-FD6DA5B9E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365" y="2689226"/>
            <a:ext cx="9350187" cy="3560296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b="1" i="1" dirty="0"/>
              <a:t>   </a:t>
            </a:r>
            <a:r>
              <a:rPr lang="ru-RU" altLang="ru-RU" sz="3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</a:t>
            </a:r>
            <a:r>
              <a:rPr lang="ru-RU" altLang="ru-RU" sz="3400" b="1" i="1" dirty="0"/>
              <a:t>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выполненных вызовов в связи с медицинской эвакуацией: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30.2120.1.07 = 47.0400.1.08.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2C91AAA-E8FF-4B8C-B2F7-A8855F89E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FF3A26-9C04-4F7C-9A60-8E3CF6851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435" y="526937"/>
            <a:ext cx="9466729" cy="184785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40963" name="Содержимое 2">
            <a:extLst>
              <a:ext uri="{FF2B5EF4-FFF2-40B4-BE49-F238E27FC236}">
                <a16:creationId xmlns:a16="http://schemas.microsoft.com/office/drawing/2014/main" xmlns="" id="{06884D60-EF59-4606-A3F3-4689E0FA4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94" y="2706595"/>
            <a:ext cx="10327341" cy="4168775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/>
              <a:t>   </a:t>
            </a:r>
            <a:r>
              <a:rPr lang="ru-RU" altLang="ru-RU" sz="3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</a:t>
            </a:r>
            <a:r>
              <a:rPr lang="ru-RU" altLang="ru-RU" sz="3400" dirty="0"/>
              <a:t>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доставленных в медицинские организации: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30.2120.3.10 = 47.0400.1.10.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EFB99D2-C0C3-4198-A933-35E710C02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xmlns="" id="{13541A75-608B-4027-AB95-6CD125AF25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99119" y="676837"/>
            <a:ext cx="9495775" cy="8874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Скорая, в том числе скорая специализированная, медицинская помощь</a:t>
            </a:r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xmlns="" id="{CA01E715-CD7D-4841-9421-1880330A8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2792" y="1990165"/>
            <a:ext cx="10186415" cy="4486835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alt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оказывается при заболеваниях, несчастных случаях, травмах, отравлениях и других состояниях, требующих срочного медицинского вмешательства вне медицинской организации, в амбулаторных и стационарных условиях. </a:t>
            </a:r>
          </a:p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alt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Скорая медицинская помощь осуществляется на основе стандартов медицинской помощи и с учетом клинических рекомендаций (протоколов лечения).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97FF905-8A00-438F-B6E8-5F35BA90D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8030" y="571578"/>
            <a:ext cx="647631" cy="75879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58CBEF-FD2E-405E-BE08-5E8CAB73F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6241" y="379599"/>
            <a:ext cx="8607424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204105D3-2647-4CE2-A12B-AEDF3690A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3023" y="1319399"/>
            <a:ext cx="10425953" cy="5500688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500" b="1" i="1" dirty="0" err="1"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2500" b="1" i="1" dirty="0">
                <a:latin typeface="Times New Roman" pitchFamily="18" charset="0"/>
                <a:cs typeface="Times New Roman" pitchFamily="18" charset="0"/>
              </a:rPr>
              <a:t> строка 2121 «Число лиц, которым оказана скорая медицинская помощь при выполнении вызовов» по возрастам. </a:t>
            </a:r>
          </a:p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5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Число лиц, которым оказана скорая медицинская помощь при    выполнении  вызовов, всего  1 ____,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из них: сельских жителей  2 ____________,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в том числе (из стр. 1):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дети  (0-17 лет) 3 __________,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взрослые (18 лет и старше) 4 ______________,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из них (из стр. 4):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женщины старше трудоспособного возраста 5 _____,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мужчины старше трудоспособного возраста 6 _____.</a:t>
            </a:r>
          </a:p>
          <a:p>
            <a:pPr indent="357188" algn="just" eaLnBrk="1" fontAlgn="auto" hangingPunct="1">
              <a:spcAft>
                <a:spcPts val="0"/>
              </a:spcAft>
              <a:buNone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6B50E36-8E66-454D-B1B0-ACBD58D0C7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9836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502BD2-D5D7-45A8-8E7E-8EFEAEAE0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2121</a:t>
            </a:r>
          </a:p>
        </p:txBody>
      </p:sp>
      <p:sp>
        <p:nvSpPr>
          <p:cNvPr id="43011" name="Содержимое 2">
            <a:extLst>
              <a:ext uri="{FF2B5EF4-FFF2-40B4-BE49-F238E27FC236}">
                <a16:creationId xmlns:a16="http://schemas.microsoft.com/office/drawing/2014/main" xmlns="" id="{57B218CA-D530-4CBA-AA6B-5AA426C1B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847" y="1341439"/>
            <a:ext cx="9035303" cy="5183187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endParaRPr lang="ru-RU" altLang="ru-RU" sz="3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None/>
            </a:pPr>
            <a:r>
              <a:rPr lang="ru-RU" alt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скорая медицинская помощь при выполнении вызовов всего:</a:t>
            </a:r>
          </a:p>
          <a:p>
            <a:pPr marL="0" indent="0" algn="just" eaLnBrk="1" hangingPunct="1"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30.2121.1.01 =  30.2121.3.01 + 30.2121.4.01.</a:t>
            </a:r>
          </a:p>
          <a:p>
            <a:pPr marL="0" indent="0" algn="just" eaLnBrk="1" hangingPunct="1"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30.2121.1.01 =  30. 2120.3.03.</a:t>
            </a:r>
          </a:p>
          <a:p>
            <a:pPr marL="0" indent="0" eaLnBrk="1" hangingPunct="1"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CFBC45B-7F03-4862-BEC2-A3B2E7FAB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66566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C5DB31-A39E-402E-9507-EC4869DC9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247" y="436656"/>
            <a:ext cx="8749553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70BF1154-60C5-4AF3-8B98-13D497282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611" y="1771744"/>
            <a:ext cx="10174941" cy="5302250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D6536D0-067A-471D-80AD-03AC4819C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4945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B288EB-AE26-4BE3-956C-F70DA6156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24" y="274638"/>
            <a:ext cx="10130117" cy="1143000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graphicFrame>
        <p:nvGraphicFramePr>
          <p:cNvPr id="6" name="Group 251">
            <a:extLst>
              <a:ext uri="{FF2B5EF4-FFF2-40B4-BE49-F238E27FC236}">
                <a16:creationId xmlns:a16="http://schemas.microsoft.com/office/drawing/2014/main" xmlns="" id="{32F0979D-CA08-4A87-97E0-6E025078DC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97296948"/>
              </p:ext>
            </p:extLst>
          </p:nvPr>
        </p:nvGraphicFramePr>
        <p:xfrm>
          <a:off x="654424" y="1224845"/>
          <a:ext cx="10694895" cy="5657359"/>
        </p:xfrm>
        <a:graphic>
          <a:graphicData uri="http://schemas.openxmlformats.org/drawingml/2006/table">
            <a:tbl>
              <a:tblPr firstRow="1"/>
              <a:tblGrid>
                <a:gridCol w="50844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36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75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616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892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2826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4629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 и профиль бригад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выездных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бригад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(смен),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круглосуточ-ных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которым оказана скорая медицинская помощь  выездными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бригадами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медицинский эвакуаций, выполненных выездными бригадами (лиц) (из гр. 5)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28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8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Общепрофильные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8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в том числе: врачебные</a:t>
                      </a: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747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из них:  для оказания медицинской</a:t>
                      </a:r>
                    </a:p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помощи детскому населению</a:t>
                      </a: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1.1.1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8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фельдшерские</a:t>
                      </a: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53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Специализированные, всего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57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в том числе: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анестезиологии-реанимации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204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анестезиологии-реанимации педиатрические</a:t>
                      </a: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5365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педиатрические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5365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психиатрические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57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>
                          <a:tab pos="4035425" algn="l"/>
                        </a:tabLst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выездные экстренные консультативные бригады, всего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5365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из них:  кардиологические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2.5.1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5365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неврологические 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2.5.2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9811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инфекционные 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2.5.3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98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Авиамедицинские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63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12526AE-C131-4D7A-BA20-341170052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F3D7DB-CA81-4AD5-B0B6-30AC15AEC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294" y="260350"/>
            <a:ext cx="10040471" cy="21605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1" name="Содержимое 2">
            <a:extLst>
              <a:ext uri="{FF2B5EF4-FFF2-40B4-BE49-F238E27FC236}">
                <a16:creationId xmlns:a16="http://schemas.microsoft.com/office/drawing/2014/main" xmlns="" id="{43B03686-795A-4706-BA2A-50DA2B5CA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719" y="2569369"/>
            <a:ext cx="10148046" cy="3735387"/>
          </a:xfrm>
        </p:spPr>
        <p:txBody>
          <a:bodyPr/>
          <a:lstStyle/>
          <a:p>
            <a:pPr marL="179388" indent="-179388" algn="just" eaLnBrk="1" hangingPunct="1">
              <a:buNone/>
            </a:pP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Бригада скорой медицинской помощи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структурно-функциональная единица станции (подстанции, отделения) скорой медицинской помощи, организованная в соответствии со штатными нормативами для обеспечения работы в одну смену (6 часов) (1 круглосуточная бригада = 4 бригады (смены)).</a:t>
            </a:r>
          </a:p>
          <a:p>
            <a:pPr marL="179388" indent="-179388" algn="just" eaLnBrk="1" hangingPunct="1">
              <a:buNone/>
            </a:pP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F15EAE3-382D-49AA-9188-8F33ED6BF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0472" y="39836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9F5B7B-F528-48D8-BF40-64309063C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636" y="285750"/>
            <a:ext cx="9224682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30723" name="Содержимое 2">
            <a:extLst>
              <a:ext uri="{FF2B5EF4-FFF2-40B4-BE49-F238E27FC236}">
                <a16:creationId xmlns:a16="http://schemas.microsoft.com/office/drawing/2014/main" xmlns="" id="{4E006034-B135-45A7-A87E-BB6241312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2659" y="1557338"/>
            <a:ext cx="9574306" cy="4525962"/>
          </a:xfrm>
        </p:spPr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Число выездных бригад (смен) (графа 3) заполняется в целых числах.</a:t>
            </a:r>
          </a:p>
          <a:p>
            <a:pPr marL="0" indent="0" algn="just" eaLnBrk="1" hangingPunct="1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графе 4 «из них число выездных круглосуточных бригад скорой медицинской помощи» заполняются данные только о бригадах скорой медицинской помощи, работающих 24 часа в сутки в целых числах.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94D33EF-DFF3-4671-9515-94A0FAA84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2493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8D24B3-314C-4F4B-BA81-6EC4D8C62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776" y="333376"/>
            <a:ext cx="8895137" cy="18002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</a:t>
            </a:r>
          </a:p>
        </p:txBody>
      </p:sp>
      <p:sp>
        <p:nvSpPr>
          <p:cNvPr id="50179" name="Содержимое 2">
            <a:extLst>
              <a:ext uri="{FF2B5EF4-FFF2-40B4-BE49-F238E27FC236}">
                <a16:creationId xmlns:a16="http://schemas.microsoft.com/office/drawing/2014/main" xmlns="" id="{27B0F7A7-66DC-4D08-8F9B-80355BD7E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587" y="2357438"/>
            <a:ext cx="9789459" cy="4165600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Выездные бригады скорой медицинской помощи 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профилю подразделяются на:</a:t>
            </a:r>
          </a:p>
          <a:p>
            <a:pPr algn="just" eaLnBrk="1" hangingPunct="1"/>
            <a:r>
              <a:rPr lang="ru-RU" alt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общепрофильные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 eaLnBrk="1" hangingPunct="1"/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специализированные.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896C17F-04B1-44FF-ADE9-46100370C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3AAE12-7FF1-4139-9FE3-7B40A028C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141" y="333376"/>
            <a:ext cx="10103225" cy="18002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</a:t>
            </a:r>
          </a:p>
        </p:txBody>
      </p:sp>
      <p:sp>
        <p:nvSpPr>
          <p:cNvPr id="51203" name="Содержимое 2">
            <a:extLst>
              <a:ext uri="{FF2B5EF4-FFF2-40B4-BE49-F238E27FC236}">
                <a16:creationId xmlns:a16="http://schemas.microsoft.com/office/drawing/2014/main" xmlns="" id="{B8BFDA15-74A2-4544-BE53-BF4E0A7AD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753" y="2357438"/>
            <a:ext cx="10341578" cy="4165600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Общепрофильные</a:t>
            </a: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выездные бригады скорой медицинской помощи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профилю подразделяются на:</a:t>
            </a:r>
          </a:p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врачебные;</a:t>
            </a:r>
          </a:p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фельдшерские.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1CDE21F-16DA-46B3-8955-D628412FC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6331" y="64041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691E71-18D5-403A-9759-526F7A1DA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5751"/>
            <a:ext cx="9475694" cy="16430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 № 388н </a:t>
            </a:r>
          </a:p>
        </p:txBody>
      </p:sp>
      <p:sp>
        <p:nvSpPr>
          <p:cNvPr id="34819" name="Содержимое 2">
            <a:extLst>
              <a:ext uri="{FF2B5EF4-FFF2-40B4-BE49-F238E27FC236}">
                <a16:creationId xmlns:a16="http://schemas.microsoft.com/office/drawing/2014/main" xmlns="" id="{1720BB3D-CB64-4777-95EC-178530D23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518" y="1928813"/>
            <a:ext cx="10148047" cy="4824412"/>
          </a:xfrm>
        </p:spPr>
        <p:txBody>
          <a:bodyPr/>
          <a:lstStyle/>
          <a:p>
            <a:pPr marL="0" indent="0" algn="just" eaLnBrk="1" hangingPunct="1">
              <a:spcBef>
                <a:spcPts val="700"/>
              </a:spcBef>
              <a:buNone/>
              <a:defRPr/>
            </a:pP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Специализированные выездные бригады  скорой медицинской помощи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подразделяются на бригады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1" hangingPunct="1">
              <a:spcBef>
                <a:spcPts val="700"/>
              </a:spcBef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анестезиологии-реанимации, в том числе педиатрические;</a:t>
            </a:r>
          </a:p>
          <a:p>
            <a:pPr algn="just" eaLnBrk="1" hangingPunct="1">
              <a:spcBef>
                <a:spcPts val="700"/>
              </a:spcBef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педиатрические;</a:t>
            </a:r>
          </a:p>
          <a:p>
            <a:pPr algn="just" eaLnBrk="1" hangingPunct="1">
              <a:spcBef>
                <a:spcPts val="700"/>
              </a:spcBef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психиатрические;</a:t>
            </a:r>
          </a:p>
          <a:p>
            <a:pPr algn="just" eaLnBrk="1" hangingPunct="1">
              <a:spcBef>
                <a:spcPts val="700"/>
              </a:spcBef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экстренные консультативные;</a:t>
            </a:r>
          </a:p>
          <a:p>
            <a:pPr algn="just" eaLnBrk="1" hangingPunct="1">
              <a:spcBef>
                <a:spcPts val="700"/>
              </a:spcBef>
              <a:buFont typeface="Arial" charset="0"/>
              <a:buChar char="•"/>
              <a:defRPr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авиамедицинские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buFont typeface="Arial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E5D7F7B-22FD-4BAB-9627-D54C83F7D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5200" y="68523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339A53-3DEA-4F0B-9135-5984E913A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85750"/>
            <a:ext cx="9269506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 (приложение 2)</a:t>
            </a:r>
          </a:p>
        </p:txBody>
      </p:sp>
      <p:sp>
        <p:nvSpPr>
          <p:cNvPr id="53251" name="Содержимое 2">
            <a:extLst>
              <a:ext uri="{FF2B5EF4-FFF2-40B4-BE49-F238E27FC236}">
                <a16:creationId xmlns:a16="http://schemas.microsoft.com/office/drawing/2014/main" xmlns="" id="{730F6E64-1980-45DE-BED3-99A641E1A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106" y="1428749"/>
            <a:ext cx="10434917" cy="5034803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7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Общепрофильная</a:t>
            </a:r>
            <a:r>
              <a:rPr lang="ru-RU" alt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врачебная выездная бригада скорой медицинской помощи 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либо врача скорой медицинской помощи, фельдшера скорой медицинской помощи и водителя, либо врача скорой медицинской помощи, медицинскую сестру (медицинского брата) и водителя, либо врача скорой медицинской помощи, фельдшера скорой медицинской помощи, фельдшера скорой медицинской помощи или медицинскую сестру (медицинского брата) и водителя. Для организации деятельности </a:t>
            </a:r>
            <a:r>
              <a:rPr lang="ru-RU" alt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общепрофильной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врачебной выездной бригады скорой медицинской помощи используется автомобиль скорой медицинской помощи класса «B».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FAF05C1-7B70-45B4-BEEB-D10717294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96A778-A017-4C3D-94E2-CB9F54375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989" y="214313"/>
            <a:ext cx="9252138" cy="1632416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 в форме федерального статистического наблюдения № 30</a:t>
            </a:r>
          </a:p>
        </p:txBody>
      </p:sp>
      <p:sp>
        <p:nvSpPr>
          <p:cNvPr id="12291" name="Содержимое 2">
            <a:extLst>
              <a:ext uri="{FF2B5EF4-FFF2-40B4-BE49-F238E27FC236}">
                <a16:creationId xmlns:a16="http://schemas.microsoft.com/office/drawing/2014/main" xmlns="" id="{3D6F1871-2C59-452B-9BB6-AF9DD00B8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2988" y="2035455"/>
            <a:ext cx="9965060" cy="4857750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en-US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Работа медицинской организации.</a:t>
            </a:r>
          </a:p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1060 «Категорийность станции (отделения) скорой медицинской помощи» заполняется станциями скорой медицинской помощи и медицинскими организациями, имеющими в своем составе отделения скорой медицинской помощи.</a:t>
            </a:r>
          </a:p>
          <a:p>
            <a:pPr algn="just"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C784871-5D13-49EC-9BC0-2108EF9FF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8401" y="53133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7DBFCA-9D25-4BEC-9A80-E1FAA234B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789" y="285750"/>
            <a:ext cx="10165976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tabLst>
                <a:tab pos="2779713" algn="l"/>
              </a:tabLs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(приложение 2) </a:t>
            </a:r>
          </a:p>
        </p:txBody>
      </p:sp>
      <p:sp>
        <p:nvSpPr>
          <p:cNvPr id="54275" name="Содержимое 2">
            <a:extLst>
              <a:ext uri="{FF2B5EF4-FFF2-40B4-BE49-F238E27FC236}">
                <a16:creationId xmlns:a16="http://schemas.microsoft.com/office/drawing/2014/main" xmlns="" id="{32BC97F4-819C-4E35-9357-730F8346C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671" y="1484313"/>
            <a:ext cx="10712824" cy="4525962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Общепрофильная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фельдшерская выездная бригада скорой медицинской помощи 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либо двух фельдшеров скорой медицинской помощи и водителя, либо фельдшера скорой медицинской помощи, медицинскую сестру (медицинского брата) и водителя. Для организации деятельности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общепрофильной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фельдшерской выездной бригады скорой медицинской помощи используется автомобиль скорой медицинской помощи класса «A» или «B».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2BE696B-F53B-48C1-B12D-94966FF15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8754" y="66566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8B507C-46D9-4C60-965F-E16EFA77A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259" y="285750"/>
            <a:ext cx="9537326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(приложение 2)</a:t>
            </a:r>
          </a:p>
        </p:txBody>
      </p:sp>
      <p:sp>
        <p:nvSpPr>
          <p:cNvPr id="55299" name="Содержимое 2">
            <a:extLst>
              <a:ext uri="{FF2B5EF4-FFF2-40B4-BE49-F238E27FC236}">
                <a16:creationId xmlns:a16="http://schemas.microsoft.com/office/drawing/2014/main" xmlns="" id="{B8F901EB-0198-41B4-8B8E-627FC6FD0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1628776"/>
            <a:ext cx="10533529" cy="4525963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Специализированная выездная бригада скорой медицинской помощи анестезиологии-реанимации, в том числе педиатрическая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включает врача-анестезиолога-реаниматолога и двух медицинских сестер-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анестезистов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водителя. Для организации деятельности специализированной выездной бригады скорой медицинской помощи анестезиологии-реанимации, в том числе педиатрической, используется автомобиль скорой медицинской помощи класса «C» соответствующего оснащения.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3D8EE2D-E781-438C-BAF7-55828E1C1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8940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FA51EA-8BAA-4E12-9404-37EC093CB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176" y="285750"/>
            <a:ext cx="9700001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 (приложение 2)</a:t>
            </a:r>
          </a:p>
        </p:txBody>
      </p:sp>
      <p:sp>
        <p:nvSpPr>
          <p:cNvPr id="56323" name="Содержимое 2">
            <a:extLst>
              <a:ext uri="{FF2B5EF4-FFF2-40B4-BE49-F238E27FC236}">
                <a16:creationId xmlns:a16="http://schemas.microsoft.com/office/drawing/2014/main" xmlns="" id="{1BA1930E-EB0E-4517-B4E2-9D7F2D296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094" y="1571625"/>
            <a:ext cx="10497671" cy="4668838"/>
          </a:xfrm>
        </p:spPr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Специализированная педиатрическая выездная бригада скорой медицинской помощи 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либо врача-педиатра, фельдшера скорой медицинской помощи и водителя, либо врача-педиатра, медицинскую сестру (медицинского брата) и водителя. Для организации деятельности специализированной педиатрической выездной бригады скорой медицинской помощи используется автомобиль скорой медицинской помощи класса «B».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0D76258-2629-4485-97E2-2A395959B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3811" y="42447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5767B3-CEEA-47F7-8BC6-4C9ED5E8C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071" y="285750"/>
            <a:ext cx="9744544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 (приложение 2)</a:t>
            </a:r>
          </a:p>
        </p:txBody>
      </p:sp>
      <p:sp>
        <p:nvSpPr>
          <p:cNvPr id="57347" name="Содержимое 2">
            <a:extLst>
              <a:ext uri="{FF2B5EF4-FFF2-40B4-BE49-F238E27FC236}">
                <a16:creationId xmlns:a16="http://schemas.microsoft.com/office/drawing/2014/main" xmlns="" id="{6FFDD621-C5B6-4C64-AF8F-3D40298AD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789" y="1643063"/>
            <a:ext cx="10305718" cy="4786312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Специализированная психиатрическая выездная бригада скорой медицинской помощи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включает врача-психиатра, фельдшера скорой медицинской помощи, санитара и водителя, либо врача-психиатра, медицинскую сестру (медицинского брата), санитара и водителя. Для организации деятельности специализированной психиатрической выездной бригады скорой медицинской помощи используется автомобиль скорой медицинской помощи класса «B».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1F16B80-736B-4130-AE0E-7BBE4C66B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1507" y="43422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47575D-B810-4FE5-A308-C6A165689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789" y="285750"/>
            <a:ext cx="9528362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(приложение 2)</a:t>
            </a:r>
          </a:p>
        </p:txBody>
      </p:sp>
      <p:sp>
        <p:nvSpPr>
          <p:cNvPr id="58371" name="Содержимое 2">
            <a:extLst>
              <a:ext uri="{FF2B5EF4-FFF2-40B4-BE49-F238E27FC236}">
                <a16:creationId xmlns:a16="http://schemas.microsoft.com/office/drawing/2014/main" xmlns="" id="{920B2E50-7430-4399-8BFA-B09BF80FA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788" y="1526523"/>
            <a:ext cx="10296754" cy="4668837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Выездная экстренная консультативная бригада скорой медицинской помощи</a:t>
            </a:r>
            <a:r>
              <a:rPr lang="ru-RU" altLang="ru-RU" sz="3000" dirty="0"/>
              <a:t> 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врача-специалиста отделения экстренной консультативной скорой медицинской помощи медицинской организации, фельдшера скорой медицинской помощи или медицинскую сестру (медицинского брата) и водителя. Для организации деятельности выездной экстренной консультативной бригады скорой медицинской помощи используется автомобиль скорой медицинской помощи класса «C».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FE3EFB4-D083-49A1-BB66-7ECA66D31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42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EA2A16-7305-4D81-8BBA-C0C63126E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576" y="285750"/>
            <a:ext cx="9744636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(приложение 2) </a:t>
            </a:r>
          </a:p>
        </p:txBody>
      </p:sp>
      <p:sp>
        <p:nvSpPr>
          <p:cNvPr id="59395" name="Содержимое 2">
            <a:extLst>
              <a:ext uri="{FF2B5EF4-FFF2-40B4-BE49-F238E27FC236}">
                <a16:creationId xmlns:a16="http://schemas.microsoft.com/office/drawing/2014/main" xmlns="" id="{9C8845A9-6572-4371-A7C3-7C3D45306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9576" y="1714500"/>
            <a:ext cx="10269860" cy="4668838"/>
          </a:xfrm>
        </p:spPr>
        <p:txBody>
          <a:bodyPr/>
          <a:lstStyle/>
          <a:p>
            <a:pPr marL="0" indent="0" algn="just">
              <a:buNone/>
              <a:tabLst>
                <a:tab pos="0" algn="l"/>
              </a:tabLst>
            </a:pPr>
            <a:r>
              <a:rPr lang="ru-RU" alt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Авиамедицинская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выездная бригада скорой медицинской помощи 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не менее одного врача скорой медицинской помощи или врача анестезиолога-реаниматолога, фельдшера скорой медицинской помощи и (или) медицинскую сестру-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анестезиста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обеспечения оказания медицинской помощи пациенту во время медицинской эвакуации при необходимости в состав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авиамедицинской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бригады могут включаться иные врачи-специалисты.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012674C-6247-48CE-A264-78985341D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9436" y="43422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FA14B5-1196-42DD-976D-768D1859C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9882" y="285750"/>
            <a:ext cx="9117293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60419" name="Содержимое 2">
            <a:extLst>
              <a:ext uri="{FF2B5EF4-FFF2-40B4-BE49-F238E27FC236}">
                <a16:creationId xmlns:a16="http://schemas.microsoft.com/office/drawing/2014/main" xmlns="" id="{DC1DE33A-15BB-46B6-AD99-7B8C386AA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471" y="1714500"/>
            <a:ext cx="9897035" cy="4668838"/>
          </a:xfrm>
        </p:spPr>
        <p:txBody>
          <a:bodyPr/>
          <a:lstStyle/>
          <a:p>
            <a:pPr marL="0" indent="0" algn="just">
              <a:buNone/>
              <a:tabLst>
                <a:tab pos="0" algn="l"/>
              </a:tabLst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6 «Число медицинских эвакуаций, выполненных выездными бригадами (лиц)» указываются сведения о числе лиц, которым была оказана скорая медицинская помощь при медицинской эвакуации (из графы 5).</a:t>
            </a:r>
          </a:p>
          <a:p>
            <a:pPr marL="0" indent="0" algn="just" eaLnBrk="1" hangingPunct="1">
              <a:buNone/>
              <a:tabLst>
                <a:tab pos="0" algn="l"/>
              </a:tabLst>
            </a:pPr>
            <a:r>
              <a:rPr lang="ru-RU" alt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marL="0" indent="0" algn="just" eaLnBrk="1" hangingPunct="1">
              <a:buNone/>
              <a:tabLst>
                <a:tab pos="0" algn="l"/>
              </a:tabLst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30.2200.4.06  =  30.2120.3.07.</a:t>
            </a:r>
          </a:p>
          <a:p>
            <a:pPr marL="0" indent="0" algn="just" eaLnBrk="1" hangingPunct="1">
              <a:buNone/>
              <a:tabLst>
                <a:tab pos="0" algn="l"/>
              </a:tabLs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30.2200.4.06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˃</a:t>
            </a:r>
            <a:r>
              <a:rPr lang="ru-RU" altLang="ru-RU" sz="23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30.2</a:t>
            </a: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</a:t>
            </a: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493F798-2C93-4F8A-B370-602D08173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07333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8F7BC9-987B-4643-A86D-2B9194E32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906" y="357189"/>
            <a:ext cx="9304245" cy="1571625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33795" name="Содержимое 2">
            <a:extLst>
              <a:ext uri="{FF2B5EF4-FFF2-40B4-BE49-F238E27FC236}">
                <a16:creationId xmlns:a16="http://schemas.microsoft.com/office/drawing/2014/main" xmlns="" id="{5BCFBEB4-12FB-4B9A-8BD4-6445A7F07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0259" y="1928813"/>
            <a:ext cx="9231966" cy="4525962"/>
          </a:xfrm>
        </p:spPr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Внутриформенный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контроль:</a:t>
            </a:r>
          </a:p>
          <a:p>
            <a:pPr marL="0" indent="0" algn="just" eaLnBrk="1" hangingPunct="1"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Число лиц, которым оказана скорая медицинская помощь выездными бригадами:</a:t>
            </a:r>
          </a:p>
          <a:p>
            <a:pPr marL="0" indent="0" algn="just" eaLnBrk="1" hangingPunct="1">
              <a:buNone/>
              <a:defRPr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30.2200.1.05 + 30.2200.2.05 + 30.2200.3.05 =  30.2120.3.03.</a:t>
            </a:r>
          </a:p>
          <a:p>
            <a:pPr marL="0" indent="0" algn="just" eaLnBrk="1" hangingPunct="1">
              <a:buNone/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A0EBEB8-678E-4947-B654-64215DEE1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7718" y="67627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938A2D-33B2-4E87-BA6D-1C6E13F3C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224" y="233363"/>
            <a:ext cx="9708775" cy="1395412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62467" name="Содержимое 2">
            <a:extLst>
              <a:ext uri="{FF2B5EF4-FFF2-40B4-BE49-F238E27FC236}">
                <a16:creationId xmlns:a16="http://schemas.microsoft.com/office/drawing/2014/main" xmlns="" id="{FA600067-04FF-44A9-BAD6-92D858845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741" y="1484314"/>
            <a:ext cx="10659035" cy="5329237"/>
          </a:xfrm>
        </p:spPr>
        <p:txBody>
          <a:bodyPr/>
          <a:lstStyle/>
          <a:p>
            <a:pPr marL="357188" indent="0" algn="just" eaLnBrk="1" hangingPunct="1">
              <a:buNone/>
            </a:pPr>
            <a:r>
              <a:rPr lang="ru-RU" alt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57188" indent="0" algn="just" eaLnBrk="1" hangingPunct="1">
              <a:buNone/>
            </a:pPr>
            <a:r>
              <a:rPr lang="ru-RU" alt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выездных бригад скорой медицинской помощи: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выездных бригад (смен):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30.2200.4.03=30.2200.1.03+30.2200.2.03+30.2200.3.03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выездных круглосуточных бригад: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30.2200.4.04=30.2200.1.04+30.2200.2.04+30.2200.3.04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помощь бригадами: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30.2200.4.05=30.2200.1.05+30.2200.2.05+30.2200.3.05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помощь бригадами при медицинской эвакуации: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30.2200.4.06=30.2200.1.06+30.2200.2.06+30.2200.3.06</a:t>
            </a:r>
          </a:p>
          <a:p>
            <a:pPr marL="357188" indent="0" algn="just" eaLnBrk="1" hangingPunct="1">
              <a:buNone/>
            </a:pPr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28329CA-0689-419D-AD0C-EB536EDD9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1507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437BAD-2AFF-408D-A813-FB7C54390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3012" y="357189"/>
            <a:ext cx="9798423" cy="1127125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63491" name="Содержимое 2">
            <a:extLst>
              <a:ext uri="{FF2B5EF4-FFF2-40B4-BE49-F238E27FC236}">
                <a16:creationId xmlns:a16="http://schemas.microsoft.com/office/drawing/2014/main" xmlns="" id="{9C22CB2F-3EBF-40D9-90DF-98D8256F8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706" y="1412875"/>
            <a:ext cx="11098305" cy="5087938"/>
          </a:xfrm>
        </p:spPr>
        <p:txBody>
          <a:bodyPr/>
          <a:lstStyle/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Общепрофильные</a:t>
            </a:r>
            <a:r>
              <a:rPr lang="ru-RU" alt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выездные бригады скорой медицинской помощи: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выездных бригад (смен):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30.2200.1.03. = 30.2200.11.03. + 30.2200.12.03. 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выездных круглосуточных бригад: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30.2200.1.04. = 30.2200.11.04. + 30.2200.12.04. 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помощь бригадами: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30.2200.1.05. = 30.2200.11.05. + 30.2200.12.05. 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помощь бригадами при медицинской эвакуации: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30.2200.1.06=30.2200.11.06+30.2200.12.06.</a:t>
            </a:r>
            <a:endParaRPr lang="ru-RU" alt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7A76EE7-44D5-46F3-8EEC-3D3DF7B0A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5718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>
            <a:extLst>
              <a:ext uri="{FF2B5EF4-FFF2-40B4-BE49-F238E27FC236}">
                <a16:creationId xmlns:a16="http://schemas.microsoft.com/office/drawing/2014/main" xmlns="" id="{CE828D47-A885-4E18-A6A3-7CE85D8693F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936854142"/>
              </p:ext>
            </p:extLst>
          </p:nvPr>
        </p:nvGraphicFramePr>
        <p:xfrm>
          <a:off x="1443318" y="1416050"/>
          <a:ext cx="9341222" cy="5293791"/>
        </p:xfrm>
        <a:graphic>
          <a:graphicData uri="http://schemas.openxmlformats.org/drawingml/2006/table">
            <a:tbl>
              <a:tblPr/>
              <a:tblGrid>
                <a:gridCol w="47838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89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242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242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5648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Станции скорой медицинской помощи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(да-1, нет-0)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скорой медицинской помощи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(да-1, нет – 0)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4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388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выполненных вызовов скорой медицинской помощи в год: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100 тысяч (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внекатегорийная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444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75 до 100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017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50 до 75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255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25 до 50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828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10 до 25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40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5 до 10 тысяч 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770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менее 5 тысяч 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 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6364B031-92E4-497D-8C08-38ACC92439DA}"/>
              </a:ext>
            </a:extLst>
          </p:cNvPr>
          <p:cNvSpPr txBox="1">
            <a:spLocks/>
          </p:cNvSpPr>
          <p:nvPr/>
        </p:nvSpPr>
        <p:spPr>
          <a:xfrm>
            <a:off x="1992311" y="404814"/>
            <a:ext cx="8351839" cy="10112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1060 «</a:t>
            </a:r>
            <a:r>
              <a:rPr lang="ru-RU" sz="2800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Категорийность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станции (отделения) скорой медицинской помощи»</a:t>
            </a:r>
            <a:endParaRPr lang="ru-RU" sz="280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83B353E-59BD-4814-8FC2-352079AA6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7366" y="40481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5439F5-C3FD-45F7-A2FB-F36C33511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118" y="188914"/>
            <a:ext cx="9690847" cy="936625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64515" name="Содержимое 2">
            <a:extLst>
              <a:ext uri="{FF2B5EF4-FFF2-40B4-BE49-F238E27FC236}">
                <a16:creationId xmlns:a16="http://schemas.microsoft.com/office/drawing/2014/main" xmlns="" id="{61F78582-4724-4017-AD8B-A6F191878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612" y="1144682"/>
            <a:ext cx="10273553" cy="5592763"/>
          </a:xfrm>
        </p:spPr>
        <p:txBody>
          <a:bodyPr/>
          <a:lstStyle/>
          <a:p>
            <a:pPr marL="92075" indent="0" algn="just" eaLnBrk="1" hangingPunct="1">
              <a:spcBef>
                <a:spcPct val="0"/>
              </a:spcBef>
              <a:buNone/>
            </a:pPr>
            <a:r>
              <a:rPr lang="ru-RU" altLang="ru-RU" sz="25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Специализированные выездные бригады скорой медицинской помощи: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выездных бригад (смен):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30.2200.2.03  ≥  30.2200.21.03 +30.2200.22.03+30.2200.23.03+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30.2200.24.03+30.2200.25.03 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выездных круглосуточных бригад: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30.2200.2.04 ≥ 30.2200.21.04+30.2200.22.04+30.2200.23.04+ 30.2200.24.04+30.2200.25.04 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помощь бригадами: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30.2200.2.05  ≥  30.2200.21.05+30.2200.22.05+30.2200.23.05 +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30.2200.24.05 +30.2200.25.05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помощь бригадами при медицинской эвакуации: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30.2200.2.06 ≥ 30.2200.21.06+30.2200.22.06+30.2200.23.06+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30.2200.24.06+30.2200.25.06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78E2D93-ABC2-4742-BACF-5BAED8728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1768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470DA7-859C-4523-A154-7C13CEFA0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376" y="285750"/>
            <a:ext cx="9169775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30723" name="Содержимое 2">
            <a:extLst>
              <a:ext uri="{FF2B5EF4-FFF2-40B4-BE49-F238E27FC236}">
                <a16:creationId xmlns:a16="http://schemas.microsoft.com/office/drawing/2014/main" xmlns="" id="{2F089047-2D15-4652-B265-1ACF77610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4376" y="1557338"/>
            <a:ext cx="9565341" cy="4525962"/>
          </a:xfrm>
        </p:spPr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При наличии прочих специализированных бригад скорой медицинской помощи следует предоставить пояснение по их работе (профиль бригад, число выездных бригад (смен), из них круглосуточных, число лиц, которым оказана скорая медицинская помощь, в том числе при медицинской эвакуации)).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63868CF-5B47-4E2E-B26A-07B74E370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7624" y="522493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2A5288-8104-4CB4-9E4F-17C950D05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776" y="214313"/>
            <a:ext cx="8926887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C35D9453-5040-43F7-97A7-427BE45E2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477" y="1357312"/>
            <a:ext cx="9776993" cy="5500688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7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357188" algn="just" eaLnBrk="1" fontAlgn="auto" hangingPunct="1"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строка 2201 «Из числа лиц, которым оказана скорая медицинская помощь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общепрофильными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фельдшерскими выездными бригадами – медицинская эвакуация 1 ______, из них сельских жителей 2_________».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92075" indent="0" algn="just" eaLnBrk="1" hangingPunct="1">
              <a:spcBef>
                <a:spcPct val="0"/>
              </a:spcBef>
              <a:buNone/>
            </a:pPr>
            <a:r>
              <a:rPr lang="en-US" alt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Число лиц, которым оказана помощь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общепрофильными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фельдшерскими бригадами при медицинской эвакуации: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30.2201.1.01 = 30.2200.12.06</a:t>
            </a:r>
          </a:p>
          <a:p>
            <a:pPr indent="357188" algn="just" eaLnBrk="1" fontAlgn="auto" hangingPunct="1"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F0C122A-3D76-4137-9AF6-F026C77DD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5978" y="34945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2A5288-8104-4CB4-9E4F-17C950D05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776" y="214313"/>
            <a:ext cx="8926887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C35D9453-5040-43F7-97A7-427BE45E2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477" y="1357312"/>
            <a:ext cx="9776993" cy="5500688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7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357188" algn="just" eaLnBrk="1" fontAlgn="auto" hangingPunct="1"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строка 2202 «Число лиц, которым оказана скорая медицинская помощь в амбулаторных условиях 1 ___, из них сельских жителей 2 ________».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F0C122A-3D76-4137-9AF6-F026C77DD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5978" y="349456"/>
            <a:ext cx="571429" cy="66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2051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4DAF85-EBC2-464A-BFD3-619CAE77D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 строка 2202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7" name="Содержимое 2">
            <a:extLst>
              <a:ext uri="{FF2B5EF4-FFF2-40B4-BE49-F238E27FC236}">
                <a16:creationId xmlns:a16="http://schemas.microsoft.com/office/drawing/2014/main" xmlns="" id="{DDB1CC6B-A927-4DFE-A299-87F86E8C5D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7482" y="1428750"/>
            <a:ext cx="9825318" cy="4857750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показываются сведения о числе лиц, которым оказана скорая медицинская помощь в амбулаторных условиях при непосредственном их обращении на станцию (отделение) скорой медицинской помощи. Сведения заполняются на основании данных, содержащихся в Журнале регистрации амбулаторных пациентов (учетная форма № 074/у).</a:t>
            </a:r>
          </a:p>
          <a:p>
            <a:pPr marL="0" indent="0" eaLnBrk="1" hangingPunct="1">
              <a:buNone/>
            </a:pP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23BF8BD-7DCE-4129-BC2F-A3E7F965D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7147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3CCC8F-F650-4DF3-BDFD-6ABC7379C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424" y="357189"/>
            <a:ext cx="8908676" cy="15001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2202</a:t>
            </a:r>
          </a:p>
        </p:txBody>
      </p:sp>
      <p:sp>
        <p:nvSpPr>
          <p:cNvPr id="68611" name="Содержимое 2">
            <a:extLst>
              <a:ext uri="{FF2B5EF4-FFF2-40B4-BE49-F238E27FC236}">
                <a16:creationId xmlns:a16="http://schemas.microsoft.com/office/drawing/2014/main" xmlns="" id="{BB731162-7E9A-46CD-B3A5-45FF60395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9552" y="1785938"/>
            <a:ext cx="9959789" cy="4525962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b="1" dirty="0"/>
              <a:t>   </a:t>
            </a:r>
            <a:r>
              <a:rPr lang="ru-RU" altLang="ru-RU" sz="3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  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скорая медицинская помощь амбулаторно и при выполнении вызовов: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30.2120.3.03 + 30.2202.1.01 = 47.0400.1.09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863064F-CF1D-4322-9031-825A00CFB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3776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CDFAC2-DDBB-4B74-8B53-B76A5C616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000" y="549088"/>
            <a:ext cx="9037824" cy="939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CD538818-9B6C-4604-B2F7-25482BCAA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94" y="1725706"/>
            <a:ext cx="10668000" cy="3913094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2700" b="1" i="1" dirty="0">
              <a:latin typeface="Times New Roman" pitchFamily="18" charset="0"/>
              <a:cs typeface="Times New Roman" pitchFamily="18" charset="0"/>
            </a:endParaRPr>
          </a:p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en-US" sz="34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Сведения, заполняемые в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подтабличных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строках 2201 и 2202, необходимо сравнить с данными предыдущего отчетного года.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8FAFE6F-CDBA-4654-A6BB-893579224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3563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A8E853-F31A-4B37-93D1-CDADCD6A3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492967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2203</a:t>
            </a:r>
          </a:p>
        </p:txBody>
      </p:sp>
      <p:sp>
        <p:nvSpPr>
          <p:cNvPr id="70659" name="Содержимое 2">
            <a:extLst>
              <a:ext uri="{FF2B5EF4-FFF2-40B4-BE49-F238E27FC236}">
                <a16:creationId xmlns:a16="http://schemas.microsoft.com/office/drawing/2014/main" xmlns="" id="{58DE8ABE-600F-4849-A600-A6B38B3FD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2988" y="1635968"/>
            <a:ext cx="9744635" cy="4729066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число эвакуированных пациентов, в отношении которых была выполнена санитарно-авиационная эвакуация (из табл. 2200, стр. 4, гр.6) 1 __________, </a:t>
            </a:r>
          </a:p>
          <a:p>
            <a:pPr marL="0" indent="0" algn="just" eaLnBrk="1" hangingPunct="1"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(из стр. 1) госпитализированных в течение первых суток с момента передачи вызова выездной  бригаде скорой медицинской помощи 2 _________,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AF3BF3D-64A2-448F-8D5F-195BE1838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3165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5531A7-246C-4408-8CB2-FF29FFB00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2203</a:t>
            </a:r>
          </a:p>
        </p:txBody>
      </p:sp>
      <p:sp>
        <p:nvSpPr>
          <p:cNvPr id="71683" name="Содержимое 2">
            <a:extLst>
              <a:ext uri="{FF2B5EF4-FFF2-40B4-BE49-F238E27FC236}">
                <a16:creationId xmlns:a16="http://schemas.microsoft.com/office/drawing/2014/main" xmlns="" id="{6AA862E1-A768-4036-9F3B-C087685A1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6446" y="1546320"/>
            <a:ext cx="9888071" cy="5113337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эвакуированных пациентов за счет средств консолидированного бюджета (из стр. 1) 3 __________, </a:t>
            </a:r>
          </a:p>
          <a:p>
            <a:pPr marL="0" indent="0" algn="just" eaLnBrk="1" hangingPunct="1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(из стр. 3) госпитализированных в течение первых суток с момента передачи вызова выездной  бригаде скорой медицинской помощи 4 __________,</a:t>
            </a:r>
          </a:p>
          <a:p>
            <a:pPr marL="0" indent="0" algn="just" eaLnBrk="1" hangingPunct="1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эвакуированных пациентов в условиях регулярного авиарейса (из стр. 1) 5 ___________.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3EB86C1-CA0B-4143-A4D2-B10C0F12F9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4319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D4B985A-6E51-4E2A-8222-5B3422442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6071" y="357189"/>
            <a:ext cx="8819029" cy="15001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2203</a:t>
            </a:r>
          </a:p>
        </p:txBody>
      </p:sp>
      <p:sp>
        <p:nvSpPr>
          <p:cNvPr id="72707" name="Содержимое 2">
            <a:extLst>
              <a:ext uri="{FF2B5EF4-FFF2-40B4-BE49-F238E27FC236}">
                <a16:creationId xmlns:a16="http://schemas.microsoft.com/office/drawing/2014/main" xmlns="" id="{EB345946-3127-4812-80A4-DCB23D5AB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7506" y="1785938"/>
            <a:ext cx="10542494" cy="4525962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  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эвакуированных пациентов, в отношении которых была выполнена санитарно-авиационная эвакуация:</a:t>
            </a:r>
            <a:endParaRPr lang="ru-RU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30.2203.1.01</a:t>
            </a:r>
            <a:r>
              <a:rPr lang="ru-RU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 </a:t>
            </a:r>
            <a:r>
              <a:rPr lang="ru-RU" alt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30.2200.4.06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9CA159F-D0E7-4927-B25A-CC07E0ADE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406264-992C-41A7-8920-46935BA0C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7435" y="260350"/>
            <a:ext cx="8575115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1060 «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Категорийность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станции (отделения) скорой медицинской помощи»</a:t>
            </a:r>
            <a:endParaRPr lang="ru-RU" sz="3600" dirty="0"/>
          </a:p>
        </p:txBody>
      </p:sp>
      <p:sp>
        <p:nvSpPr>
          <p:cNvPr id="15363" name="Содержимое 2">
            <a:extLst>
              <a:ext uri="{FF2B5EF4-FFF2-40B4-BE49-F238E27FC236}">
                <a16:creationId xmlns:a16="http://schemas.microsoft.com/office/drawing/2014/main" xmlns="" id="{00DA2556-F0B8-4626-AC15-359A2711D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8189" y="1531938"/>
            <a:ext cx="9914964" cy="5218112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Межформенные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станций скорой медицинской помощи: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30.1060.1.03 + 30.1060.2.03 + 30.1060.3.03 + 30.1060.4.03 + 30.1060.5.03 + 30.1060.6.03 + 30.1060.7.03</a:t>
            </a:r>
            <a:r>
              <a:rPr lang="ru-RU" alt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47.0400.1.03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отделений скорой медицинской помощи: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30.1060.1.04 + 30.1060.2.04 + 30.1060.3.04 + 30.1060.4.04 + 30.1060.5.04 + 30.1060.6.04 + 30.1060.7.04</a:t>
            </a:r>
            <a:r>
              <a:rPr lang="ru-RU" alt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47.0400.1.04.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C6390E3-F9CA-46A2-BA1F-9CF4CA2F5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42" y="497093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5758C2-63D9-43AF-B966-85993221E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526117"/>
            <a:ext cx="8229600" cy="939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7D9F0826-B975-48CC-9736-F90FF10F9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824" y="1717396"/>
            <a:ext cx="10703858" cy="4945062"/>
          </a:xfrm>
        </p:spPr>
        <p:txBody>
          <a:bodyPr rtlCol="0">
            <a:noAutofit/>
          </a:bodyPr>
          <a:lstStyle/>
          <a:p>
            <a:pPr marL="268288" indent="0" algn="just" eaLnBrk="1" fontAlgn="auto" hangingPunct="1">
              <a:spcAft>
                <a:spcPts val="0"/>
              </a:spcAft>
              <a:buNone/>
              <a:defRPr/>
            </a:pP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до места вызова скорой медицинской помощи и времени, затраченному на выполнение одного вызова скорой медицинской помощи».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8E564DC-9EA1-4E52-BA17-EF0AAAFD6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5648" y="54492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43D21B-B8BD-432C-B714-3D7348E7A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754" y="274638"/>
            <a:ext cx="10192870" cy="1143000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3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места вызова и времени, затраченному на выполнение одного вызова скорой медицинской помощи»</a:t>
            </a:r>
          </a:p>
        </p:txBody>
      </p:sp>
      <p:graphicFrame>
        <p:nvGraphicFramePr>
          <p:cNvPr id="6" name="Содержимое 5">
            <a:extLst>
              <a:ext uri="{FF2B5EF4-FFF2-40B4-BE49-F238E27FC236}">
                <a16:creationId xmlns:a16="http://schemas.microsoft.com/office/drawing/2014/main" xmlns="" id="{EB2A74A7-B0B6-425E-84B7-7FF7EBB2E1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93005508"/>
              </p:ext>
            </p:extLst>
          </p:nvPr>
        </p:nvGraphicFramePr>
        <p:xfrm>
          <a:off x="824754" y="1667435"/>
          <a:ext cx="10614212" cy="4801086"/>
        </p:xfrm>
        <a:graphic>
          <a:graphicData uri="http://schemas.openxmlformats.org/drawingml/2006/table">
            <a:tbl>
              <a:tblPr/>
              <a:tblGrid>
                <a:gridCol w="22966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869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511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152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4269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02158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46847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вызовов скорой медицинской помощи по времени: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7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доезда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места вызова скорой медицинской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помощои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затраченному на выполнение одного вызова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70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гр.3):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места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транспортного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происшествия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гр.5):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место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транспортного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происшествия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56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87853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</a:p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до 20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6165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от 21 до 40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58900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от 41 до 60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48727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более 60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1AC5E34-16C1-4DE0-B8D3-FCEFF56C8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2D6013D-60A3-4AB7-B1FD-BFFEAFFAC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940" y="476250"/>
            <a:ext cx="10148047" cy="18732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a:t>
            </a:r>
          </a:p>
        </p:txBody>
      </p:sp>
      <p:sp>
        <p:nvSpPr>
          <p:cNvPr id="75779" name="Содержимое 2">
            <a:extLst>
              <a:ext uri="{FF2B5EF4-FFF2-40B4-BE49-F238E27FC236}">
                <a16:creationId xmlns:a16="http://schemas.microsoft.com/office/drawing/2014/main" xmlns="" id="{F8629E6C-A1D5-4D98-AA28-6D1032E51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529" y="2388254"/>
            <a:ext cx="10793506" cy="4103688"/>
          </a:xfrm>
        </p:spPr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altLang="ru-RU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доезда</a:t>
            </a:r>
            <a:r>
              <a:rPr lang="ru-RU" alt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места вызова 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это время от момента поступления вызова на станцию (отделение) скорой медицинской помощи до момента прибытия бригады скорой медицинской помощи к месту вызова.</a:t>
            </a:r>
          </a:p>
          <a:p>
            <a:pPr algn="just">
              <a:buFont typeface="Arial" panose="020B0604020202020204" pitchFamily="34" charset="0"/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Время, затраченное на выполнение одного вызова 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время от момента поступления вызова на станцию (отделение) скорой медицинской помощи до момента окончания выполнения вызова бригадой скорой медицинской помощи.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C4FA936-E045-42AF-881E-3150CCCE3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0801" y="688302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>
            <a:extLst>
              <a:ext uri="{FF2B5EF4-FFF2-40B4-BE49-F238E27FC236}">
                <a16:creationId xmlns:a16="http://schemas.microsoft.com/office/drawing/2014/main" xmlns="" id="{73D43139-397E-40EA-A4B5-BF031BF831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54424" y="836613"/>
            <a:ext cx="10327341" cy="5472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ru-RU" altLang="ru-RU" dirty="0"/>
              <a:t>   </a:t>
            </a:r>
            <a:r>
              <a:rPr lang="ru-RU" alt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Приказами Министерства здравоохранения Российской Федерации </a:t>
            </a:r>
          </a:p>
          <a:p>
            <a:pPr algn="just"/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20 июня 2013 г. № 388н «Об утверждении порядка оказания скорой, в том числе скорой специализированной, медицинской помощи», </a:t>
            </a:r>
          </a:p>
          <a:p>
            <a:pPr algn="just"/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 октября 2019 г. № 827 «Об утверждении ведомственной целевой программы «Совершенствование оказания скорой, в том числе скорой специализированной, медицинской помощи и деятельности Всероссийской службы медицины катастроф»»  определено, что время </a:t>
            </a:r>
            <a:r>
              <a:rPr lang="ru-RU" alt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доезда</a:t>
            </a: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места вызова не должно превышать 20 минут.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28B8F0-88B6-4907-B3C8-60906051C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6250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E78A10-E2BC-48DC-BFF4-4F5DBE77A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5" y="404813"/>
            <a:ext cx="9678396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2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места вызова и времени, затраченному на выполнение одного вызова скорой медицинской помощи»</a:t>
            </a:r>
          </a:p>
        </p:txBody>
      </p:sp>
      <p:sp>
        <p:nvSpPr>
          <p:cNvPr id="77827" name="Содержимое 2">
            <a:extLst>
              <a:ext uri="{FF2B5EF4-FFF2-40B4-BE49-F238E27FC236}">
                <a16:creationId xmlns:a16="http://schemas.microsoft.com/office/drawing/2014/main" xmlns="" id="{416E08C7-39BC-48FC-A998-36F07FB04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239" y="1638768"/>
            <a:ext cx="10010090" cy="4968875"/>
          </a:xfrm>
        </p:spPr>
        <p:txBody>
          <a:bodyPr/>
          <a:lstStyle/>
          <a:p>
            <a:pPr marL="179388" indent="-179388" algn="just" eaLnBrk="1" hangingPunct="1">
              <a:buNone/>
              <a:tabLst>
                <a:tab pos="179388" algn="l"/>
              </a:tabLst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9388" indent="-179388" algn="just" eaLnBrk="1" hangingPunct="1">
              <a:lnSpc>
                <a:spcPct val="110000"/>
              </a:lnSpc>
              <a:spcBef>
                <a:spcPct val="0"/>
              </a:spcBef>
              <a:tabLst>
                <a:tab pos="179388" algn="l"/>
              </a:tabLst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скорой медицинской помощи по времени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доезда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места вызова, всего (табл. 2300 стр.1+2+3+4 гр. 3) = число вызовов скорой медицинской помощи, затраченному на выполнение одного вызова, всего (табл. 2300 стр. 1+2+3+4 гр. 5).</a:t>
            </a:r>
          </a:p>
          <a:p>
            <a:pPr marL="179388" indent="-179388" algn="just" eaLnBrk="1" hangingPunct="1">
              <a:lnSpc>
                <a:spcPct val="110000"/>
              </a:lnSpc>
              <a:spcBef>
                <a:spcPct val="0"/>
              </a:spcBef>
              <a:tabLst>
                <a:tab pos="179388" algn="l"/>
              </a:tabLst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скорой медицинской помощи по времени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доезда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места вызова, всего (табл. 2300 стр. 1+2+3+4 гр. 3) = число выполненных вызовов, всего (табл.2120 стр. 1 гр. 3).</a:t>
            </a:r>
          </a:p>
          <a:p>
            <a:pPr marL="179388" indent="-179388" algn="just" eaLnBrk="1" hangingPunct="1">
              <a:lnSpc>
                <a:spcPct val="110000"/>
              </a:lnSpc>
              <a:spcBef>
                <a:spcPct val="0"/>
              </a:spcBef>
              <a:tabLst>
                <a:tab pos="179388" algn="l"/>
              </a:tabLst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скорой медицинской помощи, затраченному на выполнение одного вызова, всего (табл. 2300 стр. 1+2+3+4 гр. 5) = число выполненных вызовов, всего (табл. 2120 стр. 1 гр. 3).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6B6F116-FC1B-4B91-BE2B-4160022B9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6235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613471-8E01-4A2E-894B-2450D1CEC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224" y="404813"/>
            <a:ext cx="9861176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места вызова и времени, затраченному на выполнение одного вызова скорой медицинской помощи»</a:t>
            </a:r>
          </a:p>
        </p:txBody>
      </p:sp>
      <p:sp>
        <p:nvSpPr>
          <p:cNvPr id="78851" name="Содержимое 2">
            <a:extLst>
              <a:ext uri="{FF2B5EF4-FFF2-40B4-BE49-F238E27FC236}">
                <a16:creationId xmlns:a16="http://schemas.microsoft.com/office/drawing/2014/main" xmlns="" id="{4891EB0B-331A-477A-BABD-420B6CEB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557339"/>
            <a:ext cx="10554447" cy="5184775"/>
          </a:xfrm>
        </p:spPr>
        <p:txBody>
          <a:bodyPr/>
          <a:lstStyle/>
          <a:p>
            <a:pPr marL="179388" indent="-179388" algn="just" eaLnBrk="1" hangingPunct="1">
              <a:spcBef>
                <a:spcPct val="0"/>
              </a:spcBef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endParaRPr lang="ru-RU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9388" indent="-179388"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скорой медицинской помощи по времени </a:t>
            </a:r>
            <a:r>
              <a:rPr lang="ru-RU" alt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доезда</a:t>
            </a: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места дорожно-транспортного происшествия (табл. 2300 стр. 1+2+3+4 гр. 4) = число вызовов скорой медицинской помощи, затраченному на выполнение одного вызова на дорожно-транспортное происшествие (табл. 2300 стр. 1+2+3+4 гр. 6).</a:t>
            </a:r>
          </a:p>
          <a:p>
            <a:pPr marL="179388" indent="-179388"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скорой медицинской помощи по времени </a:t>
            </a:r>
            <a:r>
              <a:rPr lang="ru-RU" alt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доезда</a:t>
            </a: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места дорожно-транспортного происшествия (табл. 2300 стр. 1+2+3+4 гр. 4) = число вызовов скорой медицинской помощи к пациентам, пострадавшим при дорожно-транспортных происшествиях (табл. 2350 стр. 5 гр. 3).</a:t>
            </a:r>
          </a:p>
          <a:p>
            <a:pPr marL="179388" indent="-179388"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скорой медицинской помощи, затраченному на выполнение одного вызова на место дорожно-транспортного происшествия (табл. 2300 стр. 1+2+3+4 гр. 6) = число вызовов скорой медицинской помощи к пациентам, пострадавшим при дорожно-транспортных происшествиях (табл.2350 стр. 5 гр. 3).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A7AADB2-DE6B-4A3F-8330-0BA58CCCA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04813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BB0304-CEA8-4A2E-AE63-90CFCF300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906" y="274638"/>
            <a:ext cx="9170894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23AFD850-6908-49B1-B9EE-C3A0F32DB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906" y="1484314"/>
            <a:ext cx="9208994" cy="5214937"/>
          </a:xfrm>
        </p:spPr>
        <p:txBody>
          <a:bodyPr rtlCol="0">
            <a:noAutofit/>
          </a:bodyPr>
          <a:lstStyle/>
          <a:p>
            <a:pPr marL="268288" indent="0" algn="just" eaLnBrk="1" fontAlgn="auto" hangingPunct="1">
              <a:spcAft>
                <a:spcPts val="0"/>
              </a:spcAft>
              <a:buNone/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2350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44EEDE4-A475-4D90-B18B-3A36DFA1B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27463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6DDCA71-AD51-4305-9495-DB079591AB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375" y="142876"/>
            <a:ext cx="7772400" cy="504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2350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A76F8748-0FEE-4CD0-A877-0268887EB4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13938610"/>
              </p:ext>
            </p:extLst>
          </p:nvPr>
        </p:nvGraphicFramePr>
        <p:xfrm>
          <a:off x="382523" y="609633"/>
          <a:ext cx="10670959" cy="6283959"/>
        </p:xfrm>
        <a:graphic>
          <a:graphicData uri="http://schemas.openxmlformats.org/drawingml/2006/table">
            <a:tbl>
              <a:tblPr/>
              <a:tblGrid>
                <a:gridCol w="74079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7008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17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12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357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сельских жителей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36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200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 с острым и повторным инфарктом миокарда 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(I21-I22)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чел.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5426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(из стр. 1): пациентов, нуждавшихся в проведении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тромболизиса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при оказании скорой медицинской помощи вне медицинской                                                                                              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организации при отсутствии медицинских противопоказаний к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проведению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тромболизиса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856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из них: проведено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тромболизисов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1570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пациентов, у которых смерть наступила в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транспортном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средстве при выполнении медицинской эвакуации с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места вызова скорой  медицинской помощи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15701"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</a:rPr>
                        <a:t>                                      </a:t>
                      </a: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пациентов,</a:t>
                      </a:r>
                      <a:r>
                        <a:rPr lang="ru-RU" sz="15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доставленных в региональные сосудистые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центры и</a:t>
                      </a:r>
                      <a:r>
                        <a:rPr lang="ru-RU" sz="15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первичные сосудистые отделения с места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вызова скорой медицинской помощи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856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 с острыми цереброваскулярными болезнями  (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I60-I66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), чел.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71570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(из стр. 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):  пациентов, у которых смерть наступила в транспортном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средстве при выполнении медицинской эвакуации с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места вызова скорой медицинской помощи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15701"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пациентов, доставленных в региональные сосудистые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центры и</a:t>
                      </a:r>
                      <a:r>
                        <a:rPr lang="ru-RU" sz="15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первичные сосудистые отделения с места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вызова скорой медицинской помощи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856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безрезультатных вызовов скорой медицинской помощи, ед.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589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Отказано в оказании скорой медицинской помощи по причине необоснованности в связи с отсутствием повода для вызова скорой медицинской помощи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B5EF37F-48A9-4A7F-8027-C125673E2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31294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A4BC5F-ED3F-4784-B8CF-35FEF3496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8213" y="115889"/>
            <a:ext cx="7772400" cy="504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2350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(продолжение)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92B2D2E5-05B5-4DBA-B9B1-B542043F9B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42367355"/>
              </p:ext>
            </p:extLst>
          </p:nvPr>
        </p:nvGraphicFramePr>
        <p:xfrm>
          <a:off x="484094" y="765176"/>
          <a:ext cx="10623178" cy="6098202"/>
        </p:xfrm>
        <a:graphic>
          <a:graphicData uri="http://schemas.openxmlformats.org/drawingml/2006/table">
            <a:tbl>
              <a:tblPr/>
              <a:tblGrid>
                <a:gridCol w="73745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58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58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170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73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сельских жителей</a:t>
                      </a: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15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3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вызовов скорой медицинской помощи к пациентам, пострадавшим при дорожно-транспортных происшествиях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9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пострадавших при дорожно-транспортных происшествиях, чел.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500"/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007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(из стр. 6):  со смертельным исходом до прибытия выездной бригады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скорой медицинской помощи на место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транспортного происшествия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99925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пациентов, у которых смерть наступила в транспортном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средстве при выполнении медицинской эвакуации с 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места дорожно-транспортного происшествия  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6.2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6719"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пациентов, доставленных в стационары с 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места дорожно-транспортного происшествия  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6.3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40079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из них: пациентов, доставленных в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травмоцентры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1-2 уровня с места дорожно-транспортного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происшествия  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6.3.1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67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вызовов скорой медицинской помощи по медицинскому обеспечению спортивных и других массовых мероприятий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853439">
                <a:tc>
                  <a:txBody>
                    <a:bodyPr/>
                    <a:lstStyle/>
                    <a:p>
                      <a:pPr algn="just"/>
                      <a:r>
                        <a:rPr lang="ru-RU" sz="15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пациентов, эвакуированных по экстренным медицинским показаниям в первые 24 часа в медицинские организации 2-го и 3-го уровней в рамках трехуровневой системы оказания медицинской помощи субъекта Российской Федерации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16CB5C6-38F5-4EBD-8960-510FBA2F5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>
            <a:extLst>
              <a:ext uri="{FF2B5EF4-FFF2-40B4-BE49-F238E27FC236}">
                <a16:creationId xmlns:a16="http://schemas.microsoft.com/office/drawing/2014/main" xmlns="" id="{17BAA1E5-CF44-472E-8B7C-F471E2C0CA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51647" y="357188"/>
            <a:ext cx="9968753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</a:t>
            </a: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715" name="Rectangle 3">
            <a:extLst>
              <a:ext uri="{FF2B5EF4-FFF2-40B4-BE49-F238E27FC236}">
                <a16:creationId xmlns:a16="http://schemas.microsoft.com/office/drawing/2014/main" xmlns="" id="{19AC428B-CB53-4813-9B84-9AE0C97BB6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9247" y="1826278"/>
            <a:ext cx="10748682" cy="467453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None/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Безрезультатные вызовы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это случаи, когда: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пациента не оказалось на месте, 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вызов был ложным (по данному адресу скорую медицинскую помощь не вызывали),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не найден адрес, указанный при вызове,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пациент оказался практически здоровым и не нуждался в помощи, 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пациент умер до приезда бригады скорой медицинской помощи, 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пациент увезён до прибытия бригады скорой медицинской помощи, 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пациент обслужен врачом поликлиники до прибытия бригады скорой медицинской помощи, 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пациент отказался от помощи (осмотра),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вызов отменён.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DC988ED-824A-47B1-81B1-566A5D6F44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9766" y="35718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5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15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5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5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157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6189C3AE-5EB4-4C2F-B99A-81B9AEA6FC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7459" y="1773238"/>
            <a:ext cx="9030354" cy="4525962"/>
          </a:xfrm>
        </p:spPr>
        <p:txBody>
          <a:bodyPr/>
          <a:lstStyle/>
          <a:p>
            <a:pPr marL="0" algn="just" eaLnBrk="1" fontAlgn="auto" hangingPunct="1">
              <a:spcAft>
                <a:spcPts val="0"/>
              </a:spcAft>
              <a:buNone/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 Штаты медицинской организации.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1105 «Персонал станций (отделений) скорой медицинской помощи».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08CE22EC-57A2-400C-AD01-28F4A03A6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459" y="476250"/>
            <a:ext cx="8947804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F44D2C8-9D2D-4965-828D-79563EBA2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6684" y="62248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>
            <a:extLst>
              <a:ext uri="{FF2B5EF4-FFF2-40B4-BE49-F238E27FC236}">
                <a16:creationId xmlns:a16="http://schemas.microsoft.com/office/drawing/2014/main" xmlns="" id="{5F5B48A5-F2B1-42B6-88A1-B242ED206E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08847" y="357188"/>
            <a:ext cx="9305365" cy="141674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</a:t>
            </a: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715" name="Rectangle 3">
            <a:extLst>
              <a:ext uri="{FF2B5EF4-FFF2-40B4-BE49-F238E27FC236}">
                <a16:creationId xmlns:a16="http://schemas.microsoft.com/office/drawing/2014/main" xmlns="" id="{10BB7BBA-3564-401D-BE41-DF2C36D904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5459" y="2233052"/>
            <a:ext cx="10304929" cy="3695700"/>
          </a:xfrm>
        </p:spPr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 dirty="0"/>
              <a:t>   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Отказано по причине необоснованности вызова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переадресация непрофильных вызовов в другую медицинскую организацию.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5C7AB7D-0EDF-4B02-8AE1-CCEECAD21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0801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5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949013-B564-422C-A8F0-6683DF5A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357189"/>
            <a:ext cx="8729663" cy="12858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2350</a:t>
            </a:r>
          </a:p>
        </p:txBody>
      </p:sp>
      <p:sp>
        <p:nvSpPr>
          <p:cNvPr id="38915" name="Содержимое 2">
            <a:extLst>
              <a:ext uri="{FF2B5EF4-FFF2-40B4-BE49-F238E27FC236}">
                <a16:creationId xmlns:a16="http://schemas.microsoft.com/office/drawing/2014/main" xmlns="" id="{890836E1-3EAA-427A-8985-EE94567B5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247" y="1500188"/>
            <a:ext cx="10538801" cy="5143500"/>
          </a:xfrm>
        </p:spPr>
        <p:txBody>
          <a:bodyPr/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Внутриформенные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контроли: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  Число вызовов скорой медицинской помощи к пациентам, пострадавшим при дорожно-транспортных происшествиях (строка 5 графа 3)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57188" indent="0" algn="just" eaLnBrk="1" fontAlgn="auto" hangingPunct="1">
              <a:spcAft>
                <a:spcPts val="0"/>
              </a:spcAft>
              <a:buNone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357188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30.2350.5.03 = 30.2300.1.04 + 30.2300.2.04 + 30.2300.3.04 + 30.2300.4.04</a:t>
            </a:r>
          </a:p>
          <a:p>
            <a:pPr marL="357188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30.2350.5.03 = 30.2300.1.06 + 30.2300.2.06 + 30.2300.3.06 + 30.2300.4.06</a:t>
            </a:r>
          </a:p>
          <a:p>
            <a:pPr marL="357188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30.2350.5.03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≤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30.2350.6.03 </a:t>
            </a:r>
          </a:p>
          <a:p>
            <a:pPr marL="357188" indent="0" algn="just" eaLnBrk="1" fontAlgn="auto" hangingPunct="1">
              <a:spcBef>
                <a:spcPts val="2400"/>
              </a:spcBef>
              <a:spcAft>
                <a:spcPts val="0"/>
              </a:spcAft>
              <a:buNone/>
              <a:defRPr/>
            </a:pP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D566D31-C8AA-4B6C-B366-69EFB4F6E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949013-B564-422C-A8F0-6683DF5A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357189"/>
            <a:ext cx="8729663" cy="12858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2350</a:t>
            </a:r>
          </a:p>
        </p:txBody>
      </p:sp>
      <p:sp>
        <p:nvSpPr>
          <p:cNvPr id="38915" name="Содержимое 2">
            <a:extLst>
              <a:ext uri="{FF2B5EF4-FFF2-40B4-BE49-F238E27FC236}">
                <a16:creationId xmlns:a16="http://schemas.microsoft.com/office/drawing/2014/main" xmlns="" id="{890836E1-3EAA-427A-8985-EE94567B5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247" y="1500188"/>
            <a:ext cx="10538801" cy="5143500"/>
          </a:xfrm>
        </p:spPr>
        <p:txBody>
          <a:bodyPr/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Строка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Число пациентов, эвакуированных  по экстренным медицинским показаниям в первые 24 часа из медицинских организаций, где отсутствует возможность оказания необходимого объема медицинской помощи в экстренной форме, в медицинские организации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 и 3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уровней в рамках трехуровневой системы оказания медицинской помощи субъекта Российской Федерации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357188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Внутриформенные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контроли: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57188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30.2350.8.03 </a:t>
            </a:r>
            <a: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 30.2120.3.07</a:t>
            </a:r>
          </a:p>
          <a:p>
            <a:pPr marL="357188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30.2350.8.03 &lt; 30.2200.4.06</a:t>
            </a:r>
          </a:p>
          <a:p>
            <a:pPr marL="357188" indent="0" algn="just" eaLnBrk="1" fontAlgn="auto" hangingPunct="1">
              <a:spcBef>
                <a:spcPts val="2400"/>
              </a:spcBef>
              <a:spcAft>
                <a:spcPts val="0"/>
              </a:spcAft>
              <a:buNone/>
              <a:defRPr/>
            </a:pP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D566D31-C8AA-4B6C-B366-69EFB4F6E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98693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2902E7-9A2A-49DC-B4EC-3A8618134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04813"/>
            <a:ext cx="8929688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A7D0396B-6BAA-4660-8B66-FA4189550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424" y="1484314"/>
            <a:ext cx="10390093" cy="5214937"/>
          </a:xfrm>
        </p:spPr>
        <p:txBody>
          <a:bodyPr rtlCol="0">
            <a:noAutofit/>
          </a:bodyPr>
          <a:lstStyle/>
          <a:p>
            <a:pPr marL="357188" indent="0" algn="just" eaLnBrk="1" fontAlgn="auto" hangingPunct="1">
              <a:spcAft>
                <a:spcPts val="0"/>
              </a:spcAft>
              <a:buNone/>
              <a:defRPr/>
            </a:pP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 Работа диагностических отделений (кабинетов)</a:t>
            </a: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таблица 5450 «Оснащение станции (отделения) скорой медицинской помощи».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610DA4C-9CBE-41C2-843E-44DBADB60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9436" y="46246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8B6CB90-6DA6-4073-BFA0-34807E8D2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8188" y="274638"/>
            <a:ext cx="9414063" cy="1143000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5450 «Оснащение станции (отделения) скорой медицинской помощи»</a:t>
            </a:r>
          </a:p>
        </p:txBody>
      </p:sp>
      <p:graphicFrame>
        <p:nvGraphicFramePr>
          <p:cNvPr id="5" name="Содержимое 4">
            <a:extLst>
              <a:ext uri="{FF2B5EF4-FFF2-40B4-BE49-F238E27FC236}">
                <a16:creationId xmlns:a16="http://schemas.microsoft.com/office/drawing/2014/main" xmlns="" id="{3C0CCD6B-9880-4D87-B971-B6DB8DB283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71135515"/>
              </p:ext>
            </p:extLst>
          </p:nvPr>
        </p:nvGraphicFramePr>
        <p:xfrm>
          <a:off x="654424" y="1552575"/>
          <a:ext cx="10458118" cy="4526021"/>
        </p:xfrm>
        <a:graphic>
          <a:graphicData uri="http://schemas.openxmlformats.org/drawingml/2006/table">
            <a:tbl>
              <a:tblPr/>
              <a:tblGrid>
                <a:gridCol w="40072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88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14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183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161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1613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3044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со сроком эксплуатации: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4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3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 3 до 5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5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0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автомобилей скорой медицинской помощи – 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7972">
                <a:tc>
                  <a:txBody>
                    <a:bodyPr/>
                    <a:lstStyle/>
                    <a:p>
                      <a:pPr marL="187325" marR="0" lvl="0" indent="809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5225">
                <a:tc>
                  <a:txBody>
                    <a:bodyPr/>
                    <a:lstStyle/>
                    <a:p>
                      <a:pPr marL="0" marR="0" lvl="0" indent="268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класса «А»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373">
                <a:tc>
                  <a:txBody>
                    <a:bodyPr/>
                    <a:lstStyle/>
                    <a:p>
                      <a:pPr marL="0" marR="0" lvl="0" indent="268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класса «В»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5225">
                <a:tc>
                  <a:txBody>
                    <a:bodyPr/>
                    <a:lstStyle/>
                    <a:p>
                      <a:pPr marL="0" marR="0" lvl="0" indent="268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класса «С»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42590">
                <a:tc>
                  <a:txBody>
                    <a:bodyPr/>
                    <a:lstStyle/>
                    <a:p>
                      <a:pPr marL="893763" marR="0" lvl="0" indent="-625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для новорожденных    и  </a:t>
                      </a:r>
                    </a:p>
                    <a:p>
                      <a:pPr marL="893763" marR="0" lvl="0" indent="-625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детей раннего возраста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04353">
                <a:tc>
                  <a:txBody>
                    <a:bodyPr/>
                    <a:lstStyle/>
                    <a:p>
                      <a:pPr marL="1873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повышенной </a:t>
                      </a:r>
                    </a:p>
                    <a:p>
                      <a:pPr marL="1873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проходимости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EA9B3B8-A1EF-4781-B82A-F4883E6B7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42" y="45215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998C57-298C-4285-A066-F91595E2F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872" y="260351"/>
            <a:ext cx="9601200" cy="1223963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5450 «Оснащение станции (отделения) скорой медицинской помощи»</a:t>
            </a:r>
          </a:p>
        </p:txBody>
      </p:sp>
      <p:sp>
        <p:nvSpPr>
          <p:cNvPr id="38915" name="Содержимое 2">
            <a:extLst>
              <a:ext uri="{FF2B5EF4-FFF2-40B4-BE49-F238E27FC236}">
                <a16:creationId xmlns:a16="http://schemas.microsoft.com/office/drawing/2014/main" xmlns="" id="{5770ED01-846C-4E58-87F1-407A3F1ED6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" y="1412876"/>
            <a:ext cx="10533529" cy="5256213"/>
          </a:xfrm>
        </p:spPr>
        <p:txBody>
          <a:bodyPr/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300" b="1" i="1" dirty="0" err="1">
                <a:latin typeface="Times New Roman" pitchFamily="18" charset="0"/>
                <a:cs typeface="Times New Roman" pitchFamily="18" charset="0"/>
              </a:rPr>
              <a:t>Внутриформенные</a:t>
            </a:r>
            <a:r>
              <a:rPr lang="ru-RU" sz="2300" b="1" i="1" dirty="0">
                <a:latin typeface="Times New Roman" pitchFamily="18" charset="0"/>
                <a:cs typeface="Times New Roman" pitchFamily="18" charset="0"/>
              </a:rPr>
              <a:t> контроли: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ts val="0"/>
              </a:spcBef>
              <a:buNone/>
              <a:defRPr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Число автомобилей скорой медицинской помощи по классам:</a:t>
            </a:r>
          </a:p>
          <a:p>
            <a:pPr algn="just" eaLnBrk="1" hangingPunct="1">
              <a:spcBef>
                <a:spcPts val="0"/>
              </a:spcBef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    Всего автомобилей скорой медицинской помощи: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30.5450.1.03. = 30.5450.1.04. + 30.5450.1.05. + 30.5450.1.06.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Число автомобилей класса «А»: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30.5450.11.03. = 30.5450.11.04. + 30.5450.11.05. + 30.5450.11.06. 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Число автомобилей класса «В»: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30.5450.12.03. = 30.5450.12.04. + 30.5450.12.05. + 30.5450.12.06.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Число автомобилей класса «С»: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30.5450.13.03. = 30.5450.13.04. + 30.5450.13.05. + 30.5450.13.06. 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Число автомобилей класса «С» для новорожденных и детей раннего возраста: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30.5450.131.03. = 30.5450.131.04.+30.5450.131.05.+ 30.5450.131.06. 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Число автомобилей повышенной проходимости: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30.5450.14.03. = 30.5450.14.04. + 30.5450.14.05. + 30.5450.14.06.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82604DD-EBDF-4179-9778-F8DC2CB2E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425262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F93324-A311-4DDF-BDAA-86E076C9D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435" y="260351"/>
            <a:ext cx="10049436" cy="1223963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5450 «Оснащение станции (отделения) скорой медицинской помощи»</a:t>
            </a:r>
          </a:p>
        </p:txBody>
      </p:sp>
      <p:sp>
        <p:nvSpPr>
          <p:cNvPr id="92163" name="Содержимое 2">
            <a:extLst>
              <a:ext uri="{FF2B5EF4-FFF2-40B4-BE49-F238E27FC236}">
                <a16:creationId xmlns:a16="http://schemas.microsoft.com/office/drawing/2014/main" xmlns="" id="{ACECC35B-9CA1-40F3-BB78-D6A39C588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" y="1412875"/>
            <a:ext cx="10533529" cy="5302250"/>
          </a:xfrm>
        </p:spPr>
        <p:txBody>
          <a:bodyPr/>
          <a:lstStyle/>
          <a:p>
            <a:pPr marL="357188" indent="0" algn="just" eaLnBrk="1" hangingPunct="1">
              <a:buNone/>
            </a:pPr>
            <a:r>
              <a:rPr lang="ru-RU" altLang="ru-RU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endParaRPr lang="ru-RU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 indent="0" algn="just" eaLnBrk="1" hangingPunct="1">
              <a:buNone/>
            </a:pPr>
            <a:r>
              <a:rPr lang="ru-RU" alt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автомобилей скорой медицинской помощи по срокам эксплуатации: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автомобилей скорой медицинской помощи:</a:t>
            </a:r>
            <a:endParaRPr lang="ru-RU" alt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30.5450.1.03. = 30.5450.11.03. + 30.5450.12.03. + 30.5450.13.03. 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автомобилей скорой медицинской помощи со сроком эксплуатации до 3 лет: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30.5450.1.04. = 30.5450.11.04. + 30.5450.12.04. + 30.5450.13.04.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автомобилей скорой медицинской помощи со сроком эксплуатации от 3 до 5 лет: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30.5450.1.05. = 30.5450.11.05. + 30.5450.12.05. + 30.5450.13.05.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автомобилей скорой медицинской помощи со сроком эксплуатации свыше 5 лет: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30.5450.1.06. = 30.5450.11.06. + 30.5450.12.06. + 30.5450.13.06.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3BF5712-BC96-4B86-A818-B43CC3225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Содержимое 2">
            <a:extLst>
              <a:ext uri="{FF2B5EF4-FFF2-40B4-BE49-F238E27FC236}">
                <a16:creationId xmlns:a16="http://schemas.microsoft.com/office/drawing/2014/main" xmlns="" id="{4351E6EE-23B3-4896-9B72-54C494B6F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7482" y="549275"/>
            <a:ext cx="9753599" cy="5786438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При значительном изменении в числе автомобилей скорой медицинской помощи в 2021 г. по сравнению с 2020 г. следует предоставить пояснение.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ru-RU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При наличии неклассифицированных автомобилей скорой медицинской помощи следует предоставить пояснение по их распределению по сроку эксплуатации.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F1B9DA1-A060-4186-BA7B-A4F04B0E0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70316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>
            <a:extLst>
              <a:ext uri="{FF2B5EF4-FFF2-40B4-BE49-F238E27FC236}">
                <a16:creationId xmlns:a16="http://schemas.microsoft.com/office/drawing/2014/main" xmlns="" id="{821E43C9-AD32-4F2E-9DF6-805138445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283" y="1125325"/>
            <a:ext cx="9072282" cy="440120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ru-RU" sz="4000" b="1" dirty="0">
                <a:solidFill>
                  <a:srgbClr val="242E3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Российской </a:t>
            </a:r>
          </a:p>
          <a:p>
            <a:pPr algn="ctr" defTabSz="685800">
              <a:defRPr/>
            </a:pPr>
            <a:r>
              <a:rPr lang="ru-RU" sz="4000" b="1" dirty="0">
                <a:solidFill>
                  <a:srgbClr val="242E3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от 20 июня 2013 г. № 388н </a:t>
            </a:r>
          </a:p>
          <a:p>
            <a:pPr algn="ctr" defTabSz="685800">
              <a:defRPr/>
            </a:pPr>
            <a:r>
              <a:rPr lang="ru-RU" sz="4000" b="1" dirty="0">
                <a:solidFill>
                  <a:srgbClr val="242E3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«Об утверждении порядка оказания скорой, в том числе скорой специализированной, медицинской помощи»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DE8DC05-600A-47AB-BAF5-EF1406AA5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5581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xmlns="" id="{476702C7-E047-4D69-8778-6750B0DC74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92306" y="549275"/>
            <a:ext cx="9081247" cy="12954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Российской Федерации от 20 июня 2013 г. № 388н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xmlns="" id="{E646AFAA-B8D4-49BF-AD1C-EC48533A5A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5435" y="1869758"/>
            <a:ext cx="10058399" cy="4111625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buNone/>
              <a:defRPr/>
            </a:pPr>
            <a:r>
              <a:rPr lang="ru-RU" sz="225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Автомобили скорой медицинской помощи класса «А»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автомобили скорой медицинской помощи, предназначенные для транспортировки пациентов, не являющихся экстренными пациентами, в сопровождении медицинского персонала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общепрофильной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фельдшерской выездной бригады скорой медицинской помощи.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25CB4E2-D1DB-4E07-928B-2E0817E21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42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B126E1-770B-4DBF-A5BA-E1D40278F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682" y="274638"/>
            <a:ext cx="9861177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xmlns="" id="{5AACB901-F753-4DCE-A5E8-663BE02675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8844078"/>
              </p:ext>
            </p:extLst>
          </p:nvPr>
        </p:nvGraphicFramePr>
        <p:xfrm>
          <a:off x="645460" y="1670518"/>
          <a:ext cx="10999694" cy="4615429"/>
        </p:xfrm>
        <a:graphic>
          <a:graphicData uri="http://schemas.openxmlformats.org/drawingml/2006/table">
            <a:tbl>
              <a:tblPr/>
              <a:tblGrid>
                <a:gridCol w="21518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232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56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2310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1029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924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1162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1911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3241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35752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26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врачи, всего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518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старшие врачи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 скорой мед. помощи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анесте-зиологи-реанима-тологи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психиатры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педиатры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2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39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39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909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Физические лица основных работников на занятых должностях, чел.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1D2EFC1-DAA8-4EF1-9B91-A080DFF94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xmlns="" id="{D5D5E760-D175-43B5-8FBE-88FEE8F9A8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20588" y="365126"/>
            <a:ext cx="9305365" cy="132556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Российской Федерации от 20 июня 2013 г. № 388н</a:t>
            </a:r>
            <a:endParaRPr lang="ru-RU" sz="3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xmlns="" id="{DA1553BD-3968-48D2-BF36-EF70A924AB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88894" y="1974850"/>
            <a:ext cx="10449154" cy="4546600"/>
          </a:xfrm>
        </p:spPr>
        <p:txBody>
          <a:bodyPr/>
          <a:lstStyle/>
          <a:p>
            <a:pPr algn="just" fontAlgn="auto">
              <a:spcAft>
                <a:spcPts val="0"/>
              </a:spcAft>
              <a:buNone/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   </a:t>
            </a:r>
            <a:r>
              <a:rPr lang="ru-RU" sz="3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Автомобили скорой медицинской помощи класса «В»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автомобили скорой медицинской помощи, предназначенные для проведения лечебных мероприятий скорой медицинской помощи силами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общепрофильной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врачебной (фельдшерской) выездной бригады скорой медицинской помощи, специализированной (за исключением анестезиологии-реанимации), транспортировки и мониторинга состояния пациентов на догоспитальном этапе.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3911584-C591-4526-A235-E0A20DC7A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>
            <a:extLst>
              <a:ext uri="{FF2B5EF4-FFF2-40B4-BE49-F238E27FC236}">
                <a16:creationId xmlns:a16="http://schemas.microsoft.com/office/drawing/2014/main" xmlns="" id="{3260F53C-08F5-4A44-ACD6-E41D8872C1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84729" y="549275"/>
            <a:ext cx="9332259" cy="857250"/>
          </a:xfrm>
        </p:spPr>
        <p:txBody>
          <a:bodyPr/>
          <a:lstStyle/>
          <a:p>
            <a:pPr algn="ctr"/>
            <a:r>
              <a:rPr lang="ru-RU" alt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Российской Федерации от 20 июня 2013 г. № 388н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xmlns="" id="{B12E2152-3F53-49EA-914A-304E34870E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5436" y="1731964"/>
            <a:ext cx="10094258" cy="3951660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buNone/>
              <a:defRPr/>
            </a:pPr>
            <a:r>
              <a:rPr lang="ru-RU" sz="2250" b="1" dirty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   </a:t>
            </a:r>
            <a:r>
              <a:rPr lang="ru-RU" sz="3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Автомобили скорой медицинской помощи класса С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автомобили скорой медицинской помощи, предназначенные для проведения лечебных мероприятий скорой медицинской помощи силами специализированной выездной бригады скорой медицинской помощи анестезиологии-реанимации, в том числе педиатрической, транспортировки и мониторинга состояния пациентов на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догоспитальном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F82D344-5F2C-400D-A6C9-CBAF0CAE6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>
            <a:extLst>
              <a:ext uri="{FF2B5EF4-FFF2-40B4-BE49-F238E27FC236}">
                <a16:creationId xmlns:a16="http://schemas.microsoft.com/office/drawing/2014/main" xmlns="" id="{FE707996-7186-4617-95C3-A1A9FE9C0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106" y="721100"/>
            <a:ext cx="10596282" cy="614362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5450. Оснащение станции (отделения) скорой медицинской помощи</a:t>
            </a:r>
          </a:p>
          <a:p>
            <a:pPr algn="just" fontAlgn="t">
              <a:buFont typeface="Arial" charset="0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Автомобили  повышенной проходимости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(вездеходы, санитарные автомобили на базе «КАМАЗа» и другие» (из строки 1) - транспортное средство на базе дорожного автомобиля, повышение проходимости которого обеспечено: приводом  на все колеса, постановкой дополнительной раздаточной коробки, использованием шин с регулируемым давлением воздуха,  установкой блокируемых дифференциалов или дифференциалов  повышенного трения, лебедки и других приспособлений для преодоления препятствий или на базе транспортного средства специального назначения на гусеницах, шнеках, колесах низкого давления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A17A329-70E6-4A3B-B94E-896708B6D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Содержимое 2">
            <a:extLst>
              <a:ext uri="{FF2B5EF4-FFF2-40B4-BE49-F238E27FC236}">
                <a16:creationId xmlns:a16="http://schemas.microsoft.com/office/drawing/2014/main" xmlns="" id="{8910A5CF-7259-4612-A31F-C2C5EEB90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718" y="785814"/>
            <a:ext cx="10094257" cy="5786437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При наличии автомобилей скорой медицинской помощи, находящихся на аутсорсинге, следует предоставить пояснение по их числу.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ru-RU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4ABFD09-605D-433D-973A-59AC80D89D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5295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6735C0-1A24-4E8C-ADA9-F7A34E2B9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5" y="260350"/>
            <a:ext cx="9073123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EE96FB1B-EBBA-47C8-AB8A-6E14794F7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706" y="1268414"/>
            <a:ext cx="10381129" cy="5214937"/>
          </a:xfrm>
        </p:spPr>
        <p:txBody>
          <a:bodyPr rtlCol="0">
            <a:noAutofit/>
          </a:bodyPr>
          <a:lstStyle/>
          <a:p>
            <a:pPr marL="361950" indent="-361950" algn="just" eaLnBrk="1" fontAlgn="auto" hangingPunct="1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 Раздел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. Работа диагностических отделений (кабинетов)</a:t>
            </a:r>
          </a:p>
          <a:p>
            <a:pPr marL="361950" indent="-361950" algn="just" eaLnBrk="1" fontAlgn="auto" hangingPunct="1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  <a:defRPr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строка 5453</a:t>
            </a:r>
          </a:p>
          <a:p>
            <a:pPr marL="361950" indent="-361950" algn="just" eaLnBrk="1" fontAlgn="auto" hangingPunct="1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Число станций (отделений) скорой медицинской помощи, оснащенных медицинской информационной системой для автоматизации работы станции (отделения) скорой медицинской помощи, обеспечивающей автоматизацию системы управления приемом, обработкой и передачей поступающих вызовов (обращений), автоматизацию системы диспетчеризации автомобилей скорой медицинской помощи 1_____.</a:t>
            </a:r>
          </a:p>
          <a:p>
            <a:pPr marL="180975" indent="-180975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357188" indent="0" algn="just" eaLnBrk="1" fontAlgn="auto" hangingPunct="1">
              <a:spcAft>
                <a:spcPts val="0"/>
              </a:spcAft>
              <a:buNone/>
              <a:defRPr/>
            </a:pP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7F5B7CA-FBE9-4BF8-B4CC-C086C29B4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>
            <a:extLst>
              <a:ext uri="{FF2B5EF4-FFF2-40B4-BE49-F238E27FC236}">
                <a16:creationId xmlns:a16="http://schemas.microsoft.com/office/drawing/2014/main" xmlns="" id="{89A10319-EF87-40E8-8369-BF617C589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94" y="476250"/>
            <a:ext cx="9959788" cy="619283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5453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b="1" i="1" dirty="0" err="1">
                <a:latin typeface="Times New Roman" pitchFamily="18" charset="0"/>
                <a:cs typeface="Times New Roman" pitchFamily="18" charset="0"/>
              </a:rPr>
              <a:t>Внутриформенный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 контроль: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30.5453.1.01 ≤ 30.1060.1.03+1.04 + 30.1060.2.03+2.04 +30.1060.3.03+3.04 + 30.1060.4.03+4.04 + 30.1060.5.03+5.04 + 30.1060.6.03+6.04 + 30.1060.7.03+7.04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   При сдаче отчетов следует указать название программы автоматизированной системы управления приема и обработки вызовов скорой медицинской помощи, установленной на станциях (отделениях) скорой медицинской помощи.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Сведения заполняемые в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подтабличной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строке 5453 необходимо сравнить с данными предыдущего отчетного года.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053C501-0369-4577-BFBD-98BDEFD42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3225" y="40143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Содержимое 2">
            <a:extLst>
              <a:ext uri="{FF2B5EF4-FFF2-40B4-BE49-F238E27FC236}">
                <a16:creationId xmlns:a16="http://schemas.microsoft.com/office/drawing/2014/main" xmlns="" id="{54963FCA-1AE0-4652-BE62-858D18EB9013}"/>
              </a:ext>
            </a:extLst>
          </p:cNvPr>
          <p:cNvSpPr txBox="1">
            <a:spLocks/>
          </p:cNvSpPr>
          <p:nvPr/>
        </p:nvSpPr>
        <p:spPr bwMode="auto">
          <a:xfrm>
            <a:off x="2016305" y="709817"/>
            <a:ext cx="8372475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  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  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Благодарю за внимание!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xmlns="" val="19362631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Rectangle 1026">
            <a:extLst>
              <a:ext uri="{FF2B5EF4-FFF2-40B4-BE49-F238E27FC236}">
                <a16:creationId xmlns:a16="http://schemas.microsoft.com/office/drawing/2014/main" xmlns="" id="{50D80F8B-A570-4FEB-900D-B33E564717E1}"/>
              </a:ext>
            </a:extLst>
          </p:cNvPr>
          <p:cNvSpPr txBox="1">
            <a:spLocks/>
          </p:cNvSpPr>
          <p:nvPr/>
        </p:nvSpPr>
        <p:spPr bwMode="auto">
          <a:xfrm>
            <a:off x="2667000" y="857250"/>
            <a:ext cx="772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Шляфер София Исааковна</a:t>
            </a:r>
          </a:p>
        </p:txBody>
      </p:sp>
      <p:sp>
        <p:nvSpPr>
          <p:cNvPr id="7" name="Rectangle 1027">
            <a:extLst>
              <a:ext uri="{FF2B5EF4-FFF2-40B4-BE49-F238E27FC236}">
                <a16:creationId xmlns:a16="http://schemas.microsoft.com/office/drawing/2014/main" xmlns="" id="{56959607-B6D4-4C32-88D1-F8A664CC8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2000250"/>
            <a:ext cx="7715250" cy="402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доктор медицинских наук,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главный научный сотрудник отдела научных основ организации здравоохранения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ФГБУ «Центральный научно-исследовательский институт организации и информатизации здравоохранения Министерства здравоохранения Российской Федерации»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Тел. 8(495) 618-21-01 (добавочный 428)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E-mail: sonia@mednet.ru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52703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D666293-F589-4A40-84D4-58A90FF2F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941" y="274638"/>
            <a:ext cx="9610166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xmlns="" id="{A756FD70-16E8-4161-9FA0-3094CC6975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47287319"/>
              </p:ext>
            </p:extLst>
          </p:nvPr>
        </p:nvGraphicFramePr>
        <p:xfrm>
          <a:off x="860612" y="1512235"/>
          <a:ext cx="10112188" cy="4712967"/>
        </p:xfrm>
        <a:graphic>
          <a:graphicData uri="http://schemas.openxmlformats.org/drawingml/2006/table">
            <a:tbl>
              <a:tblPr/>
              <a:tblGrid>
                <a:gridCol w="1978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47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9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045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9809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0669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7274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25917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5901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8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медицинский персонал, всего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09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медицинские сестры (фельдшеры) по приему вызовов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фельд-шеры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скорой мед. помощи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меди-цинские сестры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-кие сестры-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анестезисты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39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194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194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109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Физические лица основных работников на занятых должностях, чел.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0DB44F1-8C4E-49C1-8945-561226E47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3801</TotalTime>
  <Words>5795</Words>
  <Application>Microsoft Office PowerPoint</Application>
  <PresentationFormat>Произвольный</PresentationFormat>
  <Paragraphs>758</Paragraphs>
  <Slides>87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87</vt:i4>
      </vt:variant>
    </vt:vector>
  </HeadingPairs>
  <TitlesOfParts>
    <vt:vector size="91" baseType="lpstr">
      <vt:lpstr>Тема Office</vt:lpstr>
      <vt:lpstr>1_Тема Office</vt:lpstr>
      <vt:lpstr>2_Тема Office</vt:lpstr>
      <vt:lpstr>3_Тема Office</vt:lpstr>
      <vt:lpstr>Слайд 1</vt:lpstr>
      <vt:lpstr>Слайд 2</vt:lpstr>
      <vt:lpstr>Скорая, в том числе скорая специализированная, медицинская помощь</vt:lpstr>
      <vt:lpstr>Сведения о деятельности скорой медицинской помощи в форме федерального статистического наблюдения № 30</vt:lpstr>
      <vt:lpstr>Слайд 5</vt:lpstr>
      <vt:lpstr>Таблица 1060 «Категорийность станции (отделения) скорой медицинской помощи»</vt:lpstr>
      <vt:lpstr>Сведения о деятельности скорой медицинской помощи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Сведения о деятельности скорой медицинской помощи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Приказ  Министерства здравоохранения Российской Федерации от 20 июня 2013 г. № 388н  (приложение 1),  Федеральный закон Российской Федерации от 21 ноября 2011 г. № 323-ФЗ «Об основах охраны здоровья граждан в Российской Федерации» (статья 35 пункт 4)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Сведения о деятельности скорой медицинской помощи</vt:lpstr>
      <vt:lpstr>Подтабличная строка 2121</vt:lpstr>
      <vt:lpstr>Сведения о деятельности скорой медицинской помощи</vt:lpstr>
      <vt:lpstr>Таблица 2200 «Сведения о деятельности выездных бригад скорой медицинской помощи»</vt:lpstr>
      <vt:lpstr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 </vt:lpstr>
      <vt:lpstr>Таблица 2200 «Сведения о деятельности выездных бригад скорой медицинской помощи»</vt:lpstr>
      <vt:lpstr>Приказ Министерства здравоохранения Российской Федерации от 20 июня 2013 г. № 388н </vt:lpstr>
      <vt:lpstr>Приказ Министерства здравоохранения Российской Федерации от 20 июня 2013 г. № 388н </vt:lpstr>
      <vt:lpstr>Приказ Министерства здравоохранения Российской Федерации от 20 июня 2013 г.  № 388н </vt:lpstr>
      <vt:lpstr>Приказ Министерства здравоохранения Российской Федерации от 20 июня 2013 г. № 388н  (приложение 2)</vt:lpstr>
      <vt:lpstr>Приказ Министерства здравоохранения Российской Федерации от 20 июня 2013 г. № 388н (приложение 2) </vt:lpstr>
      <vt:lpstr>Приказ Министерства здравоохранения Российской Федерации от 20 июня 2013 г. № 388н (приложение 2)</vt:lpstr>
      <vt:lpstr>Приказ Министерства здравоохранения Российской Федерации от 20 июня 2013 г. № 388н  (приложение 2)</vt:lpstr>
      <vt:lpstr>Приказ Министерства здравоохранения Российской Федерации от 20 июня 2013 г. № 388н  (приложение 2)</vt:lpstr>
      <vt:lpstr>Приказ Министерства здравоохранения Российской Федерации от 20 июня 2013 г. № 388н (приложение 2)</vt:lpstr>
      <vt:lpstr>Приказ Министерства здравоохранения Российской Федерации от 20 июня 2013 г. № 388н (приложение 2) </vt:lpstr>
      <vt:lpstr>Таблица 2200 «Сведения о деятельности выездных бригад скорой медицинской помощи»</vt:lpstr>
      <vt:lpstr>Таблица 2200 «Сведения о деятельности выездных бригад скорой медицинской помощи»</vt:lpstr>
      <vt:lpstr>Таблица 2200 «Сведения о деятельности выездных бригад скорой медицинской помощи»</vt:lpstr>
      <vt:lpstr>Таблица 2200 «Сведения о деятельности выездных бригад скорой медицинской помощи»</vt:lpstr>
      <vt:lpstr>Таблица 2200 «Сведения о деятельности выездных бригад скорой медицинской помощи»</vt:lpstr>
      <vt:lpstr>Таблица 2200 «Сведения о деятельности выездных бригад скорой медицинской помощи»</vt:lpstr>
      <vt:lpstr>Сведения о деятельности скорой медицинской помощи</vt:lpstr>
      <vt:lpstr>Сведения о деятельности скорой медицинской помощи</vt:lpstr>
      <vt:lpstr>Подтабличная строка 2202</vt:lpstr>
      <vt:lpstr>Подтабличная строка 2202</vt:lpstr>
      <vt:lpstr>Сведения о деятельности скорой медицинской помощи</vt:lpstr>
      <vt:lpstr>Подтабличная строка 2203</vt:lpstr>
      <vt:lpstr>Подтабличная строка 2203</vt:lpstr>
      <vt:lpstr>Подтабличная строка 2203</vt:lpstr>
      <vt:lpstr>Сведения о деятельности скорой медицинской помощи</vt:lpstr>
      <vt:lpstr>Таблица 2300 «Число вызовов скорой медицинской помощи по времени доезда до места вызова и времени, затраченному на выполнение одного вызова скорой медицинской помощи»</vt:lpstr>
      <vt:lpstr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vt:lpstr>
      <vt:lpstr>Слайд 63</vt:lpstr>
      <vt:lpstr>Таблица 2300 «Число вызовов скорой медицинской помощи по времени доезда до места вызова и времени, затраченному на выполнение одного вызова скорой медицинской помощи»</vt:lpstr>
      <vt:lpstr>Таблица 2300 «Число вызовов скорой медицинской помощи по времени доезда до места вызова и времени, затраченному на выполнение одного вызова скорой медицинской помощи»</vt:lpstr>
      <vt:lpstr>Сведения о деятельности скорой медицинской помощи</vt:lpstr>
      <vt:lpstr>Таблица 2350</vt:lpstr>
      <vt:lpstr>Таблица 2350 (продолжение)</vt:lpstr>
      <vt:lpstr>Приказ Министерства здравоохранения и социального развития Российской Федерации от 2 декабря 2009 г. № 942 </vt:lpstr>
      <vt:lpstr>Приказ Министерства здравоохранения и социального развития Российской Федерации от 2 декабря 2009 г. № 942 </vt:lpstr>
      <vt:lpstr>Таблица 2350</vt:lpstr>
      <vt:lpstr>Таблица 2350</vt:lpstr>
      <vt:lpstr>Сведения о деятельности скорой медицинской помощи</vt:lpstr>
      <vt:lpstr>Таблица 5450 «Оснащение станции (отделения) скорой медицинской помощи»</vt:lpstr>
      <vt:lpstr>Таблица 5450 «Оснащение станции (отделения) скорой медицинской помощи»</vt:lpstr>
      <vt:lpstr>Таблица 5450 «Оснащение станции (отделения) скорой медицинской помощи»</vt:lpstr>
      <vt:lpstr>Слайд 77</vt:lpstr>
      <vt:lpstr>Слайд 78</vt:lpstr>
      <vt:lpstr>Приказ Министерства здравоохранения Российской Федерации от 20 июня 2013 г. № 388н</vt:lpstr>
      <vt:lpstr>Приказ Министерства здравоохранения Российской Федерации от 20 июня 2013 г. № 388н</vt:lpstr>
      <vt:lpstr>Приказ Министерства здравоохранения Российской Федерации от 20 июня 2013 г. № 388н</vt:lpstr>
      <vt:lpstr>Слайд 82</vt:lpstr>
      <vt:lpstr>Слайд 83</vt:lpstr>
      <vt:lpstr>Сведения о деятельности скорой медицинской помощи</vt:lpstr>
      <vt:lpstr>Слайд 85</vt:lpstr>
      <vt:lpstr>Слайд 86</vt:lpstr>
      <vt:lpstr>Слайд 87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Vaio</cp:lastModifiedBy>
  <cp:revision>96</cp:revision>
  <cp:lastPrinted>2021-12-09T14:12:48Z</cp:lastPrinted>
  <dcterms:created xsi:type="dcterms:W3CDTF">2020-11-29T07:52:22Z</dcterms:created>
  <dcterms:modified xsi:type="dcterms:W3CDTF">2021-12-09T22:06:47Z</dcterms:modified>
</cp:coreProperties>
</file>