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84" r:id="rId1"/>
  </p:sldMasterIdLst>
  <p:notesMasterIdLst>
    <p:notesMasterId r:id="rId28"/>
  </p:notesMasterIdLst>
  <p:sldIdLst>
    <p:sldId id="256" r:id="rId2"/>
    <p:sldId id="293" r:id="rId3"/>
    <p:sldId id="285" r:id="rId4"/>
    <p:sldId id="282" r:id="rId5"/>
    <p:sldId id="283" r:id="rId6"/>
    <p:sldId id="288" r:id="rId7"/>
    <p:sldId id="307" r:id="rId8"/>
    <p:sldId id="308" r:id="rId9"/>
    <p:sldId id="289" r:id="rId10"/>
    <p:sldId id="291" r:id="rId11"/>
    <p:sldId id="286" r:id="rId12"/>
    <p:sldId id="290" r:id="rId13"/>
    <p:sldId id="287" r:id="rId14"/>
    <p:sldId id="292" r:id="rId15"/>
    <p:sldId id="309" r:id="rId16"/>
    <p:sldId id="305" r:id="rId17"/>
    <p:sldId id="304" r:id="rId18"/>
    <p:sldId id="306" r:id="rId19"/>
    <p:sldId id="299" r:id="rId20"/>
    <p:sldId id="301" r:id="rId21"/>
    <p:sldId id="300" r:id="rId22"/>
    <p:sldId id="302" r:id="rId23"/>
    <p:sldId id="310" r:id="rId24"/>
    <p:sldId id="264" r:id="rId25"/>
    <p:sldId id="303" r:id="rId26"/>
    <p:sldId id="29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B000"/>
    <a:srgbClr val="99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9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50"/>
      <c:rotY val="9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диспансеры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dLbls>
            <c:dLbl>
              <c:idx val="0"/>
              <c:layout>
                <c:manualLayout>
                  <c:x val="2.2988505747126515E-3"/>
                  <c:y val="-0.19496855345911951"/>
                </c:manualLayout>
              </c:layout>
              <c:showVal val="1"/>
            </c:dLbl>
            <c:dLbl>
              <c:idx val="1"/>
              <c:layout>
                <c:manualLayout>
                  <c:x val="-2.2988505747126515E-3"/>
                  <c:y val="-0.16352201257861632"/>
                </c:manualLayout>
              </c:layout>
              <c:showVal val="1"/>
            </c:dLbl>
            <c:dLbl>
              <c:idx val="2"/>
              <c:layout>
                <c:manualLayout>
                  <c:x val="-2.2988505747126515E-3"/>
                  <c:y val="-0.12578616352201274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0.10062893081761012"/>
                </c:manualLayout>
              </c:layout>
              <c:showVal val="1"/>
            </c:dLbl>
            <c:dLbl>
              <c:idx val="4"/>
              <c:layout>
                <c:manualLayout>
                  <c:x val="4.5977011494252448E-3"/>
                  <c:y val="-5.6603773584905662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2.5157232704402552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2.5157232704402552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3.7735849056603953E-2"/>
                </c:manualLayout>
              </c:layout>
              <c:showVal val="1"/>
            </c:dLbl>
            <c:dLbl>
              <c:idx val="10"/>
              <c:layout>
                <c:manualLayout>
                  <c:x val="8.4290214011719491E-17"/>
                  <c:y val="6.2893081761006553E-2"/>
                </c:manualLayout>
              </c:layout>
              <c:showVal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219</c:v>
                </c:pt>
                <c:pt idx="1">
                  <c:v>185</c:v>
                </c:pt>
                <c:pt idx="2">
                  <c:v>165</c:v>
                </c:pt>
                <c:pt idx="3">
                  <c:v>145</c:v>
                </c:pt>
                <c:pt idx="4">
                  <c:v>139</c:v>
                </c:pt>
                <c:pt idx="5">
                  <c:v>136</c:v>
                </c:pt>
                <c:pt idx="6">
                  <c:v>134</c:v>
                </c:pt>
                <c:pt idx="7">
                  <c:v>123</c:v>
                </c:pt>
                <c:pt idx="8">
                  <c:v>122</c:v>
                </c:pt>
                <c:pt idx="9">
                  <c:v>122</c:v>
                </c:pt>
                <c:pt idx="10">
                  <c:v>119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центры</c:v>
                </c:pt>
              </c:strCache>
            </c:strRef>
          </c:tx>
          <c:dLbls>
            <c:dLbl>
              <c:idx val="0"/>
              <c:layout>
                <c:manualLayout>
                  <c:x val="3.2183908045977115E-2"/>
                  <c:y val="-0.10691823899371068"/>
                </c:manualLayout>
              </c:layout>
              <c:showVal val="1"/>
            </c:dLbl>
            <c:dLbl>
              <c:idx val="1"/>
              <c:layout>
                <c:manualLayout>
                  <c:x val="3.2183908045977143E-2"/>
                  <c:y val="-0.11320754716981132"/>
                </c:manualLayout>
              </c:layout>
              <c:showVal val="1"/>
            </c:dLbl>
            <c:dLbl>
              <c:idx val="2"/>
              <c:layout>
                <c:manualLayout>
                  <c:x val="2.9885057471264558E-2"/>
                  <c:y val="-0.10062893081761012"/>
                </c:manualLayout>
              </c:layout>
              <c:showVal val="1"/>
            </c:dLbl>
            <c:dLbl>
              <c:idx val="3"/>
              <c:layout>
                <c:manualLayout>
                  <c:x val="2.0689655172413862E-2"/>
                  <c:y val="-9.4339622641509524E-2"/>
                </c:manualLayout>
              </c:layout>
              <c:showVal val="1"/>
            </c:dLbl>
            <c:dLbl>
              <c:idx val="4"/>
              <c:layout>
                <c:manualLayout>
                  <c:x val="2.0689655172413935E-2"/>
                  <c:y val="-0.11320754716981132"/>
                </c:manualLayout>
              </c:layout>
              <c:showVal val="1"/>
            </c:dLbl>
            <c:dLbl>
              <c:idx val="5"/>
              <c:layout>
                <c:manualLayout>
                  <c:x val="2.0689655172413893E-2"/>
                  <c:y val="-0.1069182389937107"/>
                </c:manualLayout>
              </c:layout>
              <c:showVal val="1"/>
            </c:dLbl>
            <c:dLbl>
              <c:idx val="6"/>
              <c:layout>
                <c:manualLayout>
                  <c:x val="2.0689655172413893E-2"/>
                  <c:y val="-0.10062893081761012"/>
                </c:manualLayout>
              </c:layout>
              <c:showVal val="1"/>
            </c:dLbl>
            <c:dLbl>
              <c:idx val="7"/>
              <c:layout>
                <c:manualLayout>
                  <c:x val="2.0689655172413893E-2"/>
                  <c:y val="-0.11320754716981132"/>
                </c:manualLayout>
              </c:layout>
              <c:showVal val="1"/>
            </c:dLbl>
            <c:dLbl>
              <c:idx val="8"/>
              <c:layout>
                <c:manualLayout>
                  <c:x val="2.7586206896551741E-2"/>
                  <c:y val="-0.11320754716981132"/>
                </c:manualLayout>
              </c:layout>
              <c:showVal val="1"/>
            </c:dLbl>
            <c:dLbl>
              <c:idx val="9"/>
              <c:layout>
                <c:manualLayout>
                  <c:x val="2.2988505747126436E-2"/>
                  <c:y val="-0.11320754716981132"/>
                </c:manualLayout>
              </c:layout>
              <c:showVal val="1"/>
            </c:dLbl>
            <c:dLbl>
              <c:idx val="10"/>
              <c:layout>
                <c:manualLayout>
                  <c:x val="2.7586206896551741E-2"/>
                  <c:y val="-9.43396226415095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3</c:v>
                </c:pt>
                <c:pt idx="1">
                  <c:v>6</c:v>
                </c:pt>
                <c:pt idx="2">
                  <c:v>7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8</c:v>
                </c:pt>
                <c:pt idx="10">
                  <c:v>8</c:v>
                </c:pt>
              </c:numCache>
            </c:numRef>
          </c:val>
        </c:ser>
        <c:gapWidth val="88"/>
        <c:gapDepth val="123"/>
        <c:shape val="box"/>
        <c:axId val="104459264"/>
        <c:axId val="104469248"/>
        <c:axId val="0"/>
      </c:bar3DChart>
      <c:catAx>
        <c:axId val="1044592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469248"/>
        <c:crosses val="autoZero"/>
        <c:auto val="1"/>
        <c:lblAlgn val="ctr"/>
        <c:lblOffset val="100"/>
      </c:catAx>
      <c:valAx>
        <c:axId val="104469248"/>
        <c:scaling>
          <c:orientation val="minMax"/>
        </c:scaling>
        <c:axPos val="l"/>
        <c:numFmt formatCode="General" sourceLinked="1"/>
        <c:tickLblPos val="nextTo"/>
        <c:crossAx val="10445926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0.73641487917458825"/>
          <c:y val="0.386270984994803"/>
          <c:w val="0.16933224726219626"/>
          <c:h val="0.31550834447580939"/>
        </c:manualLayout>
      </c:layout>
    </c:legend>
    <c:plotVisOnly val="1"/>
  </c:chart>
  <c:spPr>
    <a:noFill/>
    <a:ln w="0">
      <a:noFill/>
    </a:ln>
    <a:scene3d>
      <a:camera prst="orthographicFront"/>
      <a:lightRig rig="threePt" dir="t"/>
    </a:scene3d>
    <a:sp3d>
      <a:bevelT w="50800"/>
      <a:bevelB w="69850"/>
    </a:sp3d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отделения и кабинеты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dLbls>
            <c:dLbl>
              <c:idx val="0"/>
              <c:layout>
                <c:manualLayout>
                  <c:x val="2.040327729304119E-3"/>
                  <c:y val="-7.6149619228630921E-2"/>
                </c:manualLayout>
              </c:layout>
              <c:showVal val="1"/>
            </c:dLbl>
            <c:dLbl>
              <c:idx val="1"/>
              <c:layout>
                <c:manualLayout>
                  <c:x val="-1.9614102291267755E-3"/>
                  <c:y val="-5.5213270754949001E-2"/>
                </c:manualLayout>
              </c:layout>
              <c:showVal val="1"/>
            </c:dLbl>
            <c:dLbl>
              <c:idx val="2"/>
              <c:layout>
                <c:manualLayout>
                  <c:x val="-2.4420089380719312E-3"/>
                  <c:y val="-0.16933504001654981"/>
                </c:manualLayout>
              </c:layout>
              <c:showVal val="1"/>
            </c:dLbl>
            <c:dLbl>
              <c:idx val="3"/>
              <c:layout>
                <c:manualLayout>
                  <c:x val="2.4198411009434587E-3"/>
                  <c:y val="-0.12294739019691495"/>
                </c:manualLayout>
              </c:layout>
              <c:showVal val="1"/>
            </c:dLbl>
            <c:dLbl>
              <c:idx val="4"/>
              <c:layout>
                <c:manualLayout>
                  <c:x val="2.4419452105691871E-3"/>
                  <c:y val="-0.27791474341569466"/>
                </c:manualLayout>
              </c:layout>
              <c:showVal val="1"/>
            </c:dLbl>
            <c:dLbl>
              <c:idx val="5"/>
              <c:layout>
                <c:manualLayout>
                  <c:x val="-1.9172518975668629E-3"/>
                  <c:y val="-0.28571428571428703"/>
                </c:manualLayout>
              </c:layout>
              <c:showVal val="1"/>
            </c:dLbl>
            <c:dLbl>
              <c:idx val="6"/>
              <c:layout>
                <c:manualLayout>
                  <c:x val="-2.4420089380719312E-3"/>
                  <c:y val="-0.21592749182214405"/>
                </c:manualLayout>
              </c:layout>
              <c:showVal val="1"/>
            </c:dLbl>
            <c:dLbl>
              <c:idx val="7"/>
              <c:layout>
                <c:manualLayout>
                  <c:x val="-2.2522522522522596E-3"/>
                  <c:y val="-0.11206909481142448"/>
                </c:manualLayout>
              </c:layout>
              <c:showVal val="1"/>
            </c:dLbl>
            <c:dLbl>
              <c:idx val="8"/>
              <c:layout>
                <c:manualLayout>
                  <c:x val="-2.2522522522522596E-3"/>
                  <c:y val="-9.8522167487685289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9.195402298850619E-2"/>
                </c:manualLayout>
              </c:layout>
              <c:showVal val="1"/>
            </c:dLbl>
            <c:dLbl>
              <c:idx val="10"/>
              <c:layout>
                <c:manualLayout>
                  <c:x val="-6.7567567567566903E-3"/>
                  <c:y val="-9.195402298850619E-2"/>
                </c:manualLayout>
              </c:layout>
              <c:showVal val="1"/>
            </c:dLbl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3189</c:v>
                </c:pt>
                <c:pt idx="1">
                  <c:v>3176</c:v>
                </c:pt>
                <c:pt idx="2">
                  <c:v>3286</c:v>
                </c:pt>
                <c:pt idx="3">
                  <c:v>3233</c:v>
                </c:pt>
                <c:pt idx="4">
                  <c:v>3411</c:v>
                </c:pt>
                <c:pt idx="5">
                  <c:v>3418</c:v>
                </c:pt>
                <c:pt idx="6">
                  <c:v>3355</c:v>
                </c:pt>
                <c:pt idx="7">
                  <c:v>3243</c:v>
                </c:pt>
                <c:pt idx="8">
                  <c:v>3242</c:v>
                </c:pt>
                <c:pt idx="9">
                  <c:v>3236</c:v>
                </c:pt>
                <c:pt idx="10">
                  <c:v>3203</c:v>
                </c:pt>
              </c:numCache>
            </c:numRef>
          </c:val>
        </c:ser>
        <c:gapWidth val="0"/>
        <c:overlap val="100"/>
        <c:serLines/>
        <c:axId val="104454400"/>
        <c:axId val="104599552"/>
      </c:barChart>
      <c:catAx>
        <c:axId val="104454400"/>
        <c:scaling>
          <c:orientation val="minMax"/>
        </c:scaling>
        <c:axPos val="b"/>
        <c:majorGridlines/>
        <c:min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599552"/>
        <c:crosses val="autoZero"/>
        <c:auto val="1"/>
        <c:lblAlgn val="ctr"/>
        <c:lblOffset val="100"/>
      </c:catAx>
      <c:valAx>
        <c:axId val="104599552"/>
        <c:scaling>
          <c:orientation val="minMax"/>
        </c:scaling>
        <c:axPos val="l"/>
        <c:majorGridlines/>
        <c:numFmt formatCode="General" sourceLinked="1"/>
        <c:tickLblPos val="nextTo"/>
        <c:crossAx val="104454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058334743543418"/>
          <c:y val="0"/>
          <c:w val="0.24687033842408784"/>
          <c:h val="1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spPr>
    <a:noFill/>
  </c:spPr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plotArea>
      <c:layout>
        <c:manualLayout>
          <c:layoutTarget val="inner"/>
          <c:xMode val="edge"/>
          <c:yMode val="edge"/>
          <c:x val="6.1017047351832034E-2"/>
          <c:y val="2.4216347956505652E-2"/>
          <c:w val="0.93898295264817755"/>
          <c:h val="0.6466136753361904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врачей дерматовенерологов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dLbl>
              <c:idx val="0"/>
              <c:layout>
                <c:manualLayout>
                  <c:x val="-2.8834326743639852E-3"/>
                  <c:y val="0.12986111553869531"/>
                </c:manualLayout>
              </c:layout>
              <c:showVal val="1"/>
            </c:dLbl>
            <c:dLbl>
              <c:idx val="1"/>
              <c:layout>
                <c:manualLayout>
                  <c:x val="-3.6012739786835335E-4"/>
                  <c:y val="0.13073883983125723"/>
                </c:manualLayout>
              </c:layout>
              <c:showVal val="1"/>
            </c:dLbl>
            <c:dLbl>
              <c:idx val="2"/>
              <c:layout>
                <c:manualLayout>
                  <c:x val="-5.0726417818463205E-3"/>
                  <c:y val="0.12711275463036756"/>
                </c:manualLayout>
              </c:layout>
              <c:showVal val="1"/>
            </c:dLbl>
            <c:dLbl>
              <c:idx val="3"/>
              <c:layout>
                <c:manualLayout>
                  <c:x val="-5.9130539717014647E-4"/>
                  <c:y val="0.13396197944892521"/>
                </c:manualLayout>
              </c:layout>
              <c:showVal val="1"/>
            </c:dLbl>
            <c:dLbl>
              <c:idx val="4"/>
              <c:layout>
                <c:manualLayout>
                  <c:x val="-1.2825982959026677E-4"/>
                  <c:y val="0.12525954498602654"/>
                </c:manualLayout>
              </c:layout>
              <c:showVal val="1"/>
            </c:dLbl>
            <c:dLbl>
              <c:idx val="5"/>
              <c:layout>
                <c:manualLayout>
                  <c:x val="-2.4207318912722528E-3"/>
                  <c:y val="0.1132047562880563"/>
                </c:manualLayout>
              </c:layout>
              <c:showVal val="1"/>
            </c:dLbl>
            <c:dLbl>
              <c:idx val="6"/>
              <c:layout>
                <c:manualLayout>
                  <c:x val="-3.5961022113615486E-4"/>
                  <c:y val="0.11251957877734918"/>
                </c:manualLayout>
              </c:layout>
              <c:showVal val="1"/>
            </c:dLbl>
            <c:dLbl>
              <c:idx val="7"/>
              <c:layout>
                <c:manualLayout>
                  <c:x val="-2.5234776687397178E-3"/>
                  <c:y val="0.12028435716790462"/>
                </c:manualLayout>
              </c:layout>
              <c:showVal val="1"/>
            </c:dLbl>
            <c:dLbl>
              <c:idx val="8"/>
              <c:layout>
                <c:manualLayout>
                  <c:x val="1.4696438807218065E-3"/>
                  <c:y val="0.12333747755214808"/>
                </c:manualLayout>
              </c:layout>
              <c:showVal val="1"/>
            </c:dLbl>
            <c:dLbl>
              <c:idx val="9"/>
              <c:layout>
                <c:manualLayout>
                  <c:x val="-4.6252839084769576E-4"/>
                  <c:y val="0.12799047892292945"/>
                </c:manualLayout>
              </c:layout>
              <c:showVal val="1"/>
            </c:dLbl>
            <c:dLbl>
              <c:idx val="10"/>
              <c:layout>
                <c:manualLayout>
                  <c:x val="-2.5489917208625355E-3"/>
                  <c:y val="0.14309711286089452"/>
                </c:manualLayout>
              </c:layout>
              <c:showVal val="1"/>
            </c:dLbl>
            <c:spPr>
              <a:solidFill>
                <a:sysClr val="window" lastClr="FFFFFF"/>
              </a:solidFill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trendline>
            <c:spPr>
              <a:ln w="22225">
                <a:solidFill>
                  <a:srgbClr val="C00000"/>
                </a:solidFill>
                <a:headEnd type="diamond"/>
                <a:tailEnd type="stealth" w="lg" len="lg"/>
              </a:ln>
            </c:spPr>
            <c:trendlineType val="linear"/>
          </c:trendline>
          <c:cat>
            <c:numRef>
              <c:f>Лист1!$A$2:$A$12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10142</c:v>
                </c:pt>
                <c:pt idx="1">
                  <c:v>10126</c:v>
                </c:pt>
                <c:pt idx="2">
                  <c:v>9623</c:v>
                </c:pt>
                <c:pt idx="3">
                  <c:v>9298</c:v>
                </c:pt>
                <c:pt idx="4">
                  <c:v>8772</c:v>
                </c:pt>
                <c:pt idx="5">
                  <c:v>8514</c:v>
                </c:pt>
                <c:pt idx="6">
                  <c:v>8514</c:v>
                </c:pt>
                <c:pt idx="7">
                  <c:v>8332</c:v>
                </c:pt>
                <c:pt idx="8">
                  <c:v>8137</c:v>
                </c:pt>
                <c:pt idx="9">
                  <c:v>8030</c:v>
                </c:pt>
                <c:pt idx="10">
                  <c:v>7818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Обеспеченность врачами дерматовенерологами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Lbls>
            <c:dLbl>
              <c:idx val="0"/>
              <c:layout>
                <c:manualLayout>
                  <c:x val="-1.0689470871191877E-2"/>
                  <c:y val="-7.3141038929545099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.7</a:t>
                    </a:r>
                    <a:endParaRPr lang="en-US" sz="1400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2.1378941742383802E-3"/>
                  <c:y val="-6.4862040597078813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.7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1.2750266184658498E-2"/>
                  <c:y val="-6.089366245937169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.6</a:t>
                    </a:r>
                    <a:r>
                      <a:rPr lang="en-US" sz="1400" dirty="0" smtClean="0"/>
                      <a:t>7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1.2827365045430387E-2"/>
                  <c:y val="-6.469091956855338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</a:t>
                    </a:r>
                    <a:r>
                      <a:rPr lang="ru-RU" sz="1400" dirty="0" smtClean="0"/>
                      <a:t>65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1.0612372010420135E-2"/>
                  <c:y val="-6.9172660791837412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</a:t>
                    </a:r>
                    <a:r>
                      <a:rPr lang="ru-RU" sz="1400" dirty="0" smtClean="0"/>
                      <a:t>59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6.3365836619434113E-3"/>
                  <c:y val="-6.900153976331191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</a:t>
                    </a:r>
                    <a:r>
                      <a:rPr lang="ru-RU" sz="1400" dirty="0" smtClean="0"/>
                      <a:t>58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-6.336752000067402E-3"/>
                  <c:y val="-6.106510943271260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</a:t>
                    </a:r>
                    <a:r>
                      <a:rPr lang="ru-RU" sz="1400" dirty="0" smtClean="0"/>
                      <a:t>58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7"/>
              <c:layout>
                <c:manualLayout>
                  <c:x val="-6.4136825227151823E-3"/>
                  <c:y val="-5.692561026647937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</a:t>
                    </a:r>
                    <a:r>
                      <a:rPr lang="ru-RU" sz="1400" dirty="0" smtClean="0"/>
                      <a:t>58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8"/>
              <c:layout>
                <c:manualLayout>
                  <c:x val="-6.3365836619434113E-3"/>
                  <c:y val="-3.225973629760588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ru-RU" sz="1400" dirty="0" smtClean="0"/>
                      <a:t>,55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9"/>
              <c:layout>
                <c:manualLayout>
                  <c:x val="-8.3202801146383641E-3"/>
                  <c:y val="-3.2430857326131282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</a:t>
                    </a:r>
                    <a:r>
                      <a:rPr lang="ru-RU" sz="1400" dirty="0" smtClean="0"/>
                      <a:t>55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0"/>
              <c:layout>
                <c:manualLayout>
                  <c:x val="-2.0607934054611252E-3"/>
                  <c:y val="-1.9841269841270263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r>
                      <a:rPr lang="en-US" sz="1400" dirty="0" smtClean="0"/>
                      <a:t>.</a:t>
                    </a:r>
                    <a:r>
                      <a:rPr lang="ru-RU" sz="1400" dirty="0" smtClean="0"/>
                      <a:t>53</a:t>
                    </a:r>
                    <a:endParaRPr lang="en-US" sz="1400" dirty="0"/>
                  </a:p>
                </c:rich>
              </c:tx>
              <c:showVal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trendline>
            <c:trendlineType val="poly"/>
            <c:order val="2"/>
          </c:trendline>
          <c:cat>
            <c:numRef>
              <c:f>Лист1!$A$2:$A$12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1000</c:v>
                </c:pt>
                <c:pt idx="1">
                  <c:v>1000</c:v>
                </c:pt>
                <c:pt idx="2">
                  <c:v>900</c:v>
                </c:pt>
                <c:pt idx="3">
                  <c:v>900</c:v>
                </c:pt>
                <c:pt idx="4">
                  <c:v>870</c:v>
                </c:pt>
                <c:pt idx="5">
                  <c:v>860</c:v>
                </c:pt>
                <c:pt idx="6">
                  <c:v>850</c:v>
                </c:pt>
                <c:pt idx="7">
                  <c:v>860</c:v>
                </c:pt>
                <c:pt idx="8">
                  <c:v>850</c:v>
                </c:pt>
                <c:pt idx="9">
                  <c:v>860</c:v>
                </c:pt>
                <c:pt idx="10">
                  <c:v>850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Лист1!$D$2:$D$12</c:f>
            </c:numRef>
          </c:val>
        </c:ser>
        <c:gapWidth val="0"/>
        <c:overlap val="93"/>
        <c:axId val="104658816"/>
        <c:axId val="104660352"/>
      </c:barChart>
      <c:catAx>
        <c:axId val="104658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660352"/>
        <c:crosses val="autoZero"/>
        <c:auto val="1"/>
        <c:lblAlgn val="ctr"/>
        <c:lblOffset val="100"/>
      </c:catAx>
      <c:valAx>
        <c:axId val="10466035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658816"/>
        <c:crosses val="autoZero"/>
        <c:crossBetween val="between"/>
      </c:valAx>
      <c:spPr>
        <a:ln>
          <a:noFill/>
        </a:ln>
      </c:spPr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7"/>
  <c:chart>
    <c:plotArea>
      <c:layout>
        <c:manualLayout>
          <c:layoutTarget val="inner"/>
          <c:xMode val="edge"/>
          <c:yMode val="edge"/>
          <c:x val="0.1465827156854477"/>
          <c:y val="5.2092169953967933E-2"/>
          <c:w val="0.85341728431455233"/>
          <c:h val="0.5280874492175919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Сифилис</c:v>
                </c:pt>
                <c:pt idx="1">
                  <c:v>Гонококковая инфекция</c:v>
                </c:pt>
                <c:pt idx="2">
                  <c:v>Трихомоноз</c:v>
                </c:pt>
                <c:pt idx="3">
                  <c:v>Хламидийные инфекции</c:v>
                </c:pt>
                <c:pt idx="4">
                  <c:v>Герпетическая инфекция</c:v>
                </c:pt>
                <c:pt idx="5">
                  <c:v>Ангентитальные бородавки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 formatCode="0.0">
                  <c:v>15</c:v>
                </c:pt>
                <c:pt idx="1">
                  <c:v>7.7</c:v>
                </c:pt>
                <c:pt idx="2" formatCode="0.0">
                  <c:v>37.4</c:v>
                </c:pt>
                <c:pt idx="3" formatCode="0.0">
                  <c:v>25</c:v>
                </c:pt>
                <c:pt idx="4" formatCode="0.0">
                  <c:v>11.1</c:v>
                </c:pt>
                <c:pt idx="5">
                  <c:v>21.7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Сифилис</c:v>
                </c:pt>
                <c:pt idx="1">
                  <c:v>Гонококковая инфекция</c:v>
                </c:pt>
                <c:pt idx="2">
                  <c:v>Трихомоноз</c:v>
                </c:pt>
                <c:pt idx="3">
                  <c:v>Хламидийные инфекции</c:v>
                </c:pt>
                <c:pt idx="4">
                  <c:v>Герпетическая инфекция</c:v>
                </c:pt>
                <c:pt idx="5">
                  <c:v>Ангентитальные бородавки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 formatCode="0.0">
                  <c:v>10.4</c:v>
                </c:pt>
                <c:pt idx="1">
                  <c:v>3.5</c:v>
                </c:pt>
                <c:pt idx="2" formatCode="0.0">
                  <c:v>26.4</c:v>
                </c:pt>
                <c:pt idx="3" formatCode="0.0">
                  <c:v>19.399999999999999</c:v>
                </c:pt>
                <c:pt idx="4" formatCode="0.0">
                  <c:v>8.7000000000000011</c:v>
                </c:pt>
                <c:pt idx="5">
                  <c:v>16.8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% изменения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Сифилис</c:v>
                </c:pt>
                <c:pt idx="1">
                  <c:v>Гонококковая инфекция</c:v>
                </c:pt>
                <c:pt idx="2">
                  <c:v>Трихомоноз</c:v>
                </c:pt>
                <c:pt idx="3">
                  <c:v>Хламидийные инфекции</c:v>
                </c:pt>
                <c:pt idx="4">
                  <c:v>Герпетическая инфекция</c:v>
                </c:pt>
                <c:pt idx="5">
                  <c:v>Ангентитальные бородавки</c:v>
                </c:pt>
              </c:strCache>
            </c:strRef>
          </c:cat>
          <c:val>
            <c:numRef>
              <c:f>Лист1!$D$2:$D$7</c:f>
              <c:numCache>
                <c:formatCode>0.0%</c:formatCode>
                <c:ptCount val="6"/>
                <c:pt idx="0">
                  <c:v>-0.30666666666666675</c:v>
                </c:pt>
                <c:pt idx="1">
                  <c:v>-0.54545454545454541</c:v>
                </c:pt>
                <c:pt idx="2">
                  <c:v>-0.29411764705882359</c:v>
                </c:pt>
                <c:pt idx="3">
                  <c:v>-0.22400000000000006</c:v>
                </c:pt>
                <c:pt idx="4">
                  <c:v>-0.21621621621621628</c:v>
                </c:pt>
                <c:pt idx="5">
                  <c:v>-0.22580645161290319</c:v>
                </c:pt>
              </c:numCache>
            </c:numRef>
          </c:val>
        </c:ser>
        <c:axId val="106437632"/>
        <c:axId val="106443520"/>
      </c:barChart>
      <c:catAx>
        <c:axId val="106437632"/>
        <c:scaling>
          <c:orientation val="minMax"/>
        </c:scaling>
        <c:axPos val="b"/>
        <c:majorGridlines/>
        <c:minorGridlines/>
        <c:tickLblPos val="nextTo"/>
        <c:crossAx val="106443520"/>
        <c:crosses val="autoZero"/>
        <c:auto val="1"/>
        <c:lblAlgn val="ctr"/>
        <c:lblOffset val="100"/>
      </c:catAx>
      <c:valAx>
        <c:axId val="106443520"/>
        <c:scaling>
          <c:orientation val="minMax"/>
        </c:scaling>
        <c:axPos val="l"/>
        <c:majorGridlines/>
        <c:numFmt formatCode="0.0" sourceLinked="1"/>
        <c:tickLblPos val="nextTo"/>
        <c:crossAx val="1064376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Ранний сифилис</c:v>
                </c:pt>
              </c:strCache>
            </c:strRef>
          </c:tx>
          <c:spPr>
            <a:ln w="34925">
              <a:tailEnd type="oval" w="lg" len="lg"/>
            </a:ln>
          </c:spPr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</c:v>
                </c:pt>
                <c:pt idx="1">
                  <c:v>18.7</c:v>
                </c:pt>
                <c:pt idx="2">
                  <c:v>16</c:v>
                </c:pt>
                <c:pt idx="3">
                  <c:v>13.7</c:v>
                </c:pt>
                <c:pt idx="4">
                  <c:v>11.2</c:v>
                </c:pt>
                <c:pt idx="5">
                  <c:v>8.6</c:v>
                </c:pt>
                <c:pt idx="6">
                  <c:v>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Поздний сифилис</c:v>
                </c:pt>
              </c:strCache>
            </c:strRef>
          </c:tx>
          <c:spPr>
            <a:ln w="38100"/>
          </c:spPr>
          <c:dPt>
            <c:idx val="6"/>
            <c:spPr>
              <a:ln w="38100">
                <a:tailEnd w="lg" len="lg"/>
              </a:ln>
            </c:spPr>
          </c:dPt>
          <c:dLbls>
            <c:dLbl>
              <c:idx val="0"/>
              <c:layout>
                <c:manualLayout>
                  <c:x val="-3.472222222222221E-2"/>
                  <c:y val="-4.76190476190477E-2"/>
                </c:manualLayout>
              </c:layout>
              <c:showVal val="1"/>
            </c:dLbl>
            <c:dLbl>
              <c:idx val="1"/>
              <c:layout>
                <c:manualLayout>
                  <c:x val="-3.9351851851851874E-2"/>
                  <c:y val="-4.76190476190477E-2"/>
                </c:manualLayout>
              </c:layout>
              <c:showVal val="1"/>
            </c:dLbl>
            <c:dLbl>
              <c:idx val="2"/>
              <c:layout>
                <c:manualLayout>
                  <c:x val="-3.4722222222222245E-2"/>
                  <c:y val="-5.1587301587301584E-2"/>
                </c:manualLayout>
              </c:layout>
              <c:showVal val="1"/>
            </c:dLbl>
            <c:dLbl>
              <c:idx val="3"/>
              <c:layout>
                <c:manualLayout>
                  <c:x val="-3.9351851851851853E-2"/>
                  <c:y val="-4.7619047619047554E-2"/>
                </c:manualLayout>
              </c:layout>
              <c:showVal val="1"/>
            </c:dLbl>
            <c:dLbl>
              <c:idx val="4"/>
              <c:layout>
                <c:manualLayout>
                  <c:x val="-4.8611111111111133E-2"/>
                  <c:y val="-3.9682539682539743E-2"/>
                </c:manualLayout>
              </c:layout>
              <c:showVal val="1"/>
            </c:dLbl>
            <c:dLbl>
              <c:idx val="5"/>
              <c:layout>
                <c:manualLayout>
                  <c:x val="-5.3240740740740762E-2"/>
                  <c:y val="-4.76190476190477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Лист1!$C$2:$C$8</c:f>
              <c:numCache>
                <c:formatCode>0.00</c:formatCode>
                <c:ptCount val="7"/>
                <c:pt idx="0">
                  <c:v>3.5</c:v>
                </c:pt>
                <c:pt idx="1">
                  <c:v>3.7</c:v>
                </c:pt>
                <c:pt idx="2">
                  <c:v>3.9</c:v>
                </c:pt>
                <c:pt idx="3">
                  <c:v>4.3</c:v>
                </c:pt>
                <c:pt idx="4">
                  <c:v>4.7</c:v>
                </c:pt>
                <c:pt idx="5">
                  <c:v>4.7</c:v>
                </c:pt>
                <c:pt idx="6">
                  <c:v>4.5999999999999996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Неуточненные формы сифилиса</c:v>
                </c:pt>
              </c:strCache>
            </c:strRef>
          </c:tx>
          <c:spPr>
            <a:ln w="41275">
              <a:solidFill>
                <a:schemeClr val="accent6">
                  <a:lumMod val="60000"/>
                  <a:lumOff val="40000"/>
                </a:schemeClr>
              </a:solidFill>
            </a:ln>
          </c:spPr>
          <c:dLbls>
            <c:dLbl>
              <c:idx val="0"/>
              <c:layout>
                <c:manualLayout>
                  <c:x val="-2.5462962962963017E-2"/>
                  <c:y val="3.9682539682539743E-2"/>
                </c:manualLayout>
              </c:layout>
              <c:showVal val="1"/>
            </c:dLbl>
            <c:dLbl>
              <c:idx val="1"/>
              <c:layout>
                <c:manualLayout>
                  <c:x val="-2.314814814814815E-2"/>
                  <c:y val="3.9682539682539743E-2"/>
                </c:manualLayout>
              </c:layout>
              <c:showVal val="1"/>
            </c:dLbl>
            <c:dLbl>
              <c:idx val="2"/>
              <c:layout>
                <c:manualLayout>
                  <c:x val="-3.4722222222222245E-2"/>
                  <c:y val="5.5555555555555476E-2"/>
                </c:manualLayout>
              </c:layout>
              <c:showVal val="1"/>
            </c:dLbl>
            <c:dLbl>
              <c:idx val="3"/>
              <c:layout>
                <c:manualLayout>
                  <c:x val="-3.4722222222222245E-2"/>
                  <c:y val="3.9682539682539743E-2"/>
                </c:manualLayout>
              </c:layout>
              <c:showVal val="1"/>
            </c:dLbl>
            <c:dLbl>
              <c:idx val="4"/>
              <c:layout>
                <c:manualLayout>
                  <c:x val="-3.4722222222222245E-2"/>
                  <c:y val="5.5555555555555476E-2"/>
                </c:manualLayout>
              </c:layout>
              <c:showVal val="1"/>
            </c:dLbl>
            <c:dLbl>
              <c:idx val="5"/>
              <c:layout>
                <c:manualLayout>
                  <c:x val="-3.4722222222222245E-2"/>
                  <c:y val="3.9682539682539743E-2"/>
                </c:manualLayout>
              </c:layout>
              <c:showVal val="1"/>
            </c:dLbl>
            <c:dLbl>
              <c:idx val="6"/>
              <c:layout>
                <c:manualLayout>
                  <c:x val="-1.3888888888888928E-2"/>
                  <c:y val="3.329426089526674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Лист1!$D$2:$D$8</c:f>
              <c:numCache>
                <c:formatCode>0.00</c:formatCode>
                <c:ptCount val="7"/>
                <c:pt idx="0">
                  <c:v>2.2999999999999998</c:v>
                </c:pt>
                <c:pt idx="1">
                  <c:v>2.5</c:v>
                </c:pt>
                <c:pt idx="2">
                  <c:v>3.5</c:v>
                </c:pt>
                <c:pt idx="3">
                  <c:v>3.2</c:v>
                </c:pt>
                <c:pt idx="4">
                  <c:v>3.6</c:v>
                </c:pt>
                <c:pt idx="5">
                  <c:v>3.4</c:v>
                </c:pt>
                <c:pt idx="6">
                  <c:v>3.1</c:v>
                </c:pt>
              </c:numCache>
            </c:numRef>
          </c:val>
        </c:ser>
        <c:marker val="1"/>
        <c:axId val="59692160"/>
        <c:axId val="59693696"/>
      </c:lineChart>
      <c:catAx>
        <c:axId val="59692160"/>
        <c:scaling>
          <c:orientation val="minMax"/>
        </c:scaling>
        <c:axPos val="b"/>
        <c:minorGridlines/>
        <c:numFmt formatCode="General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9693696"/>
        <c:crosses val="autoZero"/>
        <c:auto val="1"/>
        <c:lblAlgn val="ctr"/>
        <c:lblOffset val="100"/>
      </c:catAx>
      <c:valAx>
        <c:axId val="596936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96921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>
              <a:defRPr sz="1600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динамика изменения уровненей рапрстраненности и заболеваемости псориазом в процентном отношении 2009 - 2019 г.г.</a:t>
            </a:r>
            <a:endParaRPr lang="ru-RU" sz="1600"/>
          </a:p>
        </c:rich>
      </c:tx>
      <c:layout/>
    </c:title>
    <c:plotArea>
      <c:layout>
        <c:manualLayout>
          <c:layoutTarget val="inner"/>
          <c:xMode val="edge"/>
          <c:yMode val="edge"/>
          <c:x val="0"/>
          <c:y val="0.20956323818897668"/>
          <c:w val="0.95284030010718213"/>
          <c:h val="0.63694721905345031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заболеваемость</c:v>
                </c:pt>
              </c:strCache>
            </c:strRef>
          </c:tx>
          <c:spPr>
            <a:ln w="25400">
              <a:solidFill>
                <a:schemeClr val="tx2">
                  <a:lumMod val="75000"/>
                </a:schemeClr>
              </a:solidFill>
            </a:ln>
          </c:spPr>
          <c:dLbls>
            <c:dLbl>
              <c:idx val="0"/>
              <c:layout>
                <c:manualLayout>
                  <c:x val="-3.0010718113612039E-2"/>
                  <c:y val="-7.0671378091872766E-2"/>
                </c:manualLayout>
              </c:layout>
              <c:spPr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3.6441586280814647E-2"/>
                  <c:y val="7.0671378091872766E-2"/>
                </c:manualLayout>
              </c:layout>
              <c:showVal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3.6441586280814613E-2"/>
                  <c:y val="3.2979976442874086E-2"/>
                </c:manualLayout>
              </c:layout>
              <c:showVal val="1"/>
            </c:dLbl>
            <c:dLbl>
              <c:idx val="4"/>
              <c:layout>
                <c:manualLayout>
                  <c:x val="-3.6441586280814647E-2"/>
                  <c:y val="-6.1248527679623077E-2"/>
                </c:manualLayout>
              </c:layout>
              <c:showVal val="1"/>
            </c:dLbl>
            <c:dLbl>
              <c:idx val="5"/>
              <c:layout>
                <c:manualLayout>
                  <c:x val="-3.6441586280814647E-2"/>
                  <c:y val="4.2402826855123858E-2"/>
                </c:manualLayout>
              </c:layout>
              <c:showVal val="1"/>
            </c:dLbl>
            <c:dLbl>
              <c:idx val="6"/>
              <c:layout>
                <c:manualLayout>
                  <c:x val="-6.4308681672025896E-3"/>
                  <c:y val="4.7114252061248557E-2"/>
                </c:manualLayout>
              </c:layout>
              <c:showVal val="1"/>
            </c:dLbl>
            <c:dLbl>
              <c:idx val="7"/>
              <c:layout>
                <c:manualLayout>
                  <c:x val="-1.5005359056806021E-2"/>
                  <c:y val="2.3557126030624268E-2"/>
                </c:manualLayout>
              </c:layout>
              <c:showVal val="1"/>
            </c:dLbl>
            <c:dLbl>
              <c:idx val="8"/>
              <c:layout>
                <c:manualLayout>
                  <c:x val="-2.7867095391211183E-2"/>
                  <c:y val="-5.1825677267373402E-2"/>
                </c:manualLayout>
              </c:layout>
              <c:showVal val="1"/>
            </c:dLbl>
            <c:dLbl>
              <c:idx val="9"/>
              <c:layout>
                <c:manualLayout>
                  <c:x val="-7.5026795284030112E-2"/>
                  <c:y val="9.4228504122497742E-3"/>
                </c:manualLayout>
              </c:layout>
              <c:showVal val="1"/>
            </c:dLbl>
            <c:dLbl>
              <c:idx val="10"/>
              <c:layout>
                <c:manualLayout>
                  <c:x val="-3.2154340836012887E-2"/>
                  <c:y val="5.1825677267373402E-2"/>
                </c:manualLayout>
              </c:layout>
              <c:showVal val="1"/>
            </c:dLbl>
            <c:spPr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0</c:v>
                </c:pt>
                <c:pt idx="1">
                  <c:v>-2.1</c:v>
                </c:pt>
                <c:pt idx="2">
                  <c:v>0</c:v>
                </c:pt>
                <c:pt idx="3">
                  <c:v>-3.9</c:v>
                </c:pt>
                <c:pt idx="4">
                  <c:v>2.6</c:v>
                </c:pt>
                <c:pt idx="5">
                  <c:v>-9.1</c:v>
                </c:pt>
                <c:pt idx="6">
                  <c:v>-5.6</c:v>
                </c:pt>
                <c:pt idx="7">
                  <c:v>2.5</c:v>
                </c:pt>
                <c:pt idx="8">
                  <c:v>4.0999999999999996</c:v>
                </c:pt>
                <c:pt idx="9">
                  <c:v>3.1</c:v>
                </c:pt>
                <c:pt idx="10">
                  <c:v>-4.2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распространенность</c:v>
                </c:pt>
              </c:strCache>
            </c:strRef>
          </c:tx>
          <c:spPr>
            <a:ln w="34925"/>
          </c:spPr>
          <c:dLbls>
            <c:dLbl>
              <c:idx val="0"/>
              <c:layout>
                <c:manualLayout>
                  <c:x val="-6.2165058949624909E-2"/>
                  <c:y val="0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2.7867095391211183E-2"/>
                  <c:y val="-4.2402826855123858E-2"/>
                </c:manualLayout>
              </c:layout>
              <c:showVal val="1"/>
            </c:dLbl>
            <c:dLbl>
              <c:idx val="2"/>
              <c:layout>
                <c:manualLayout>
                  <c:x val="-3.6441586280814647E-2"/>
                  <c:y val="5.4310203412073599E-2"/>
                </c:manualLayout>
              </c:layout>
              <c:showVal val="1"/>
            </c:dLbl>
            <c:dLbl>
              <c:idx val="3"/>
              <c:layout>
                <c:manualLayout>
                  <c:x val="-4.5016077170418035E-2"/>
                  <c:y val="4.5384268372703415E-2"/>
                </c:manualLayout>
              </c:layout>
              <c:showVal val="1"/>
            </c:dLbl>
            <c:dLbl>
              <c:idx val="4"/>
              <c:layout>
                <c:manualLayout>
                  <c:x val="-3.6441586280814647E-2"/>
                  <c:y val="4.7114252061248557E-2"/>
                </c:manualLayout>
              </c:layout>
              <c:showVal val="1"/>
            </c:dLbl>
            <c:dLbl>
              <c:idx val="5"/>
              <c:layout>
                <c:manualLayout>
                  <c:x val="-2.5723472668810338E-2"/>
                  <c:y val="5.6537102473498226E-2"/>
                </c:manualLayout>
              </c:layout>
              <c:showVal val="1"/>
            </c:dLbl>
            <c:dLbl>
              <c:idx val="6"/>
              <c:layout>
                <c:manualLayout>
                  <c:x val="-4.9303322615219795E-2"/>
                  <c:y val="-5.6537102473498226E-2"/>
                </c:manualLayout>
              </c:layout>
              <c:showVal val="1"/>
            </c:dLbl>
            <c:dLbl>
              <c:idx val="7"/>
              <c:layout>
                <c:manualLayout>
                  <c:x val="-1.7148981779206866E-2"/>
                  <c:y val="-3.7691401648998819E-2"/>
                </c:manualLayout>
              </c:layout>
              <c:showVal val="1"/>
            </c:dLbl>
            <c:dLbl>
              <c:idx val="8"/>
              <c:layout>
                <c:manualLayout>
                  <c:x val="-2.1436227224008622E-3"/>
                  <c:y val="2.8268551236749064E-2"/>
                </c:manualLayout>
              </c:layout>
              <c:showVal val="1"/>
            </c:dLbl>
            <c:dLbl>
              <c:idx val="9"/>
              <c:layout>
                <c:manualLayout>
                  <c:x val="-1.2861736334405164E-2"/>
                  <c:y val="-4.2402826855123858E-2"/>
                </c:manualLayout>
              </c:layout>
              <c:showVal val="1"/>
            </c:dLbl>
            <c:dLbl>
              <c:idx val="10"/>
              <c:layout>
                <c:manualLayout>
                  <c:x val="-8.574490889603454E-3"/>
                  <c:y val="4.2402826855123858E-2"/>
                </c:manualLayout>
              </c:layout>
              <c:showVal val="1"/>
            </c:dLbl>
            <c:spPr>
              <a:solidFill>
                <a:schemeClr val="tx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0</c:v>
                </c:pt>
                <c:pt idx="1">
                  <c:v>3.4</c:v>
                </c:pt>
                <c:pt idx="2">
                  <c:v>-0.13</c:v>
                </c:pt>
                <c:pt idx="3">
                  <c:v>-0.4</c:v>
                </c:pt>
                <c:pt idx="4">
                  <c:v>-2.2000000000000002</c:v>
                </c:pt>
                <c:pt idx="5">
                  <c:v>-3.3</c:v>
                </c:pt>
                <c:pt idx="6">
                  <c:v>1.9000000000000001</c:v>
                </c:pt>
                <c:pt idx="7">
                  <c:v>7.1</c:v>
                </c:pt>
                <c:pt idx="8">
                  <c:v>-0.13</c:v>
                </c:pt>
                <c:pt idx="9">
                  <c:v>3.1</c:v>
                </c:pt>
                <c:pt idx="10">
                  <c:v>-1.04</c:v>
                </c:pt>
              </c:numCache>
            </c:numRef>
          </c:val>
        </c:ser>
        <c:dLbls>
          <c:showVal val="1"/>
        </c:dLbls>
        <c:marker val="1"/>
        <c:axId val="43191296"/>
        <c:axId val="60018048"/>
      </c:lineChart>
      <c:catAx>
        <c:axId val="43191296"/>
        <c:scaling>
          <c:orientation val="minMax"/>
        </c:scaling>
        <c:axPos val="b"/>
        <c:numFmt formatCode="General" sourceLinked="1"/>
        <c:majorTickMark val="none"/>
        <c:tickLblPos val="low"/>
        <c:spPr>
          <a:ln w="25400">
            <a:solidFill>
              <a:srgbClr val="C00000"/>
            </a:solidFill>
            <a:tailEnd type="triangle"/>
          </a:ln>
        </c:spPr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0018048"/>
        <c:crosses val="autoZero"/>
        <c:auto val="1"/>
        <c:lblAlgn val="ctr"/>
        <c:lblOffset val="100"/>
        <c:tickMarkSkip val="2"/>
      </c:catAx>
      <c:valAx>
        <c:axId val="6001804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431912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2.9271083879788377E-2"/>
          <c:y val="0.20718510892852168"/>
          <c:w val="0.6113397642015006"/>
          <c:h val="8.5196293926156852E-2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plotArea>
      <c:layout>
        <c:manualLayout>
          <c:layoutTarget val="inner"/>
          <c:xMode val="edge"/>
          <c:yMode val="edge"/>
          <c:x val="7.670330271216097E-2"/>
          <c:y val="0.21469253843269842"/>
          <c:w val="0.78214758004884533"/>
          <c:h val="0.47954693163355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Граждане Российской Федерации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32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738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28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396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115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22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819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19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340</a:t>
                    </a: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17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456</a:t>
                    </a:r>
                  </a:p>
                </c:rich>
              </c:tx>
              <c:showVal val="1"/>
            </c:dLbl>
            <c:spPr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32738</c:v>
                </c:pt>
                <c:pt idx="1">
                  <c:v>28396</c:v>
                </c:pt>
                <c:pt idx="2">
                  <c:v>25115</c:v>
                </c:pt>
                <c:pt idx="3">
                  <c:v>22819</c:v>
                </c:pt>
                <c:pt idx="4">
                  <c:v>19340</c:v>
                </c:pt>
                <c:pt idx="5">
                  <c:v>17623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Иностранные граждане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8.4102260401978532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513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9.0109564716405549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701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2.3159942563342442E-3"/>
                  <c:y val="-9.6116869030833454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028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2.3159942563342442E-3"/>
                  <c:y val="-9.6116869030833427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820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0"/>
                  <c:y val="-9.0109564716405535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223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0"/>
                  <c:y val="-8.4102260401978532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4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576</a:t>
                    </a:r>
                  </a:p>
                </c:rich>
              </c:tx>
              <c:showVal val="1"/>
            </c:dLbl>
            <c:spPr>
              <a:solidFill>
                <a:schemeClr val="accent3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3513</c:v>
                </c:pt>
                <c:pt idx="1">
                  <c:v>5701</c:v>
                </c:pt>
                <c:pt idx="2">
                  <c:v>6028</c:v>
                </c:pt>
                <c:pt idx="3">
                  <c:v>5820</c:v>
                </c:pt>
                <c:pt idx="4">
                  <c:v>5223</c:v>
                </c:pt>
                <c:pt idx="5">
                  <c:v>4576</c:v>
                </c:pt>
              </c:numCache>
            </c:numRef>
          </c:val>
        </c:ser>
        <c:overlap val="100"/>
        <c:axId val="107588608"/>
        <c:axId val="107606784"/>
      </c:barChart>
      <c:catAx>
        <c:axId val="107588608"/>
        <c:scaling>
          <c:orientation val="minMax"/>
        </c:scaling>
        <c:axPos val="b"/>
        <c:majorGridlines/>
        <c:numFmt formatCode="General" sourceLinked="1"/>
        <c:tickLblPos val="nextTo"/>
        <c:crossAx val="107606784"/>
        <c:crosses val="autoZero"/>
        <c:auto val="1"/>
        <c:lblAlgn val="ctr"/>
        <c:lblOffset val="100"/>
      </c:catAx>
      <c:valAx>
        <c:axId val="107606784"/>
        <c:scaling>
          <c:orientation val="minMax"/>
        </c:scaling>
        <c:delete val="1"/>
        <c:axPos val="l"/>
        <c:numFmt formatCode="0%" sourceLinked="1"/>
        <c:tickLblPos val="none"/>
        <c:crossAx val="107588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2.1325443864939241E-2"/>
          <c:y val="0.71198009868096324"/>
          <c:w val="0.83509237957060267"/>
          <c:h val="0.27887987898356986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>
          <a:latin typeface="Arial Narrow" pitchFamily="34" charset="0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autoTitleDeleted val="1"/>
    <c:plotArea>
      <c:layout>
        <c:manualLayout>
          <c:layoutTarget val="inner"/>
          <c:xMode val="edge"/>
          <c:yMode val="edge"/>
          <c:x val="0.27025462962962982"/>
          <c:y val="0.24900793650793879"/>
          <c:w val="0.37615740740740738"/>
          <c:h val="0.644841269841269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rgbClr val="C00000"/>
              </a:solidFill>
            </a:ln>
          </c:spPr>
          <c:explosion val="17"/>
          <c:dPt>
            <c:idx val="0"/>
            <c:explosion val="64"/>
          </c:dPt>
          <c:dLbls>
            <c:dLbl>
              <c:idx val="0"/>
              <c:layout>
                <c:manualLayout>
                  <c:x val="0.12754365339749327"/>
                  <c:y val="-0.11061492313460818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Кожно-венерологические диспансеры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6 734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8.7269612131816873E-2"/>
                  <c:y val="0.40873745016534979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Клиники ВУЗов и НИИ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681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-0.17692439486730885"/>
                  <c:y val="0.34052101613815045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Центры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646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17338127004957712"/>
                  <c:y val="0.22132994234234771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err="1">
                        <a:latin typeface="Times New Roman" pitchFamily="18" charset="0"/>
                        <a:cs typeface="Times New Roman" pitchFamily="18" charset="0"/>
                      </a:rPr>
                      <a:t>Субъектовые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 больницы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155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-0.15673410615339792"/>
                  <c:y val="-0.17083909836182354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Городские больницы
</a:t>
                    </a:r>
                    <a:r>
                      <a:rPr lang="ru-RU" sz="1200" b="1" dirty="0" smtClean="0">
                        <a:latin typeface="Times New Roman" pitchFamily="18" charset="0"/>
                        <a:cs typeface="Times New Roman" pitchFamily="18" charset="0"/>
                      </a:rPr>
                      <a:t>340</a:t>
                    </a:r>
                    <a:endParaRPr lang="ru-RU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-0.2714984324876058"/>
                  <c:y val="6.9137610677495839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Центральные районные и районные больницы
</a:t>
                    </a:r>
                    <a:r>
                      <a:rPr lang="ru-RU" sz="1200" b="1" dirty="0" smtClean="0">
                        <a:latin typeface="Times New Roman" pitchFamily="18" charset="0"/>
                        <a:cs typeface="Times New Roman" pitchFamily="18" charset="0"/>
                      </a:rPr>
                      <a:t>308</a:t>
                    </a:r>
                    <a:endParaRPr lang="ru-RU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-2.5884915427238326E-2"/>
                  <c:y val="-8.4799087222241054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Специализированные больницы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14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Лист1!$A$2:$A$8</c:f>
              <c:strCache>
                <c:ptCount val="7"/>
                <c:pt idx="0">
                  <c:v>Кожно-венерологические диспансеры</c:v>
                </c:pt>
                <c:pt idx="1">
                  <c:v>Клиники ВУЗов и НИИ</c:v>
                </c:pt>
                <c:pt idx="2">
                  <c:v>Центры</c:v>
                </c:pt>
                <c:pt idx="3">
                  <c:v>Субъектовые больницы</c:v>
                </c:pt>
                <c:pt idx="4">
                  <c:v>Городские больницы</c:v>
                </c:pt>
                <c:pt idx="5">
                  <c:v>Центральные районные и районные больницы</c:v>
                </c:pt>
                <c:pt idx="6">
                  <c:v>Специализированные больницы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6734</c:v>
                </c:pt>
                <c:pt idx="1">
                  <c:v>681</c:v>
                </c:pt>
                <c:pt idx="2">
                  <c:v>646</c:v>
                </c:pt>
                <c:pt idx="3">
                  <c:v>155</c:v>
                </c:pt>
                <c:pt idx="4">
                  <c:v>340</c:v>
                </c:pt>
                <c:pt idx="5">
                  <c:v>308</c:v>
                </c:pt>
                <c:pt idx="6">
                  <c:v>14</c:v>
                </c:pt>
              </c:numCache>
            </c:numRef>
          </c:val>
        </c:ser>
        <c:firstSliceAng val="0"/>
      </c:pieChart>
    </c:plotArea>
    <c:plotVisOnly val="1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C126A2-9A31-45B3-866A-E2A1F32020F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3AE32AA-642D-4B01-95A2-97F28EBEE686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число коек </a:t>
          </a:r>
        </a:p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круглосуточного стационара</a:t>
          </a:r>
        </a:p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7499 </a:t>
          </a:r>
        </a:p>
      </dgm:t>
    </dgm:pt>
    <dgm:pt modelId="{750A8B63-2707-449D-91BD-DC01BC5BCB4D}" type="parTrans" cxnId="{FAF3497E-A334-4563-867A-74A981B41AA0}">
      <dgm:prSet/>
      <dgm:spPr/>
      <dgm:t>
        <a:bodyPr/>
        <a:lstStyle/>
        <a:p>
          <a:endParaRPr lang="ru-RU"/>
        </a:p>
      </dgm:t>
    </dgm:pt>
    <dgm:pt modelId="{EB08423D-FBF4-4A22-B546-5A2110E73D7F}" type="sibTrans" cxnId="{FAF3497E-A334-4563-867A-74A981B41AA0}">
      <dgm:prSet/>
      <dgm:spPr/>
      <dgm:t>
        <a:bodyPr/>
        <a:lstStyle/>
        <a:p>
          <a:endParaRPr lang="ru-RU"/>
        </a:p>
      </dgm:t>
    </dgm:pt>
    <dgm:pt modelId="{50033886-CF73-4FD3-AFE4-70894A27CA3D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число коек дневного стационара при  больнице</a:t>
          </a:r>
        </a:p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3165</a:t>
          </a:r>
        </a:p>
      </dgm:t>
    </dgm:pt>
    <dgm:pt modelId="{D3CFA9A2-8C88-495E-9D14-82780CE151BE}" type="parTrans" cxnId="{C2366794-FC18-4445-9460-69D9F088B13B}">
      <dgm:prSet/>
      <dgm:spPr/>
      <dgm:t>
        <a:bodyPr/>
        <a:lstStyle/>
        <a:p>
          <a:endParaRPr lang="ru-RU"/>
        </a:p>
      </dgm:t>
    </dgm:pt>
    <dgm:pt modelId="{52034632-20EA-4AC8-99E2-95D1F4DFFFB5}" type="sibTrans" cxnId="{C2366794-FC18-4445-9460-69D9F088B13B}">
      <dgm:prSet/>
      <dgm:spPr/>
      <dgm:t>
        <a:bodyPr/>
        <a:lstStyle/>
        <a:p>
          <a:endParaRPr lang="ru-RU"/>
        </a:p>
      </dgm:t>
    </dgm:pt>
    <dgm:pt modelId="{00C247B4-C2EF-4FE6-A802-E3EA99EEA816}">
      <dgm:prSet phldrT="[Текст]" custT="1"/>
      <dgm:spPr/>
      <dgm:t>
        <a:bodyPr/>
        <a:lstStyle/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число коек дневного стационара при АПУ</a:t>
          </a:r>
        </a:p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2828</a:t>
          </a:r>
        </a:p>
      </dgm:t>
    </dgm:pt>
    <dgm:pt modelId="{2F57891C-C3FF-45D6-A1C1-C823CDD57A40}" type="parTrans" cxnId="{2AF75E29-1EDE-49A4-9099-EEA71F54F8FF}">
      <dgm:prSet/>
      <dgm:spPr/>
      <dgm:t>
        <a:bodyPr/>
        <a:lstStyle/>
        <a:p>
          <a:endParaRPr lang="ru-RU"/>
        </a:p>
      </dgm:t>
    </dgm:pt>
    <dgm:pt modelId="{68F693A3-A656-4720-8F9C-7714F5655DD4}" type="sibTrans" cxnId="{2AF75E29-1EDE-49A4-9099-EEA71F54F8FF}">
      <dgm:prSet/>
      <dgm:spPr/>
      <dgm:t>
        <a:bodyPr/>
        <a:lstStyle/>
        <a:p>
          <a:endParaRPr lang="ru-RU"/>
        </a:p>
      </dgm:t>
    </dgm:pt>
    <dgm:pt modelId="{F1A43F5E-4474-458F-952C-BA1BD71F1185}" type="pres">
      <dgm:prSet presAssocID="{B8C126A2-9A31-45B3-866A-E2A1F32020F5}" presName="compositeShape" presStyleCnt="0">
        <dgm:presLayoutVars>
          <dgm:dir/>
          <dgm:resizeHandles/>
        </dgm:presLayoutVars>
      </dgm:prSet>
      <dgm:spPr/>
    </dgm:pt>
    <dgm:pt modelId="{B2EFD037-F8D1-4D05-8CFF-D2499AD7142F}" type="pres">
      <dgm:prSet presAssocID="{B8C126A2-9A31-45B3-866A-E2A1F32020F5}" presName="pyramid" presStyleLbl="node1" presStyleIdx="0" presStyleCnt="1"/>
      <dgm:spPr>
        <a:solidFill>
          <a:schemeClr val="accent3">
            <a:lumMod val="75000"/>
          </a:schemeClr>
        </a:solidFill>
      </dgm:spPr>
    </dgm:pt>
    <dgm:pt modelId="{6147355F-946D-43E9-97A8-661B5CE7D94C}" type="pres">
      <dgm:prSet presAssocID="{B8C126A2-9A31-45B3-866A-E2A1F32020F5}" presName="theList" presStyleCnt="0"/>
      <dgm:spPr/>
    </dgm:pt>
    <dgm:pt modelId="{28142BF0-F73E-491E-8AAA-0835D8DF4E57}" type="pres">
      <dgm:prSet presAssocID="{B3AE32AA-642D-4B01-95A2-97F28EBEE686}" presName="aNode" presStyleLbl="fgAcc1" presStyleIdx="0" presStyleCnt="3" custScaleY="90070" custLinFactNeighborX="862" custLinFactNeighborY="-32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3AD889-417F-495B-B239-EE8FB3212810}" type="pres">
      <dgm:prSet presAssocID="{B3AE32AA-642D-4B01-95A2-97F28EBEE686}" presName="aSpace" presStyleCnt="0"/>
      <dgm:spPr/>
    </dgm:pt>
    <dgm:pt modelId="{1513BE74-F7D8-4ACE-B2A4-4B0E142E9C8C}" type="pres">
      <dgm:prSet presAssocID="{50033886-CF73-4FD3-AFE4-70894A27CA3D}" presName="aNode" presStyleLbl="fgAcc1" presStyleIdx="1" presStyleCnt="3" custScaleY="75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A18FF8-D25B-423C-8C92-AF27129DC40B}" type="pres">
      <dgm:prSet presAssocID="{50033886-CF73-4FD3-AFE4-70894A27CA3D}" presName="aSpace" presStyleCnt="0"/>
      <dgm:spPr/>
    </dgm:pt>
    <dgm:pt modelId="{CFBB6459-6495-4BE7-8905-F61B7C2AAFE6}" type="pres">
      <dgm:prSet presAssocID="{00C247B4-C2EF-4FE6-A802-E3EA99EEA816}" presName="aNode" presStyleLbl="fgAcc1" presStyleIdx="2" presStyleCnt="3" custScaleY="92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ABEAE8-D9B6-43CC-A85B-A3CB34FC2378}" type="pres">
      <dgm:prSet presAssocID="{00C247B4-C2EF-4FE6-A802-E3EA99EEA816}" presName="aSpace" presStyleCnt="0"/>
      <dgm:spPr/>
    </dgm:pt>
  </dgm:ptLst>
  <dgm:cxnLst>
    <dgm:cxn modelId="{2AF75E29-1EDE-49A4-9099-EEA71F54F8FF}" srcId="{B8C126A2-9A31-45B3-866A-E2A1F32020F5}" destId="{00C247B4-C2EF-4FE6-A802-E3EA99EEA816}" srcOrd="2" destOrd="0" parTransId="{2F57891C-C3FF-45D6-A1C1-C823CDD57A40}" sibTransId="{68F693A3-A656-4720-8F9C-7714F5655DD4}"/>
    <dgm:cxn modelId="{7D0263C8-2644-4EEF-ADBE-904BD2982883}" type="presOf" srcId="{B3AE32AA-642D-4B01-95A2-97F28EBEE686}" destId="{28142BF0-F73E-491E-8AAA-0835D8DF4E57}" srcOrd="0" destOrd="0" presId="urn:microsoft.com/office/officeart/2005/8/layout/pyramid2"/>
    <dgm:cxn modelId="{10B5B58D-30AF-4EAA-B380-DC18ACC3267F}" type="presOf" srcId="{50033886-CF73-4FD3-AFE4-70894A27CA3D}" destId="{1513BE74-F7D8-4ACE-B2A4-4B0E142E9C8C}" srcOrd="0" destOrd="0" presId="urn:microsoft.com/office/officeart/2005/8/layout/pyramid2"/>
    <dgm:cxn modelId="{FAF3497E-A334-4563-867A-74A981B41AA0}" srcId="{B8C126A2-9A31-45B3-866A-E2A1F32020F5}" destId="{B3AE32AA-642D-4B01-95A2-97F28EBEE686}" srcOrd="0" destOrd="0" parTransId="{750A8B63-2707-449D-91BD-DC01BC5BCB4D}" sibTransId="{EB08423D-FBF4-4A22-B546-5A2110E73D7F}"/>
    <dgm:cxn modelId="{C2366794-FC18-4445-9460-69D9F088B13B}" srcId="{B8C126A2-9A31-45B3-866A-E2A1F32020F5}" destId="{50033886-CF73-4FD3-AFE4-70894A27CA3D}" srcOrd="1" destOrd="0" parTransId="{D3CFA9A2-8C88-495E-9D14-82780CE151BE}" sibTransId="{52034632-20EA-4AC8-99E2-95D1F4DFFFB5}"/>
    <dgm:cxn modelId="{40A95E33-23A7-4BBD-A70D-842D97CDB880}" type="presOf" srcId="{B8C126A2-9A31-45B3-866A-E2A1F32020F5}" destId="{F1A43F5E-4474-458F-952C-BA1BD71F1185}" srcOrd="0" destOrd="0" presId="urn:microsoft.com/office/officeart/2005/8/layout/pyramid2"/>
    <dgm:cxn modelId="{A966764B-01FD-400F-9D03-0A94D265D5D7}" type="presOf" srcId="{00C247B4-C2EF-4FE6-A802-E3EA99EEA816}" destId="{CFBB6459-6495-4BE7-8905-F61B7C2AAFE6}" srcOrd="0" destOrd="0" presId="urn:microsoft.com/office/officeart/2005/8/layout/pyramid2"/>
    <dgm:cxn modelId="{B5D2B8AA-5B16-47C6-BF04-5E9B6905F8AA}" type="presParOf" srcId="{F1A43F5E-4474-458F-952C-BA1BD71F1185}" destId="{B2EFD037-F8D1-4D05-8CFF-D2499AD7142F}" srcOrd="0" destOrd="0" presId="urn:microsoft.com/office/officeart/2005/8/layout/pyramid2"/>
    <dgm:cxn modelId="{B8B8A37C-B980-400B-BB3A-F7DF99D8302B}" type="presParOf" srcId="{F1A43F5E-4474-458F-952C-BA1BD71F1185}" destId="{6147355F-946D-43E9-97A8-661B5CE7D94C}" srcOrd="1" destOrd="0" presId="urn:microsoft.com/office/officeart/2005/8/layout/pyramid2"/>
    <dgm:cxn modelId="{AB2762A2-460F-4B27-8FB4-99FA4C6C996E}" type="presParOf" srcId="{6147355F-946D-43E9-97A8-661B5CE7D94C}" destId="{28142BF0-F73E-491E-8AAA-0835D8DF4E57}" srcOrd="0" destOrd="0" presId="urn:microsoft.com/office/officeart/2005/8/layout/pyramid2"/>
    <dgm:cxn modelId="{F8C9BBE7-C4A1-430D-A7F1-D836E36E17BB}" type="presParOf" srcId="{6147355F-946D-43E9-97A8-661B5CE7D94C}" destId="{223AD889-417F-495B-B239-EE8FB3212810}" srcOrd="1" destOrd="0" presId="urn:microsoft.com/office/officeart/2005/8/layout/pyramid2"/>
    <dgm:cxn modelId="{4183BDB5-A9B0-4ED9-8047-A03B0D7D842D}" type="presParOf" srcId="{6147355F-946D-43E9-97A8-661B5CE7D94C}" destId="{1513BE74-F7D8-4ACE-B2A4-4B0E142E9C8C}" srcOrd="2" destOrd="0" presId="urn:microsoft.com/office/officeart/2005/8/layout/pyramid2"/>
    <dgm:cxn modelId="{F4F5B44F-4A30-4A8C-B82D-B1F23415B08D}" type="presParOf" srcId="{6147355F-946D-43E9-97A8-661B5CE7D94C}" destId="{16A18FF8-D25B-423C-8C92-AF27129DC40B}" srcOrd="3" destOrd="0" presId="urn:microsoft.com/office/officeart/2005/8/layout/pyramid2"/>
    <dgm:cxn modelId="{83E2F415-25B8-4A51-9DF1-7AF902C39558}" type="presParOf" srcId="{6147355F-946D-43E9-97A8-661B5CE7D94C}" destId="{CFBB6459-6495-4BE7-8905-F61B7C2AAFE6}" srcOrd="4" destOrd="0" presId="urn:microsoft.com/office/officeart/2005/8/layout/pyramid2"/>
    <dgm:cxn modelId="{D5574B76-D217-4848-A182-E58CAEE70157}" type="presParOf" srcId="{6147355F-946D-43E9-97A8-661B5CE7D94C}" destId="{B5ABEAE8-D9B6-43CC-A85B-A3CB34FC2378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EFD037-F8D1-4D05-8CFF-D2499AD7142F}">
      <dsp:nvSpPr>
        <dsp:cNvPr id="0" name=""/>
        <dsp:cNvSpPr/>
      </dsp:nvSpPr>
      <dsp:spPr>
        <a:xfrm>
          <a:off x="1956346" y="0"/>
          <a:ext cx="3556990" cy="3556990"/>
        </a:xfrm>
        <a:prstGeom prst="triangle">
          <a:avLst/>
        </a:prstGeom>
        <a:solidFill>
          <a:schemeClr val="accent3">
            <a:lumMod val="7500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42BF0-F73E-491E-8AAA-0835D8DF4E57}">
      <dsp:nvSpPr>
        <dsp:cNvPr id="0" name=""/>
        <dsp:cNvSpPr/>
      </dsp:nvSpPr>
      <dsp:spPr>
        <a:xfrm>
          <a:off x="3754771" y="316632"/>
          <a:ext cx="2312044" cy="8672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число коек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круглосуточного стационара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7499 </a:t>
          </a:r>
        </a:p>
      </dsp:txBody>
      <dsp:txXfrm>
        <a:off x="3754771" y="316632"/>
        <a:ext cx="2312044" cy="867273"/>
      </dsp:txXfrm>
    </dsp:sp>
    <dsp:sp modelId="{1513BE74-F7D8-4ACE-B2A4-4B0E142E9C8C}">
      <dsp:nvSpPr>
        <dsp:cNvPr id="0" name=""/>
        <dsp:cNvSpPr/>
      </dsp:nvSpPr>
      <dsp:spPr>
        <a:xfrm>
          <a:off x="3734841" y="1343645"/>
          <a:ext cx="2312044" cy="72751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число коек дневного стационара при  больнице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3165</a:t>
          </a:r>
        </a:p>
      </dsp:txBody>
      <dsp:txXfrm>
        <a:off x="3734841" y="1343645"/>
        <a:ext cx="2312044" cy="727510"/>
      </dsp:txXfrm>
    </dsp:sp>
    <dsp:sp modelId="{CFBB6459-6495-4BE7-8905-F61B7C2AAFE6}">
      <dsp:nvSpPr>
        <dsp:cNvPr id="0" name=""/>
        <dsp:cNvSpPr/>
      </dsp:nvSpPr>
      <dsp:spPr>
        <a:xfrm>
          <a:off x="3734841" y="2191516"/>
          <a:ext cx="2312044" cy="8891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число коек дневного стационара при АПУ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2828</a:t>
          </a:r>
        </a:p>
      </dsp:txBody>
      <dsp:txXfrm>
        <a:off x="3734841" y="2191516"/>
        <a:ext cx="2312044" cy="889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0.81481</cdr:x>
      <cdr:y>0.02404</cdr:y>
    </cdr:from>
    <cdr:to>
      <cdr:x>0.9537</cdr:x>
      <cdr:y>0.23621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6544" y="80956"/>
          <a:ext cx="1071570" cy="7143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C00000"/>
          </a:solidFill>
        </a:ln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>
            <a:buFontTx/>
            <a:buChar char="-"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45,7%</a:t>
          </a:r>
        </a:p>
        <a:p xmlns:a="http://schemas.openxmlformats.org/drawingml/2006/main">
          <a:pPr>
            <a:buFontTx/>
            <a:buChar char="-"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100</a:t>
          </a:r>
        </a:p>
        <a:p xmlns:a="http://schemas.openxmlformats.org/drawingml/2006/main">
          <a:pPr>
            <a:buFontTx/>
            <a:buChar char="-"/>
          </a:pPr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0.67257</cdr:x>
      <cdr:y>0.05797</cdr:y>
    </cdr:from>
    <cdr:to>
      <cdr:x>0.85841</cdr:x>
      <cdr:y>0.23188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29288" y="285752"/>
          <a:ext cx="1500198" cy="8572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ВСЕГО ИППП</a:t>
          </a:r>
        </a:p>
        <a:p xmlns:a="http://schemas.openxmlformats.org/drawingml/2006/main"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2020 – 88,4</a:t>
          </a:r>
        </a:p>
        <a:p xmlns:a="http://schemas.openxmlformats.org/drawingml/2006/main"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2019  - 117,8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0.55381</cdr:x>
      <cdr:y>0.56957</cdr:y>
    </cdr:from>
    <cdr:to>
      <cdr:x>0.60894</cdr:x>
      <cdr:y>0.75619</cdr:y>
    </cdr:to>
    <cdr:sp macro="" textlink="">
      <cdr:nvSpPr>
        <cdr:cNvPr id="2" name="TextBox 1"/>
        <cdr:cNvSpPr txBox="1"/>
      </cdr:nvSpPr>
      <cdr:spPr>
        <a:xfrm xmlns:a="http://schemas.openxmlformats.org/drawingml/2006/main" rot="7882862" flipV="1">
          <a:off x="2809691" y="2547993"/>
          <a:ext cx="759925" cy="30248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</a:rPr>
            <a:t>   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76%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0.72422</cdr:x>
      <cdr:y>0.03509</cdr:y>
    </cdr:from>
    <cdr:to>
      <cdr:x>0.8777</cdr:x>
      <cdr:y>0.32982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14836" y="142876"/>
          <a:ext cx="914400" cy="1200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7499 -2020</a:t>
          </a:r>
        </a:p>
        <a:p xmlns:a="http://schemas.openxmlformats.org/drawingml/2006/main">
          <a:r>
            <a:rPr lang="ru-RU" dirty="0" smtClean="0"/>
            <a:t>На 10 т.н.0,6</a:t>
          </a:r>
        </a:p>
        <a:p xmlns:a="http://schemas.openxmlformats.org/drawingml/2006/main">
          <a:r>
            <a:rPr lang="ru-RU" sz="1100" dirty="0" smtClean="0"/>
            <a:t>0,5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E6463-9B43-4113-8AE8-D1B07985FEE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80D1D-4BDD-40F7-B2E5-2E16280DB0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0D1D-4BDD-40F7-B2E5-2E16280DB04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136904" cy="3384376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учётные  и отчётные  формы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действующие 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медицинских организациях, оказывающих медицинскую помощь пациентам в амбулаторных и стационарных условиях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Продолжение  Таблицы 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графах 4 и 7 показываются контактные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 из таблицы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2300 графы 5 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из которых обратились самостоятельно, а часть была выявлена активно.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 учитывать, что в таблице 2200 эти больные показываются по своему диагнозу, а в таблице 2300 как физическое лицо, то есть по диагнозу больного который явился как бы источником для данного  контактного лица. 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все больные проживают и находятся под наблюдением на одной территории, то данные таблицы 2300 гр. 5 будут соответствовать сумме граф 4 и 7 таблицы 2200,  в том случае если контактные больные проживают  на другой территории, то могут быть незначительные расхождения за счет этих больных. 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3920"/>
          </a:xfrm>
        </p:spPr>
        <p:txBody>
          <a:bodyPr>
            <a:normAutofit fontScale="90000"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Сведения о беременных, исходах беременности и детях, родившихся от женщин, состоящих на учете с диагнозом “сифилис”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lang="ru-RU" sz="13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(2400)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764704"/>
          <a:ext cx="8568952" cy="6012029"/>
        </p:xfrm>
        <a:graphic>
          <a:graphicData uri="http://schemas.openxmlformats.org/drawingml/2006/table">
            <a:tbl>
              <a:tblPr/>
              <a:tblGrid>
                <a:gridCol w="1419785"/>
                <a:gridCol w="259862"/>
                <a:gridCol w="444628"/>
                <a:gridCol w="490550"/>
                <a:gridCol w="445709"/>
                <a:gridCol w="445709"/>
                <a:gridCol w="445709"/>
                <a:gridCol w="445168"/>
                <a:gridCol w="445709"/>
                <a:gridCol w="445709"/>
                <a:gridCol w="480285"/>
                <a:gridCol w="480285"/>
                <a:gridCol w="486227"/>
                <a:gridCol w="486227"/>
                <a:gridCol w="388982"/>
                <a:gridCol w="388982"/>
                <a:gridCol w="569426"/>
              </a:tblGrid>
              <a:tr h="16608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стр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Диагноз «сифилис» установлен: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Исход беременности: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родившихся детей: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Мерт-ворож-денные с морфоло-гически подтверж-денным диагно-зом  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до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беремен-ности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во время беременности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во время родов, до и после- родо-вый период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само-произ-воль-ный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искус-ствен-ный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роды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продол-жают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вына-шивать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беременность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сведе-ний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триместр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врож-ден-ным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сифи-лисом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умер-ло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от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дан-ного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заболе-вания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2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 с вновь установленным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диагно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зом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сифилис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(в отчетном году)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?</a:t>
                      </a:r>
                      <a:endParaRPr lang="ru-RU" sz="1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790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получили специфическое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39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 получили 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женщин, состоящих на клинико-серологическом контроле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женщин, которые продолжают  вынашивать беременность с предыдущего года 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317"/>
            <a:ext cx="170912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Код по ОКЕИ: человек – 792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12845"/>
            <a:ext cx="65527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3-13 учитываются сведения о беременных женщинах и исходах беременности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14-17 учитываются сведения о родившихся детях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+ 8 (по строкам 01,03)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(по строке 02)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графе       8 сведений не должно быть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4+5+6+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7+8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9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12+13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9 + 10 + 11 + 12 + 13 (по стр. 1, 4, 5)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1 = ∑ строк 2 + 3 (по графам 4-13)</a:t>
            </a:r>
          </a:p>
          <a:p>
            <a:pPr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родов может быть несколько больше, чем родившихся детей за счет двойни, тройни и т.д.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3 графы 14 = ∑ (строк 01 + 04 + 05) – строка 01 графа 5 табл. 2401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1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980728"/>
          <a:ext cx="7848871" cy="1944216"/>
        </p:xfrm>
        <a:graphic>
          <a:graphicData uri="http://schemas.openxmlformats.org/drawingml/2006/table">
            <a:tbl>
              <a:tblPr/>
              <a:tblGrid>
                <a:gridCol w="2584859"/>
                <a:gridCol w="689469"/>
                <a:gridCol w="1667875"/>
                <a:gridCol w="1453334"/>
                <a:gridCol w="1453334"/>
              </a:tblGrid>
              <a:tr h="38246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Лечение получали:</a:t>
                      </a:r>
                      <a:endParaRPr lang="ru-RU" sz="10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профилактическое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специфическое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 родившихся детей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0" y="3284983"/>
          <a:ext cx="8424941" cy="2952329"/>
        </p:xfrm>
        <a:graphic>
          <a:graphicData uri="http://schemas.openxmlformats.org/drawingml/2006/table">
            <a:tbl>
              <a:tblPr/>
              <a:tblGrid>
                <a:gridCol w="1422377"/>
                <a:gridCol w="29226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549358"/>
                <a:gridCol w="549899"/>
                <a:gridCol w="549899"/>
                <a:gridCol w="549358"/>
                <a:gridCol w="549899"/>
                <a:gridCol w="549899"/>
              </a:tblGrid>
              <a:tr h="1759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нозологии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стр.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Серологические методы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скопи-ческий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ТПМ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бактерио-логи-ческий/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вирусоло-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гический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молеку-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лярно-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биологи-ческий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методы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КСР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РМП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РПГА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ИФА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РИФ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РИБТ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имму-ноблот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2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Гонококковая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Хламидийные инфекции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Трихомоноз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8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Аногенитальная герпетическая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вирусная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Аногенитальные (вен.) бородавки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Микроспория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Трихофития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Микозы кистей и стоп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Чесотка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4868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2401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9249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2500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2500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таблице, учитываются сведения о числе, проведенных лабораторных исследований, которые были проведены  при установления диагноза,  (если  для подтверждения диагноза  были использованы  2 и более серологичеких метода, то каждый учитывается в соответствующей графе данной таблице)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Грубой ошибкой считается, когда в данной таблице отражаются сведения о всей лабораторной работе , она учитывается в 30 форме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В  графе 15 учитываются только те исследования, которые не вошли в графы 1-14, визуальные осмотры в данной таблице не учитываются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  (графа 16 = сумме граф 3 – 11, 13.14.15)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 коек дерматовенерологического профиля на начало 2020 года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003232" cy="355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1844824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Общий коечный фонд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дерматовенерологического профиля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13492 койки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Обеспеченность на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тыс. нас.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0,92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988840"/>
            <a:ext cx="1662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Обеспеченность на 10 тыс. нас.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0,6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660232" y="213285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 ЦЕНТРОВ и КВД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42910" y="2419350"/>
          <a:ext cx="7715304" cy="3367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8099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ДЕРМАТОВЕНЕРОЛОГИЧЕСКИЕ ОТДЕЛЕНИЯ И КАБИНЕТЫ</a:t>
            </a:r>
            <a:br>
              <a:rPr lang="ru-RU" sz="2000" dirty="0" smtClean="0"/>
            </a:br>
            <a:r>
              <a:rPr lang="ru-RU" sz="2000" dirty="0" smtClean="0"/>
              <a:t> в структуре других медицинских организаций</a:t>
            </a:r>
            <a:endParaRPr lang="ru-RU" sz="20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214414" y="2214555"/>
          <a:ext cx="7215237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71472" y="1785927"/>
          <a:ext cx="7572427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86000" y="857232"/>
            <a:ext cx="5072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Динамика обеспеченности населения Российской Федерации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врачами дерматовенерологами 2013-2020 годы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абсолютных числах и на 10 тысяч нас.)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62" y="1857364"/>
          <a:ext cx="7643868" cy="4021383"/>
        </p:xfrm>
        <a:graphic>
          <a:graphicData uri="http://schemas.openxmlformats.org/drawingml/2006/table">
            <a:tbl>
              <a:tblPr/>
              <a:tblGrid>
                <a:gridCol w="2071703"/>
                <a:gridCol w="1000132"/>
                <a:gridCol w="928694"/>
                <a:gridCol w="857256"/>
                <a:gridCol w="928694"/>
                <a:gridCol w="928694"/>
                <a:gridCol w="928695"/>
              </a:tblGrid>
              <a:tr h="88266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Профиль койки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койки, дней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длительность пребывания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Оборот койки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Дермато-венерологическая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14,3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13,6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18,7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Дерматологическая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314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254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19,2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том числе</a:t>
                      </a:r>
                    </a:p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253,6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19,4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255,4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13.7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13,7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18,6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Венерологическая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305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15,6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16,5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том числе</a:t>
                      </a:r>
                    </a:p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253,8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15,7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15,3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16,6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197,2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13,8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14,3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500042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показатели работы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дерматовенерологической койки круглосуточного стационара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Российской Федерации, 2018, 2019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3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Учетные и отчетные статистические формы медицинской документации, используемые в работе медицинских организаций дерматовенерологического профиля, оказывающих медицинскую помощь в амбулаторных условиях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Учетные формы</a:t>
            </a:r>
          </a:p>
          <a:p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Форма № 025/у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(Медицинская карта пациента, получающего медицинскую помощь в амбулаторных условиях)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Форма № 025 -1 /у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(Талон пациента, получающего медицинскую помощь в амбулаторных условиях)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Форма № 030/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(Контрольная карта диспансерного наблюдения)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10 учетных документов  по стационару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№ 834н от 15.12.2014 г.  </a:t>
            </a:r>
            <a:endParaRPr lang="ru-RU" sz="2900" dirty="0" smtClean="0"/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Форма № 089/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(Извещение о больном с вновь установленным диагнозом: сифилиса, гонококковой инфекции, хламидийных инфекций, трихомониаза, аногенитальной герпетической вирусной инфекции, аногенитальных (венерических) бородавок, микоза, чесотки)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686320"/>
          </a:xfrm>
        </p:spPr>
        <p:txBody>
          <a:bodyPr>
            <a:normAutofit fontScale="47500" lnSpcReduction="2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Отчетные формы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Форма №12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Форма №30 «Сведения о медицинской организации»</a:t>
            </a:r>
          </a:p>
          <a:p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Форма №14 «Сведения о деятельности подразделений медицинской  организации, оказывающих медицинскую помощь в стационарных условиях»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Форма №14ДС «Сведения о деятельности дневных стационаров медицинских организаций»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Форма № 9 «Сведения о заболеваниях инфекциями, передаваемыми половым путем и заразными  кожными болезнями» </a:t>
            </a:r>
          </a:p>
          <a:p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Форма №34 «Сведения о больных заболеваниями, передаваемыми преимущественно половым путем, и заразными кожными заболеваниями»</a:t>
            </a:r>
            <a:endParaRPr lang="ru-RU" sz="2500" b="1" dirty="0" smtClean="0"/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Утверждены приказом Росстата от 29.12.2011 г. №520</a:t>
            </a:r>
          </a:p>
          <a:p>
            <a:endParaRPr lang="ru-RU" sz="1800" dirty="0" smtClean="0"/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Приказ Росстата: Об утверждении формы от 30.12.2020 № 863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71472" y="1500174"/>
          <a:ext cx="807249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7224" y="57148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Заболеваемость ИППП в Российской Федерации 2018, 2019 годы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(на 100 тысяч населения)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828800" y="1428736"/>
          <a:ext cx="595791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728" y="642918"/>
            <a:ext cx="7356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Динамика заболеваемости различными формами сифилиса в целом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Российской Федерации 2013-2019 г.г.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100 тысяч населения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Заболеваемость сифилисом среди детей в возрасте  0-17 лет в целом по Российской Федерации 2018, 2019 г.г.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    0 -14 лет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Заболеваемость сифилисом  всеми формами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2020 г. – 0,22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– 0,31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(на 100 т. дет. населения данного возраста)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Врожденный  сифилис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-0,46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(на 100 т. дет. населения данного возраста)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Число  случаев врожденного сифилиса 2020 г.–15случая;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– 20 случаев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15 – 17 лет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Заболеваемость сифилисом  всеми формами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2020 г. –2.2;    2019 – 2,9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(на 100 т. дет. населения данного возраста)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857224" y="785794"/>
          <a:ext cx="764386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857356" y="1643050"/>
          <a:ext cx="6072230" cy="3900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728" y="500042"/>
            <a:ext cx="7301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числа зарегистрированных  вновь выявленных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случаев сифилиса среди резидентов и нерезидентов  2014 -2019 г.г. в Российской Федерации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828800" y="1500174"/>
          <a:ext cx="595791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14744" y="3071810"/>
            <a:ext cx="5437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24%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5" y="57148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Медицинские организации имеющие в своей структуре дерматовенерологические койки, Российская Федерация 2019 год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2214554"/>
            <a:ext cx="3071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Коечный фонд круглосуточных дерматовенерологических коек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 8878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Обеспеченность на 10 т. нас.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0,6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Минздрава России от 23.01.2015 N 10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"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 отмене приказа Министерства здравоохранения Российской Федерации от 12 августа 2003 г. N 403 "Об утверждении и введении в действие учетной формы N 089/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"Извещение о больном с вновь установленным диагнозом сифилиса, гонореи, трихомоноза, хламидиоза, герпеса урогенитального, аногенитальными бородавками, микроспории, фавуса, трихофитии, микоза стоп, чесотки"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530" y="0"/>
            <a:ext cx="7496902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088" y="38100"/>
            <a:ext cx="469582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3"/>
            <a:ext cx="792088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Форма №34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 О ЗАБОЛЕВАНИЯХ ИНФЕКЦИЯМИ, ПЕРЕДАВАЕМЫМИ ПОЛОВЫМ ПУТЕМ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ЗАРАЗНЫМИ КОЖНЫМИ БОЛЕЗНЯМИ»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Отчетные формы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представляются в виде сканера со всеми подписями и правильно оформленном виде, а также: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Эпидрасследование и анкеты на врожденный и детский сифилис 0-14 лет 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объяснительные по «ПСОРИАЗУ», в каких медицинских организациях дети всех возрастов наблюдаются.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2474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№9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 О ЗАБОЛЕВАНИЯХ ИНФЕКЦИЯМИ, ПЕРЕДАВАЕМЫМИ ПОЛОВЫМ ПУТЕМ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ЗАРАЗНЫМИ КОЖНЫМИ БОЛЕЗНЯМИ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№9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СВЕДЕНИЯ  О ЗАБОЛЕВАНИЯХ ИНФЕКЦИЯМИ, ПЕРЕДАВАЕМЫМИ ПОЛОВЫМ ПУТЕМ 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ЗАРАЗНЫМИ КОЖНЫМИ БОЛЕЗНЯМИ»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844824"/>
            <a:ext cx="711380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Встречающиеся ошибки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таб.2000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Неправильное распределение по возрастным группам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Путаница в распределении случаев ИППП среди детей и взрослых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Путаница в распределении случаев ИППП по формам сифилиса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таб. 2003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Несоответствие данных с формой №61 по сочетанным случаям с ВИЧ инфекцией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таб. 2005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Случаи ИППП, выявленные у жителей СНГ, должны быть показаны и в ГР.5 и 6, в том числе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таб. 2006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Неужели трудно распределить все случаи ИППП по социальным группам в сочетании с таб.2000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№34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«СВЕДЕНИЯ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БОЛЬНЫХ ЗАБОЛЕВАНИЯМИ, ПЕРЕДАВАЕМЫМИ ПРЕИМУЩЕСТВЕННО ПОЛОВЫМ ПУТЕМ И ЗАРАЗНЫМИ КОЖНЫМИ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ЗАБОЛЕВАНИЯМИ»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Таб. 2100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Межгодовой  контроль – 18 % субъектов не сопоставили данные с предыдущим годом по основным строкам  соответственно и нет баланса по строкам 01, 27,28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Ошибки в таблице по снятым с учета таб. 2101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 .Ошибки по распределению больных в соответствии с теми медицинскими организациями, где они были выявлены таб.2200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далее по всем таблицам.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№34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644008" y="50851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889844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данные таблицы отражают профилактическую работу медицинской организации по выявлению больных ИППП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зарегистрированных больных с вновь установленным диагнозом в табл. 2100 графы 6 должно строго соответствовать данным графы 15 табл. 2200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только по 14 графе и не разносятся в графах 3-13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15 = ∑ графа 3 + графа 5 + графа 12 + графа 14 (по всем строкам)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5 = ∑ графа 6 + графа 8 + графа 10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строку 6 (сифилис ранний скрытый) включается и сифилис ранний неуточненный из строки 10 табл. 2100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графу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вносятся больные обратившиеся самостоятельно, из них выделяются больные обратившиеся тоже самостоятельно, но являются половыми контактами.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графе 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учитываются больные, выявленные активно это: контактные, показанные по гр.7 и + выявленные среди интеркурентных заболеваний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 2100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 показываются все зарегистрированные случаи ИППП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Напоминаю, что в ней необходимо строго соблюдать межгодовой контроль и баланс по строкам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01, 2 - 17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 сифилису),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27, 28, 34,35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2193</TotalTime>
  <Words>1926</Words>
  <Application>Microsoft Office PowerPoint</Application>
  <PresentationFormat>Экран (4:3)</PresentationFormat>
  <Paragraphs>489</Paragraphs>
  <Slides>26</Slides>
  <Notes>1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Human</vt:lpstr>
      <vt:lpstr>учётные  и отчётные  формы действующие   в медицинских организациях, оказывающих медицинскую помощь пациентам в амбулаторных и стационарных условиях</vt:lpstr>
      <vt:lpstr>Учетные и отчетные статистические формы медицинской документации, используемые в работе медицинских организаций дерматовенерологического профиля, оказывающих медицинскую помощь в амбулаторных условиях</vt:lpstr>
      <vt:lpstr>Приказ Минздрава России от 23.01.2015 N 10 </vt:lpstr>
      <vt:lpstr>Слайд 4</vt:lpstr>
      <vt:lpstr>Слайд 5</vt:lpstr>
      <vt:lpstr>Слайд 6</vt:lpstr>
      <vt:lpstr>     Форма №9  «СВЕДЕНИЯ  О ЗАБОЛЕВАНИЯХ ИНФЕКЦИЯМИ, ПЕРЕДАВАЕМЫМИ ПОЛОВЫМ ПУТЕМ  и ЗАРАЗНЫМИ КОЖНЫМИ БОЛЕЗНЯМИ»  </vt:lpstr>
      <vt:lpstr>Форма №34  «СВЕДЕНИЯ О БОЛЬНЫХ ЗАБОЛЕВАНИЯМИ, ПЕРЕДАВАЕМЫМИ ПРЕИМУЩЕСТВЕННО ПОЛОВЫМ ПУТЕМ И ЗАРАЗНЫМИ КОЖНЫМИ ЗАБОЛЕВАНИЯМИ»  </vt:lpstr>
      <vt:lpstr>Слайд 9</vt:lpstr>
      <vt:lpstr>Слайд 10</vt:lpstr>
      <vt:lpstr>4. Сведения о беременных, исходах беременности и детях, родившихся от женщин, состоящих на учете с диагнозом “сифилис”  (2400) </vt:lpstr>
      <vt:lpstr>Слайд 12</vt:lpstr>
      <vt:lpstr> </vt:lpstr>
      <vt:lpstr>Слайд 14</vt:lpstr>
      <vt:lpstr>Число коек дерматовенерологического профиля на начало 2020 года</vt:lpstr>
      <vt:lpstr>ЧИСЛО ЦЕНТРОВ и КВД</vt:lpstr>
      <vt:lpstr>ДЕРМАТОВЕНЕРОЛОГИЧЕСКИЕ ОТДЕЛЕНИЯ И КАБИНЕТЫ  в структуре других медицинских организаций</vt:lpstr>
      <vt:lpstr>Слайд 18</vt:lpstr>
      <vt:lpstr>Слайд 19</vt:lpstr>
      <vt:lpstr>Слайд 20</vt:lpstr>
      <vt:lpstr>Слайд 21</vt:lpstr>
      <vt:lpstr>Заболеваемость сифилисом среди детей в возрасте  0-17 лет в целом по Российской Федерации 2018, 2019 г.г.</vt:lpstr>
      <vt:lpstr>Слайд 23</vt:lpstr>
      <vt:lpstr>Спасибо за внимание !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Мария</cp:lastModifiedBy>
  <cp:revision>246</cp:revision>
  <dcterms:modified xsi:type="dcterms:W3CDTF">2021-12-07T04:47:24Z</dcterms:modified>
</cp:coreProperties>
</file>