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  <p:sldMasterId id="2147483711" r:id="rId3"/>
  </p:sldMasterIdLst>
  <p:notesMasterIdLst>
    <p:notesMasterId r:id="rId29"/>
  </p:notesMasterIdLst>
  <p:sldIdLst>
    <p:sldId id="256" r:id="rId4"/>
    <p:sldId id="378" r:id="rId5"/>
    <p:sldId id="408" r:id="rId6"/>
    <p:sldId id="389" r:id="rId7"/>
    <p:sldId id="388" r:id="rId8"/>
    <p:sldId id="391" r:id="rId9"/>
    <p:sldId id="409" r:id="rId10"/>
    <p:sldId id="390" r:id="rId11"/>
    <p:sldId id="392" r:id="rId12"/>
    <p:sldId id="393" r:id="rId13"/>
    <p:sldId id="394" r:id="rId14"/>
    <p:sldId id="395" r:id="rId15"/>
    <p:sldId id="396" r:id="rId16"/>
    <p:sldId id="397" r:id="rId17"/>
    <p:sldId id="406" r:id="rId18"/>
    <p:sldId id="411" r:id="rId19"/>
    <p:sldId id="414" r:id="rId20"/>
    <p:sldId id="407" r:id="rId21"/>
    <p:sldId id="403" r:id="rId22"/>
    <p:sldId id="398" r:id="rId23"/>
    <p:sldId id="399" r:id="rId24"/>
    <p:sldId id="402" r:id="rId25"/>
    <p:sldId id="401" r:id="rId26"/>
    <p:sldId id="412" r:id="rId27"/>
    <p:sldId id="410" r:id="rId28"/>
  </p:sldIdLst>
  <p:sldSz cx="9144000" cy="5143500" type="screen16x9"/>
  <p:notesSz cx="6858000" cy="9144000"/>
  <p:defaultTextStyle>
    <a:defPPr>
      <a:defRPr lang="ru-RU"/>
    </a:defPPr>
    <a:lvl1pPr marL="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0000"/>
    <a:srgbClr val="FCA8A2"/>
    <a:srgbClr val="CDE6FF"/>
    <a:srgbClr val="164EAA"/>
    <a:srgbClr val="99CCFF"/>
    <a:srgbClr val="D5FEFF"/>
    <a:srgbClr val="A1D1FD"/>
    <a:srgbClr val="BCF1AD"/>
    <a:srgbClr val="ECC070"/>
    <a:srgbClr val="FA7C7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35758FB7-9AC5-4552-8A53-C91805E547FA}" styleName="Стиль из темы 1 - акцент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34587" autoAdjust="0"/>
    <p:restoredTop sz="96010" autoAdjust="0"/>
  </p:normalViewPr>
  <p:slideViewPr>
    <p:cSldViewPr snapToGrid="0">
      <p:cViewPr>
        <p:scale>
          <a:sx n="100" d="100"/>
          <a:sy n="100" d="100"/>
        </p:scale>
        <p:origin x="-72" y="-10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slide" Target="slides/slide10.xml"/><Relationship Id="rId18" Type="http://schemas.openxmlformats.org/officeDocument/2006/relationships/slide" Target="slides/slide15.xml"/><Relationship Id="rId26" Type="http://schemas.openxmlformats.org/officeDocument/2006/relationships/slide" Target="slides/slide23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8.xml"/><Relationship Id="rId7" Type="http://schemas.openxmlformats.org/officeDocument/2006/relationships/slide" Target="slides/slide4.xml"/><Relationship Id="rId12" Type="http://schemas.openxmlformats.org/officeDocument/2006/relationships/slide" Target="slides/slide9.xml"/><Relationship Id="rId17" Type="http://schemas.openxmlformats.org/officeDocument/2006/relationships/slide" Target="slides/slide14.xml"/><Relationship Id="rId25" Type="http://schemas.openxmlformats.org/officeDocument/2006/relationships/slide" Target="slides/slide22.xml"/><Relationship Id="rId33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3.xml"/><Relationship Id="rId20" Type="http://schemas.openxmlformats.org/officeDocument/2006/relationships/slide" Target="slides/slide17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slide" Target="slides/slide8.xml"/><Relationship Id="rId24" Type="http://schemas.openxmlformats.org/officeDocument/2006/relationships/slide" Target="slides/slide21.xml"/><Relationship Id="rId32" Type="http://schemas.openxmlformats.org/officeDocument/2006/relationships/theme" Target="theme/theme1.xml"/><Relationship Id="rId5" Type="http://schemas.openxmlformats.org/officeDocument/2006/relationships/slide" Target="slides/slide2.xml"/><Relationship Id="rId15" Type="http://schemas.openxmlformats.org/officeDocument/2006/relationships/slide" Target="slides/slide12.xml"/><Relationship Id="rId23" Type="http://schemas.openxmlformats.org/officeDocument/2006/relationships/slide" Target="slides/slide20.xml"/><Relationship Id="rId28" Type="http://schemas.openxmlformats.org/officeDocument/2006/relationships/slide" Target="slides/slide25.xml"/><Relationship Id="rId10" Type="http://schemas.openxmlformats.org/officeDocument/2006/relationships/slide" Target="slides/slide7.xml"/><Relationship Id="rId19" Type="http://schemas.openxmlformats.org/officeDocument/2006/relationships/slide" Target="slides/slide16.xml"/><Relationship Id="rId31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slide" Target="slides/slide11.xml"/><Relationship Id="rId22" Type="http://schemas.openxmlformats.org/officeDocument/2006/relationships/slide" Target="slides/slide19.xml"/><Relationship Id="rId27" Type="http://schemas.openxmlformats.org/officeDocument/2006/relationships/slide" Target="slides/slide24.xml"/><Relationship Id="rId30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3864CC-E5E5-4404-8298-A47C09ACBAA3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F70700-F574-4711-A612-7FEF081D42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541239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Поставить новые эмблемы!!!!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F70700-F574-4711-A612-7FEF081D422A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432008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A8A9B87-BEEB-4B7F-8BFF-4F2C420F136A}" type="slidenum">
              <a:rPr lang="ru-RU" smtClean="0"/>
              <a:t>16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494103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A8A9B87-BEEB-4B7F-8BFF-4F2C420F136A}" type="slidenum">
              <a:rPr lang="ru-RU" smtClean="0"/>
              <a:t>17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494103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1DAE2620-8672-414C-A0A2-93262C4A632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xmlns="" id="{35CE4B2F-E8F7-4E80-A0E6-4E353884327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40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E79E1C34-88ED-48E6-B72E-65BD8A3FF4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9DD14439-F568-4C50-B421-974BFFDF89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4FCE45CC-3BF5-4A00-952C-A4592E89A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151665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12310845-7288-46C3-9F87-9A68B56482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394266EF-DAF5-4BC1-AE1D-FFA49309907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59583898-9807-4DF6-BE44-C015B53FEA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DEE4240F-003E-47D5-B316-A9056CCECE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096FDCD2-92CC-46CE-84D6-E3612F6C6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337127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xmlns="" id="{AB706D04-B7A7-47BC-B439-3049E5801CD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6" y="273868"/>
            <a:ext cx="1971675" cy="4358879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6033A6BC-052A-4F03-A75D-498D8BC97B9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94" y="273868"/>
            <a:ext cx="5800725" cy="435887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869C632A-2A32-4003-AFEA-79DB0BFD40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096335F9-046B-4E39-8164-65AA751593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47848823-F1AF-4084-8130-0DF586D9F5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222134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956"/>
            <a:ext cx="7772400" cy="1102519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106153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058255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290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13556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5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5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1763867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125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125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1423036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911094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6760990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19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925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19" y="1076328"/>
            <a:ext cx="3008313" cy="3518297"/>
          </a:xfrm>
        </p:spPr>
        <p:txBody>
          <a:bodyPr/>
          <a:lstStyle>
            <a:lvl1pPr marL="0" indent="0">
              <a:buNone/>
              <a:defRPr sz="1100"/>
            </a:lvl1pPr>
            <a:lvl2pPr marL="342900" indent="0">
              <a:buNone/>
              <a:defRPr sz="900"/>
            </a:lvl2pPr>
            <a:lvl3pPr marL="685800" indent="0">
              <a:buNone/>
              <a:defRPr sz="800"/>
            </a:lvl3pPr>
            <a:lvl4pPr marL="1028700" indent="0">
              <a:buNone/>
              <a:defRPr sz="700"/>
            </a:lvl4pPr>
            <a:lvl5pPr marL="1371600" indent="0">
              <a:buNone/>
              <a:defRPr sz="700"/>
            </a:lvl5pPr>
            <a:lvl6pPr marL="1714500" indent="0">
              <a:buNone/>
              <a:defRPr sz="700"/>
            </a:lvl6pPr>
            <a:lvl7pPr marL="2057400" indent="0">
              <a:buNone/>
              <a:defRPr sz="700"/>
            </a:lvl7pPr>
            <a:lvl8pPr marL="2400300" indent="0">
              <a:buNone/>
              <a:defRPr sz="700"/>
            </a:lvl8pPr>
            <a:lvl9pPr marL="2743200" indent="0">
              <a:buNone/>
              <a:defRPr sz="7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1512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2D984576-ED4D-489B-BC4E-01EF1F8EFB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B4E9FEF3-CB9B-4D87-9873-3BECB6E0E9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3C0A95DC-43C2-4038-A2EB-83FB57A9C1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CA896A1D-B62D-4577-AD5B-48C7E5B52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BAAAD72C-C371-4812-8366-6253C254B7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260190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27"/>
            <a:ext cx="5486400" cy="603647"/>
          </a:xfrm>
        </p:spPr>
        <p:txBody>
          <a:bodyPr/>
          <a:lstStyle>
            <a:lvl1pPr marL="0" indent="0">
              <a:buNone/>
              <a:defRPr sz="1100"/>
            </a:lvl1pPr>
            <a:lvl2pPr marL="342900" indent="0">
              <a:buNone/>
              <a:defRPr sz="900"/>
            </a:lvl2pPr>
            <a:lvl3pPr marL="685800" indent="0">
              <a:buNone/>
              <a:defRPr sz="800"/>
            </a:lvl3pPr>
            <a:lvl4pPr marL="1028700" indent="0">
              <a:buNone/>
              <a:defRPr sz="700"/>
            </a:lvl4pPr>
            <a:lvl5pPr marL="1371600" indent="0">
              <a:buNone/>
              <a:defRPr sz="700"/>
            </a:lvl5pPr>
            <a:lvl6pPr marL="1714500" indent="0">
              <a:buNone/>
              <a:defRPr sz="700"/>
            </a:lvl6pPr>
            <a:lvl7pPr marL="2057400" indent="0">
              <a:buNone/>
              <a:defRPr sz="700"/>
            </a:lvl7pPr>
            <a:lvl8pPr marL="2400300" indent="0">
              <a:buNone/>
              <a:defRPr sz="700"/>
            </a:lvl8pPr>
            <a:lvl9pPr marL="2743200" indent="0">
              <a:buNone/>
              <a:defRPr sz="7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033732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114077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6094"/>
            <a:ext cx="2057400" cy="4388644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6094"/>
            <a:ext cx="6019800" cy="4388644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658423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457200" y="205980"/>
            <a:ext cx="8229600" cy="4388644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AC9F31-33CC-4DD7-9A00-31E732D3887D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95928227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944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  <a:lvl6pPr marL="1714500" indent="0" algn="ctr">
              <a:buNone/>
              <a:defRPr/>
            </a:lvl6pPr>
            <a:lvl7pPr marL="2057400" indent="0" algn="ctr">
              <a:buNone/>
              <a:defRPr/>
            </a:lvl7pPr>
            <a:lvl8pPr marL="2400300" indent="0" algn="ctr">
              <a:buNone/>
              <a:defRPr/>
            </a:lvl8pPr>
            <a:lvl9pPr marL="27432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F6C8C5-47EC-4AC4-ABCF-C03F3858F881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492611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57BF550-2E7A-4840-A451-5965664396FE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5611280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278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/>
            </a:lvl1pPr>
            <a:lvl2pPr marL="342900" indent="0">
              <a:buNone/>
              <a:defRPr sz="1400"/>
            </a:lvl2pPr>
            <a:lvl3pPr marL="685800" indent="0">
              <a:buNone/>
              <a:defRPr sz="1200"/>
            </a:lvl3pPr>
            <a:lvl4pPr marL="1028700" indent="0">
              <a:buNone/>
              <a:defRPr sz="1100"/>
            </a:lvl4pPr>
            <a:lvl5pPr marL="1371600" indent="0">
              <a:buNone/>
              <a:defRPr sz="1100"/>
            </a:lvl5pPr>
            <a:lvl6pPr marL="1714500" indent="0">
              <a:buNone/>
              <a:defRPr sz="1100"/>
            </a:lvl6pPr>
            <a:lvl7pPr marL="2057400" indent="0">
              <a:buNone/>
              <a:defRPr sz="1100"/>
            </a:lvl7pPr>
            <a:lvl8pPr marL="2400300" indent="0">
              <a:buNone/>
              <a:defRPr sz="1100"/>
            </a:lvl8pPr>
            <a:lvl9pPr marL="2743200" indent="0">
              <a:buNone/>
              <a:defRPr sz="11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BA62B35-89C3-4B89-ABCE-8B833044D3B7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526003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200155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200155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FD0619-5719-400D-8B1E-A83DEFB90EAE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9550129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125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125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A82439-1F28-4BFC-BF99-563A1992BB03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340983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9EDA93-33AC-485C-A625-4E5C750473F6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565654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66FB2DD6-254B-4C9A-B1AB-1F3FC2D442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282440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2A7E43CC-2606-4259-B576-69FDB23884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3442210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ACFA1A86-03B8-4122-9845-83F9907A97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A5F50903-F239-41AB-B3D3-7BB1FC5117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A9C9F05E-E8BA-4B47-8CBC-B6F74E637B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5468394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ECF28B-5303-41B4-9D74-61F5D2EA4FCC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0411576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19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913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19" y="1076328"/>
            <a:ext cx="3008313" cy="3518297"/>
          </a:xfrm>
        </p:spPr>
        <p:txBody>
          <a:bodyPr/>
          <a:lstStyle>
            <a:lvl1pPr marL="0" indent="0">
              <a:buNone/>
              <a:defRPr sz="1100"/>
            </a:lvl1pPr>
            <a:lvl2pPr marL="342900" indent="0">
              <a:buNone/>
              <a:defRPr sz="900"/>
            </a:lvl2pPr>
            <a:lvl3pPr marL="685800" indent="0">
              <a:buNone/>
              <a:defRPr sz="800"/>
            </a:lvl3pPr>
            <a:lvl4pPr marL="1028700" indent="0">
              <a:buNone/>
              <a:defRPr sz="700"/>
            </a:lvl4pPr>
            <a:lvl5pPr marL="1371600" indent="0">
              <a:buNone/>
              <a:defRPr sz="700"/>
            </a:lvl5pPr>
            <a:lvl6pPr marL="1714500" indent="0">
              <a:buNone/>
              <a:defRPr sz="700"/>
            </a:lvl6pPr>
            <a:lvl7pPr marL="2057400" indent="0">
              <a:buNone/>
              <a:defRPr sz="700"/>
            </a:lvl7pPr>
            <a:lvl8pPr marL="2400300" indent="0">
              <a:buNone/>
              <a:defRPr sz="700"/>
            </a:lvl8pPr>
            <a:lvl9pPr marL="2743200" indent="0">
              <a:buNone/>
              <a:defRPr sz="7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58AAC8-0D55-4127-A2FF-3F3DB445443F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8339687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27"/>
            <a:ext cx="5486400" cy="603647"/>
          </a:xfrm>
        </p:spPr>
        <p:txBody>
          <a:bodyPr/>
          <a:lstStyle>
            <a:lvl1pPr marL="0" indent="0">
              <a:buNone/>
              <a:defRPr sz="1100"/>
            </a:lvl1pPr>
            <a:lvl2pPr marL="342900" indent="0">
              <a:buNone/>
              <a:defRPr sz="900"/>
            </a:lvl2pPr>
            <a:lvl3pPr marL="685800" indent="0">
              <a:buNone/>
              <a:defRPr sz="800"/>
            </a:lvl3pPr>
            <a:lvl4pPr marL="1028700" indent="0">
              <a:buNone/>
              <a:defRPr sz="700"/>
            </a:lvl4pPr>
            <a:lvl5pPr marL="1371600" indent="0">
              <a:buNone/>
              <a:defRPr sz="700"/>
            </a:lvl5pPr>
            <a:lvl6pPr marL="1714500" indent="0">
              <a:buNone/>
              <a:defRPr sz="700"/>
            </a:lvl6pPr>
            <a:lvl7pPr marL="2057400" indent="0">
              <a:buNone/>
              <a:defRPr sz="700"/>
            </a:lvl7pPr>
            <a:lvl8pPr marL="2400300" indent="0">
              <a:buNone/>
              <a:defRPr sz="700"/>
            </a:lvl8pPr>
            <a:lvl9pPr marL="2743200" indent="0">
              <a:buNone/>
              <a:defRPr sz="7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DC10417-D8AD-40E7-B1BB-2B228BC01618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28824626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98FDB7-F4E2-409D-9988-B780361A4AD8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51530853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6082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6082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534C55-5E13-4140-9F5A-2D0AD7BC6D97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4684873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457200" y="206082"/>
            <a:ext cx="8229600" cy="4388644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CE9A32-6406-45B4-9049-92569D5E1463}" type="slidenum">
              <a:rPr lang="ru-RU" alt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90806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7D3E973A-E731-498C-AB72-0C6F9CFF4B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F303A489-C448-415B-AD93-4A40BF88A17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D5174DC0-3CDA-4ED8-976B-A9002C07E3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91F89812-B012-426F-A9D9-30D5F3F95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B4357D2F-297B-4102-8F7A-484944819D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DDD3553D-F934-4659-B2A3-F05A6D8274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45778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D78B261E-5503-4590-A48E-4A65F73AF2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273847"/>
            <a:ext cx="7886700" cy="994172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1BCCFB5B-ECBC-4426-B7C1-E1BBEE8E23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A91FAE5D-7AC0-41ED-8E70-4CE4E9E5B99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xmlns="" id="{A3F68FC6-89D1-4B41-B466-2AD2A8F1485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7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xmlns="" id="{AF873974-6E9E-4D49-83B5-D1FCF350F2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7" y="1878806"/>
            <a:ext cx="3887391" cy="2763441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xmlns="" id="{09244B90-3667-496B-B407-BE1D481A98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xmlns="" id="{C2F8FFAE-A169-4E88-BA35-40CA8EA112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xmlns="" id="{7EE1FFAB-699D-41D8-AB71-749A5473FA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740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2936DD11-8751-4D2C-83A5-0F6DE32129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xmlns="" id="{000EA9B6-D984-408B-9436-FB499EA701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xmlns="" id="{D06EFC1F-D38E-4259-A398-972A3E04AD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AE1FDEA6-DA9B-4375-B91F-E09D83638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68789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xmlns="" id="{BC2B5896-B841-4DA0-ACFB-D6207A6AF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xmlns="" id="{70A5DB8A-0119-44EE-81B1-FE9D22FF9A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xmlns="" id="{F20E91DF-0789-4610-A7B5-FEFB3CE05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05720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C67BF854-E55E-4ED1-8794-40CF7B526D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CD629D74-95CC-4E11-9929-FF53F665C7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391" y="740706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C7E18DB3-F7C5-4938-B18C-0A65200A8F4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1543052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100"/>
            </a:lvl2pPr>
            <a:lvl3pPr marL="685800" indent="0">
              <a:buNone/>
              <a:defRPr sz="900"/>
            </a:lvl3pPr>
            <a:lvl4pPr marL="1028700" indent="0">
              <a:buNone/>
              <a:defRPr sz="800"/>
            </a:lvl4pPr>
            <a:lvl5pPr marL="1371600" indent="0">
              <a:buNone/>
              <a:defRPr sz="800"/>
            </a:lvl5pPr>
            <a:lvl6pPr marL="1714500" indent="0">
              <a:buNone/>
              <a:defRPr sz="800"/>
            </a:lvl6pPr>
            <a:lvl7pPr marL="2057400" indent="0">
              <a:buNone/>
              <a:defRPr sz="800"/>
            </a:lvl7pPr>
            <a:lvl8pPr marL="2400300" indent="0">
              <a:buNone/>
              <a:defRPr sz="800"/>
            </a:lvl8pPr>
            <a:lvl9pPr marL="2743200" indent="0">
              <a:buNone/>
              <a:defRPr sz="8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098B3195-1E80-4732-9CC0-3E6EE8ACBA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0A4A0A20-104A-4D2F-B638-9B625A0BC7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106B8EF7-C623-45D5-870C-C239588A8D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465349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CC43B1CC-9FE6-4AB8-B60C-8CCE6AEBF3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xmlns="" id="{4F10DB07-FDF6-476D-BDAF-E6764C9961D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391" y="740706"/>
            <a:ext cx="4629150" cy="3655219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7ACC0DBC-20A6-4AC0-9FB4-A4B1341AE77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1543052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100"/>
            </a:lvl2pPr>
            <a:lvl3pPr marL="685800" indent="0">
              <a:buNone/>
              <a:defRPr sz="900"/>
            </a:lvl3pPr>
            <a:lvl4pPr marL="1028700" indent="0">
              <a:buNone/>
              <a:defRPr sz="800"/>
            </a:lvl4pPr>
            <a:lvl5pPr marL="1371600" indent="0">
              <a:buNone/>
              <a:defRPr sz="800"/>
            </a:lvl5pPr>
            <a:lvl6pPr marL="1714500" indent="0">
              <a:buNone/>
              <a:defRPr sz="800"/>
            </a:lvl6pPr>
            <a:lvl7pPr marL="2057400" indent="0">
              <a:buNone/>
              <a:defRPr sz="800"/>
            </a:lvl7pPr>
            <a:lvl8pPr marL="2400300" indent="0">
              <a:buNone/>
              <a:defRPr sz="800"/>
            </a:lvl8pPr>
            <a:lvl9pPr marL="2743200" indent="0">
              <a:buNone/>
              <a:defRPr sz="8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8A088C62-F40B-4743-AA53-C5C90B1D91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986DCB62-2763-49C0-A165-DEA0272490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D3796D72-50A9-4A20-85A0-1CF59FA008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15502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1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6.xml"/><Relationship Id="rId7" Type="http://schemas.openxmlformats.org/officeDocument/2006/relationships/slideLayout" Target="../slideLayouts/slideLayout30.xml"/><Relationship Id="rId12" Type="http://schemas.openxmlformats.org/officeDocument/2006/relationships/slideLayout" Target="../slideLayouts/slideLayout35.xml"/><Relationship Id="rId2" Type="http://schemas.openxmlformats.org/officeDocument/2006/relationships/slideLayout" Target="../slideLayouts/slideLayout25.xml"/><Relationship Id="rId1" Type="http://schemas.openxmlformats.org/officeDocument/2006/relationships/slideLayout" Target="../slideLayouts/slideLayout24.xml"/><Relationship Id="rId6" Type="http://schemas.openxmlformats.org/officeDocument/2006/relationships/slideLayout" Target="../slideLayouts/slideLayout29.xml"/><Relationship Id="rId11" Type="http://schemas.openxmlformats.org/officeDocument/2006/relationships/slideLayout" Target="../slideLayouts/slideLayout34.xml"/><Relationship Id="rId5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33.xml"/><Relationship Id="rId4" Type="http://schemas.openxmlformats.org/officeDocument/2006/relationships/slideLayout" Target="../slideLayouts/slideLayout27.xml"/><Relationship Id="rId9" Type="http://schemas.openxmlformats.org/officeDocument/2006/relationships/slideLayout" Target="../slideLayouts/slideLayout3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022FD2F9-843C-40C6-ABF7-8DC618A680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273847"/>
            <a:ext cx="7886700" cy="994172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8508A3BD-DB6D-411F-AD26-59925329BD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68580" tIns="34290" rIns="68580" bIns="3429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D3E7F2B3-3D5D-4C0F-95BE-2FCFF5FF0AD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4767375"/>
            <a:ext cx="20574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E93640-7F7D-4287-8BF1-E2ED76782605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F54A8CDA-707A-4D09-99FC-6806FC6B5B3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4767375"/>
            <a:ext cx="30861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C1824BC4-3245-45D6-8B24-39425D53AC4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4767375"/>
            <a:ext cx="20574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11A9ED-4092-41C2-98B1-F2C7DA0167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78526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00155"/>
            <a:ext cx="8229600" cy="3394472"/>
          </a:xfrm>
          <a:prstGeom prst="rect">
            <a:avLst/>
          </a:prstGeom>
        </p:spPr>
        <p:txBody>
          <a:bodyPr vert="horz" lIns="68580" tIns="34290" rIns="68580" bIns="3429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378"/>
            <a:ext cx="21336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06.12.2021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378"/>
            <a:ext cx="28956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378"/>
            <a:ext cx="21336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843270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777" r:id="rId12"/>
  </p:sldLayoutIdLst>
  <p:txStyles>
    <p:titleStyle>
      <a:lvl1pPr algn="ctr" defTabSz="6858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00155"/>
            <a:ext cx="8229600" cy="33944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4683919"/>
            <a:ext cx="2133600" cy="35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4683919"/>
            <a:ext cx="2895600" cy="35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>
            <a:lvl1pPr algn="ctr">
              <a:defRPr sz="11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ru-RU" altLang="ru-RU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4683919"/>
            <a:ext cx="2133600" cy="35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F1958D1-10D5-4B46-84B7-57BF2082CF70}" type="slidenum">
              <a:rPr lang="ru-RU" altLang="ru-RU">
                <a:solidFill>
                  <a:srgbClr val="000000"/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9023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  <p:sldLayoutId id="2147483713" r:id="rId2"/>
    <p:sldLayoutId id="2147483714" r:id="rId3"/>
    <p:sldLayoutId id="2147483715" r:id="rId4"/>
    <p:sldLayoutId id="2147483716" r:id="rId5"/>
    <p:sldLayoutId id="2147483717" r:id="rId6"/>
    <p:sldLayoutId id="2147483718" r:id="rId7"/>
    <p:sldLayoutId id="2147483719" r:id="rId8"/>
    <p:sldLayoutId id="2147483720" r:id="rId9"/>
    <p:sldLayoutId id="2147483721" r:id="rId10"/>
    <p:sldLayoutId id="2147483722" r:id="rId11"/>
    <p:sldLayoutId id="2147483723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5pPr>
      <a:lvl6pPr marL="342900" algn="ctr" rtl="0" fontAlgn="base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6pPr>
      <a:lvl7pPr marL="685800" algn="ctr" rtl="0" fontAlgn="base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7pPr>
      <a:lvl8pPr marL="1028700" algn="ctr" rtl="0" fontAlgn="base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8pPr>
      <a:lvl9pPr marL="1371600" algn="ctr" rtl="0" fontAlgn="base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9pPr>
    </p:titleStyle>
    <p:bodyStyle>
      <a:lvl1pPr marL="257175" indent="-257175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rtl="0" eaLnBrk="0" fontAlgn="base" hangingPunct="0">
        <a:spcBef>
          <a:spcPct val="20000"/>
        </a:spcBef>
        <a:spcAft>
          <a:spcPct val="0"/>
        </a:spcAft>
        <a:buChar char="–"/>
        <a:defRPr sz="2100">
          <a:solidFill>
            <a:schemeClr val="tx1"/>
          </a:solidFill>
          <a:latin typeface="+mn-lt"/>
        </a:defRPr>
      </a:lvl2pPr>
      <a:lvl3pPr marL="857250" indent="-171450" algn="l" rtl="0" eaLnBrk="0" fontAlgn="base" hangingPunct="0">
        <a:spcBef>
          <a:spcPct val="20000"/>
        </a:spcBef>
        <a:spcAft>
          <a:spcPct val="0"/>
        </a:spcAft>
        <a:buChar char="•"/>
        <a:defRPr sz="1800">
          <a:solidFill>
            <a:schemeClr val="tx1"/>
          </a:solidFill>
          <a:latin typeface="+mn-lt"/>
        </a:defRPr>
      </a:lvl3pPr>
      <a:lvl4pPr marL="1200150" indent="-171450" algn="l" rtl="0" eaLnBrk="0" fontAlgn="base" hangingPunct="0">
        <a:spcBef>
          <a:spcPct val="20000"/>
        </a:spcBef>
        <a:spcAft>
          <a:spcPct val="0"/>
        </a:spcAft>
        <a:buChar char="–"/>
        <a:defRPr sz="1500">
          <a:solidFill>
            <a:schemeClr val="tx1"/>
          </a:solidFill>
          <a:latin typeface="+mn-lt"/>
        </a:defRPr>
      </a:lvl4pPr>
      <a:lvl5pPr marL="1543050" indent="-171450" algn="l" rtl="0" eaLnBrk="0" fontAlgn="base" hangingPunct="0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5pPr>
      <a:lvl6pPr marL="1885950" indent="-171450" algn="l" rtl="0" fontAlgn="base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6pPr>
      <a:lvl7pPr marL="2228850" indent="-171450" algn="l" rtl="0" fontAlgn="base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7pPr>
      <a:lvl8pPr marL="2571750" indent="-171450" algn="l" rtl="0" fontAlgn="base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8pPr>
      <a:lvl9pPr marL="2914650" indent="-171450" algn="l" rtl="0" fontAlgn="base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hyperlink" Target="https://nordcan.iarc.fr/en/dataviz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Relationship Id="rId4" Type="http://schemas.openxmlformats.org/officeDocument/2006/relationships/hyperlink" Target="https://gco.iarc.fr/today/online-analysis-dual-bars" TargetMode="Externa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s://gco.iarc.fr/today/online-analysis-dual-bars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02920" y="1630683"/>
            <a:ext cx="7795260" cy="2171699"/>
          </a:xfrm>
          <a:scene3d>
            <a:camera prst="orthographicFront"/>
            <a:lightRig rig="threePt" dir="t"/>
          </a:scene3d>
          <a:sp3d>
            <a:bevelT/>
          </a:sp3d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en-US" dirty="0" smtClean="0"/>
              <a:t/>
            </a:r>
            <a:br>
              <a:rPr lang="en-US" dirty="0" smtClean="0"/>
            </a:br>
            <a:r>
              <a:rPr lang="ru-RU" sz="2700" b="1" dirty="0" smtClean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accent1">
                      <a:satMod val="175000"/>
                      <a:alpha val="40000"/>
                    </a:schemeClr>
                  </a:glo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ФОРМА №7 ФЕДЕРАЛЬНОГО СТАТИСТИЧЕСКОГО НАБЛЮДЕНИЯ: </a:t>
            </a:r>
            <a:br>
              <a:rPr lang="ru-RU" sz="2700" b="1" dirty="0" smtClean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accent1">
                      <a:satMod val="175000"/>
                      <a:alpha val="40000"/>
                    </a:schemeClr>
                  </a:glo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</a:br>
            <a:r>
              <a:rPr lang="ru-RU" sz="2700" b="1" dirty="0" smtClean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accent1">
                      <a:satMod val="175000"/>
                      <a:alpha val="40000"/>
                    </a:schemeClr>
                  </a:glo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Итоги 2020 г.</a:t>
            </a:r>
            <a:r>
              <a:rPr lang="ru-RU" sz="2700" b="1" dirty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accent1">
                      <a:satMod val="175000"/>
                      <a:alpha val="40000"/>
                    </a:schemeClr>
                  </a:glow>
                </a:effectLst>
                <a:latin typeface="Arial Black" panose="020B0A0402010202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/>
            </a:r>
            <a:br>
              <a:rPr lang="ru-RU" sz="2700" b="1" dirty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accent1">
                      <a:satMod val="175000"/>
                      <a:alpha val="40000"/>
                    </a:schemeClr>
                  </a:glow>
                </a:effectLst>
                <a:latin typeface="Arial Black" panose="020B0A0402010202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endParaRPr lang="ru-RU" sz="1200" b="1" dirty="0">
              <a:solidFill>
                <a:schemeClr val="tx2">
                  <a:lumMod val="75000"/>
                </a:schemeClr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pic>
        <p:nvPicPr>
          <p:cNvPr id="4099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24416" y="133351"/>
            <a:ext cx="5207951" cy="14973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4122738"/>
            <a:ext cx="9144000" cy="91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>
            <a:lvl1pPr>
              <a:defRPr sz="4400">
                <a:solidFill>
                  <a:schemeClr val="tx2"/>
                </a:solidFill>
                <a:latin typeface="Arial" panose="020B0604020202020204" pitchFamily="34" charset="0"/>
              </a:defRPr>
            </a:lvl1pPr>
            <a:lvl2pPr>
              <a:defRPr sz="4400">
                <a:solidFill>
                  <a:schemeClr val="tx2"/>
                </a:solidFill>
                <a:latin typeface="Arial" panose="020B0604020202020204" pitchFamily="34" charset="0"/>
              </a:defRPr>
            </a:lvl2pPr>
            <a:lvl3pPr>
              <a:defRPr sz="4400">
                <a:solidFill>
                  <a:schemeClr val="tx2"/>
                </a:solidFill>
                <a:latin typeface="Arial" panose="020B0604020202020204" pitchFamily="34" charset="0"/>
              </a:defRPr>
            </a:lvl3pPr>
            <a:lvl4pPr>
              <a:defRPr sz="4400">
                <a:solidFill>
                  <a:schemeClr val="tx2"/>
                </a:solidFill>
                <a:latin typeface="Arial" panose="020B0604020202020204" pitchFamily="34" charset="0"/>
              </a:defRPr>
            </a:lvl4pPr>
            <a:lvl5pPr>
              <a:defRPr sz="4400">
                <a:solidFill>
                  <a:schemeClr val="tx2"/>
                </a:solidFill>
                <a:latin typeface="Arial" panose="020B0604020202020204" pitchFamily="34" charset="0"/>
              </a:defRPr>
            </a:lvl5pPr>
            <a:lvl6pPr marL="457200" algn="ctr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panose="020B0604020202020204" pitchFamily="34" charset="0"/>
              </a:defRPr>
            </a:lvl6pPr>
            <a:lvl7pPr marL="914400" algn="ctr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panose="020B0604020202020204" pitchFamily="34" charset="0"/>
              </a:defRPr>
            </a:lvl7pPr>
            <a:lvl8pPr marL="1371600" algn="ctr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panose="020B0604020202020204" pitchFamily="34" charset="0"/>
              </a:defRPr>
            </a:lvl8pPr>
            <a:lvl9pPr marL="1828800" algn="ctr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ru-RU" altLang="ru-RU" sz="1600" b="1" i="1" dirty="0" err="1" smtClean="0">
                <a:solidFill>
                  <a:srgbClr val="000066"/>
                </a:solidFill>
                <a:latin typeface="Tahoma" panose="020B0604030504040204" pitchFamily="34" charset="0"/>
              </a:rPr>
              <a:t>Шахзадова</a:t>
            </a:r>
            <a:r>
              <a:rPr lang="ru-RU" altLang="ru-RU" sz="1600" b="1" i="1" dirty="0" smtClean="0">
                <a:solidFill>
                  <a:srgbClr val="000066"/>
                </a:solidFill>
                <a:latin typeface="Tahoma" panose="020B0604030504040204" pitchFamily="34" charset="0"/>
              </a:rPr>
              <a:t> Анна Олеговна</a:t>
            </a:r>
            <a:br>
              <a:rPr lang="ru-RU" altLang="ru-RU" sz="1600" b="1" i="1" dirty="0" smtClean="0">
                <a:solidFill>
                  <a:srgbClr val="000066"/>
                </a:solidFill>
                <a:latin typeface="Tahoma" panose="020B0604030504040204" pitchFamily="34" charset="0"/>
              </a:rPr>
            </a:br>
            <a:r>
              <a:rPr lang="ru-RU" altLang="ru-RU" sz="1600" b="1" i="1" dirty="0" smtClean="0">
                <a:solidFill>
                  <a:srgbClr val="000066"/>
                </a:solidFill>
                <a:latin typeface="Tahoma" panose="020B0604030504040204" pitchFamily="34" charset="0"/>
              </a:rPr>
              <a:t>8-495-945-11-57</a:t>
            </a:r>
            <a:br>
              <a:rPr lang="ru-RU" altLang="ru-RU" sz="1600" b="1" i="1" dirty="0" smtClean="0">
                <a:solidFill>
                  <a:srgbClr val="000066"/>
                </a:solidFill>
                <a:latin typeface="Tahoma" panose="020B0604030504040204" pitchFamily="34" charset="0"/>
              </a:rPr>
            </a:br>
            <a:r>
              <a:rPr lang="en-US" altLang="ru-RU" sz="1600" b="1" i="1" dirty="0" smtClean="0">
                <a:solidFill>
                  <a:srgbClr val="000066"/>
                </a:solidFill>
                <a:latin typeface="Tahoma" panose="020B0604030504040204" pitchFamily="34" charset="0"/>
              </a:rPr>
              <a:t>ann4761@yandex.ru</a:t>
            </a:r>
            <a:endParaRPr lang="ru-RU" altLang="ru-RU" sz="1600" b="1" dirty="0" smtClean="0">
              <a:solidFill>
                <a:srgbClr val="000066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78545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179388" y="141685"/>
            <a:ext cx="8964612" cy="323850"/>
          </a:xfrm>
        </p:spPr>
        <p:txBody>
          <a:bodyPr>
            <a:normAutofit fontScale="90000"/>
          </a:bodyPr>
          <a:lstStyle/>
          <a:p>
            <a:r>
              <a:rPr lang="ru-RU" altLang="ru-RU" sz="1800" b="1" dirty="0" smtClean="0">
                <a:solidFill>
                  <a:srgbClr val="002060"/>
                </a:solidFill>
                <a:latin typeface="Tahoma" pitchFamily="34" charset="0"/>
              </a:rPr>
              <a:t>ИНДЕКС НАКОПЛЕНИЯ КОНТИНГЕНТА </a:t>
            </a:r>
            <a:br>
              <a:rPr lang="ru-RU" altLang="ru-RU" sz="1800" b="1" dirty="0" smtClean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800" b="1" dirty="0" smtClean="0">
                <a:solidFill>
                  <a:srgbClr val="002060"/>
                </a:solidFill>
                <a:latin typeface="Tahoma" pitchFamily="34" charset="0"/>
              </a:rPr>
              <a:t>при </a:t>
            </a:r>
            <a:r>
              <a:rPr lang="ru-RU" altLang="ru-RU" sz="1800" b="1" dirty="0" smtClean="0">
                <a:solidFill>
                  <a:srgbClr val="002060"/>
                </a:solidFill>
                <a:latin typeface="Tahoma" pitchFamily="34" charset="0"/>
              </a:rPr>
              <a:t>ЗНО </a:t>
            </a:r>
            <a:r>
              <a:rPr lang="ru-RU" altLang="ru-RU" sz="1800" b="1" dirty="0" err="1" smtClean="0">
                <a:solidFill>
                  <a:srgbClr val="002060"/>
                </a:solidFill>
                <a:latin typeface="Tahoma" pitchFamily="34" charset="0"/>
              </a:rPr>
              <a:t>немеланомной</a:t>
            </a:r>
            <a:r>
              <a:rPr lang="ru-RU" altLang="ru-RU" sz="1800" b="1" dirty="0" smtClean="0">
                <a:solidFill>
                  <a:srgbClr val="002060"/>
                </a:solidFill>
                <a:latin typeface="Tahoma" pitchFamily="34" charset="0"/>
              </a:rPr>
              <a:t> кожи, 2020 г. </a:t>
            </a:r>
            <a:endParaRPr lang="ru-RU" altLang="ru-RU" sz="1800" dirty="0" smtClean="0">
              <a:solidFill>
                <a:srgbClr val="002060"/>
              </a:solidFill>
            </a:endParaRPr>
          </a:p>
        </p:txBody>
      </p:sp>
      <p:graphicFrame>
        <p:nvGraphicFramePr>
          <p:cNvPr id="103514" name="Group 90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968714920"/>
              </p:ext>
            </p:extLst>
          </p:nvPr>
        </p:nvGraphicFramePr>
        <p:xfrm>
          <a:off x="468313" y="1221592"/>
          <a:ext cx="7993062" cy="3246081"/>
        </p:xfrm>
        <a:graphic>
          <a:graphicData uri="http://schemas.openxmlformats.org/drawingml/2006/table">
            <a:tbl>
              <a:tblPr/>
              <a:tblGrid>
                <a:gridCol w="3275012"/>
                <a:gridCol w="885825"/>
                <a:gridCol w="3111500"/>
                <a:gridCol w="720725"/>
              </a:tblGrid>
              <a:tr h="27963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ahoma" pitchFamily="34" charset="0"/>
                        </a:rPr>
                        <a:t>МАКСИМАЛЬНЫЙ  УРОВЕНЬ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ahoma" pitchFamily="34" charset="0"/>
                        </a:rPr>
                        <a:t>2020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1" u="none" strike="noStrike" cap="none" normalizeH="0" baseline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ahoma" pitchFamily="34" charset="0"/>
                        </a:rPr>
                        <a:t>МИНИМАЛЬНЫЙ УРОВЕНЬ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ahoma" pitchFamily="34" charset="0"/>
                        </a:rPr>
                        <a:t>2020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441960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Чукотский авт.</a:t>
                      </a:r>
                      <a:r>
                        <a:rPr lang="ru-RU" sz="1400" b="1" i="0" u="none" strike="noStrike" baseline="0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 округ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30,0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Ингушетия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3,8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280921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Калмыкия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16,0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Чеченская Республика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4,3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280964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Мордовия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13,2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Марий Эл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5,3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280921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Калужская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13,1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Белгородская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6,0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279638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Адыгея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12,9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Саха</a:t>
                      </a:r>
                      <a:r>
                        <a:rPr lang="ru-RU" sz="1400" b="1" i="0" u="none" strike="noStrike" baseline="0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 (Якутия)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6,3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280921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Курская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12,4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Бурятия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6,3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280921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Омская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11,7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Костромская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6,4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279638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Забайкальский</a:t>
                      </a:r>
                      <a:r>
                        <a:rPr lang="ru-RU" sz="1400" b="1" i="0" u="none" strike="noStrike" baseline="0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 край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11,7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Алтай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6,7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280921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Краснодарский край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11,6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</a:t>
                      </a:r>
                      <a:r>
                        <a:rPr lang="ru-RU" sz="1400" b="1" i="0" u="none" strike="noStrike" baseline="0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 Хакасия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6,8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279638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Камчатский край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11,2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г.</a:t>
                      </a:r>
                      <a:r>
                        <a:rPr lang="ru-RU" sz="1400" b="1" i="0" u="none" strike="noStrike" baseline="0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 Санкт-Петербург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6,8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</a:tbl>
          </a:graphicData>
        </a:graphic>
      </p:graphicFrame>
      <p:sp>
        <p:nvSpPr>
          <p:cNvPr id="26685" name="Rectangle 130"/>
          <p:cNvSpPr>
            <a:spLocks noChangeArrowheads="1"/>
          </p:cNvSpPr>
          <p:nvPr/>
        </p:nvSpPr>
        <p:spPr bwMode="auto">
          <a:xfrm>
            <a:off x="468337" y="566500"/>
            <a:ext cx="8027987" cy="6001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ru-RU" altLang="ru-RU" sz="1800" b="1" dirty="0">
                <a:solidFill>
                  <a:srgbClr val="C0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РОССИЯ – </a:t>
            </a:r>
            <a:r>
              <a:rPr lang="ru-RU" altLang="ru-RU" sz="1800" b="1" dirty="0" smtClean="0">
                <a:solidFill>
                  <a:srgbClr val="C0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8,6 </a:t>
            </a:r>
            <a:r>
              <a:rPr lang="ru-RU" altLang="ru-RU" sz="1800" b="1" u="sng" dirty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/>
            </a:r>
            <a:br>
              <a:rPr lang="ru-RU" altLang="ru-RU" sz="1800" b="1" u="sng" dirty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</a:br>
            <a:r>
              <a:rPr lang="ru-RU" altLang="ru-RU" sz="15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(2019 г. </a:t>
            </a:r>
            <a:r>
              <a:rPr lang="ru-RU" altLang="ru-RU" sz="15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– 6,2; </a:t>
            </a:r>
            <a:r>
              <a:rPr lang="ru-RU" altLang="ru-RU" sz="15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2018 г. – </a:t>
            </a:r>
            <a:r>
              <a:rPr lang="ru-RU" altLang="ru-RU" sz="15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6,4;</a:t>
            </a:r>
            <a:r>
              <a:rPr lang="ru-RU" altLang="ru-RU" sz="15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2017 </a:t>
            </a:r>
            <a:r>
              <a:rPr lang="ru-RU" altLang="ru-RU" sz="15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г. – </a:t>
            </a:r>
            <a:r>
              <a:rPr lang="ru-RU" altLang="ru-RU" sz="15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6,2; </a:t>
            </a:r>
            <a:r>
              <a:rPr lang="ru-RU" altLang="ru-RU" sz="1500" b="1" dirty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2016 г. – </a:t>
            </a:r>
            <a:r>
              <a:rPr lang="ru-RU" altLang="ru-RU" sz="15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6,2; </a:t>
            </a:r>
            <a:r>
              <a:rPr lang="ru-RU" altLang="ru-RU" sz="1500" b="1" dirty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2015 г. – </a:t>
            </a:r>
            <a:r>
              <a:rPr lang="ru-RU" altLang="ru-RU" sz="15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6,2</a:t>
            </a:r>
            <a:r>
              <a:rPr lang="ru-RU" altLang="ru-RU" sz="15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)</a:t>
            </a:r>
            <a:endParaRPr lang="ru-RU" altLang="ru-RU" sz="1500" b="1" dirty="0">
              <a:solidFill>
                <a:srgbClr val="000066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sp>
        <p:nvSpPr>
          <p:cNvPr id="26686" name="Text Box 54"/>
          <p:cNvSpPr txBox="1">
            <a:spLocks noChangeArrowheads="1"/>
          </p:cNvSpPr>
          <p:nvPr/>
        </p:nvSpPr>
        <p:spPr bwMode="auto">
          <a:xfrm>
            <a:off x="262890" y="4570367"/>
            <a:ext cx="4219440" cy="486287"/>
          </a:xfrm>
          <a:prstGeom prst="rect">
            <a:avLst/>
          </a:prstGeom>
          <a:solidFill>
            <a:srgbClr val="CDE6FF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lnSpc>
                <a:spcPct val="80000"/>
              </a:lnSpc>
            </a:pPr>
            <a:r>
              <a:rPr lang="ru-RU" altLang="ru-RU" sz="1600" b="1" i="1" dirty="0">
                <a:solidFill>
                  <a:srgbClr val="990000"/>
                </a:solidFill>
              </a:rPr>
              <a:t>1</a:t>
            </a:r>
            <a:r>
              <a:rPr lang="ru-RU" altLang="ru-RU" sz="1600" b="1" i="1" dirty="0" smtClean="0">
                <a:solidFill>
                  <a:srgbClr val="990000"/>
                </a:solidFill>
              </a:rPr>
              <a:t>7</a:t>
            </a:r>
            <a:r>
              <a:rPr lang="ru-RU" altLang="ru-RU" sz="1600" b="1" i="1" dirty="0" smtClean="0">
                <a:solidFill>
                  <a:srgbClr val="660066"/>
                </a:solidFill>
              </a:rPr>
              <a:t> регионов </a:t>
            </a:r>
            <a:r>
              <a:rPr lang="ru-RU" altLang="ru-RU" sz="1600" b="1" i="1" dirty="0">
                <a:solidFill>
                  <a:srgbClr val="660066"/>
                </a:solidFill>
              </a:rPr>
              <a:t>имеют показатель </a:t>
            </a:r>
            <a:br>
              <a:rPr lang="ru-RU" altLang="ru-RU" sz="1600" b="1" i="1" dirty="0">
                <a:solidFill>
                  <a:srgbClr val="660066"/>
                </a:solidFill>
              </a:rPr>
            </a:br>
            <a:r>
              <a:rPr lang="ru-RU" altLang="ru-RU" sz="1600" b="1" i="1" dirty="0" smtClean="0">
                <a:solidFill>
                  <a:srgbClr val="660066"/>
                </a:solidFill>
              </a:rPr>
              <a:t>10 </a:t>
            </a:r>
            <a:r>
              <a:rPr lang="ru-RU" altLang="ru-RU" sz="1600" b="1" i="1" dirty="0">
                <a:solidFill>
                  <a:srgbClr val="660066"/>
                </a:solidFill>
              </a:rPr>
              <a:t>и более</a:t>
            </a:r>
            <a:endParaRPr lang="ru-RU" altLang="ru-RU" sz="1600" dirty="0">
              <a:solidFill>
                <a:srgbClr val="660066"/>
              </a:solidFill>
            </a:endParaRPr>
          </a:p>
        </p:txBody>
      </p:sp>
      <p:sp>
        <p:nvSpPr>
          <p:cNvPr id="26687" name="Text Box 54"/>
          <p:cNvSpPr txBox="1">
            <a:spLocks noChangeArrowheads="1"/>
          </p:cNvSpPr>
          <p:nvPr/>
        </p:nvSpPr>
        <p:spPr bwMode="auto">
          <a:xfrm>
            <a:off x="4719644" y="4570367"/>
            <a:ext cx="4249737" cy="486287"/>
          </a:xfrm>
          <a:prstGeom prst="rect">
            <a:avLst/>
          </a:prstGeom>
          <a:solidFill>
            <a:srgbClr val="CDE6FF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lnSpc>
                <a:spcPct val="80000"/>
              </a:lnSpc>
            </a:pPr>
            <a:r>
              <a:rPr lang="ru-RU" altLang="ru-RU" sz="1600" b="1" i="1" dirty="0" smtClean="0">
                <a:solidFill>
                  <a:srgbClr val="660066"/>
                </a:solidFill>
              </a:rPr>
              <a:t>49 регионов </a:t>
            </a:r>
            <a:r>
              <a:rPr lang="ru-RU" altLang="ru-RU" sz="1600" b="1" i="1" dirty="0">
                <a:solidFill>
                  <a:srgbClr val="660066"/>
                </a:solidFill>
              </a:rPr>
              <a:t>имеют показатель </a:t>
            </a:r>
            <a:br>
              <a:rPr lang="ru-RU" altLang="ru-RU" sz="1600" b="1" i="1" dirty="0">
                <a:solidFill>
                  <a:srgbClr val="660066"/>
                </a:solidFill>
              </a:rPr>
            </a:br>
            <a:r>
              <a:rPr lang="ru-RU" altLang="ru-RU" sz="1600" b="1" i="1" dirty="0">
                <a:solidFill>
                  <a:srgbClr val="660066"/>
                </a:solidFill>
              </a:rPr>
              <a:t>ниже </a:t>
            </a:r>
            <a:r>
              <a:rPr lang="ru-RU" altLang="ru-RU" sz="1600" b="1" i="1" dirty="0" err="1">
                <a:solidFill>
                  <a:srgbClr val="660066"/>
                </a:solidFill>
              </a:rPr>
              <a:t>сренероссийского</a:t>
            </a:r>
            <a:r>
              <a:rPr lang="ru-RU" altLang="ru-RU" sz="1600" b="1" i="1" dirty="0">
                <a:solidFill>
                  <a:srgbClr val="660066"/>
                </a:solidFill>
              </a:rPr>
              <a:t> - менее </a:t>
            </a:r>
            <a:r>
              <a:rPr lang="ru-RU" altLang="ru-RU" sz="1600" b="1" i="1" dirty="0" smtClean="0">
                <a:solidFill>
                  <a:srgbClr val="660066"/>
                </a:solidFill>
              </a:rPr>
              <a:t>8,6</a:t>
            </a:r>
            <a:endParaRPr lang="ru-RU" altLang="ru-RU" sz="1600" dirty="0">
              <a:solidFill>
                <a:srgbClr val="6600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4096490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2589" name="Group 61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3052437950"/>
              </p:ext>
            </p:extLst>
          </p:nvPr>
        </p:nvGraphicFramePr>
        <p:xfrm>
          <a:off x="323875" y="2139566"/>
          <a:ext cx="8353425" cy="2714387"/>
        </p:xfrm>
        <a:graphic>
          <a:graphicData uri="http://schemas.openxmlformats.org/drawingml/2006/table">
            <a:tbl>
              <a:tblPr/>
              <a:tblGrid>
                <a:gridCol w="2879725"/>
                <a:gridCol w="936625"/>
                <a:gridCol w="3816350"/>
                <a:gridCol w="720725"/>
              </a:tblGrid>
              <a:tr h="37762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500" b="1" i="0" u="sng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77" marB="34277" anchor="ctr" horzOverflow="overflow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Tahoma" pitchFamily="34" charset="0"/>
                        </a:rPr>
                        <a:t>max</a:t>
                      </a: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77" marB="34277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77" marB="34277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5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Tahoma" pitchFamily="34" charset="0"/>
                        </a:rPr>
                        <a:t>min</a:t>
                      </a: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77" marB="34277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333823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Республика Калмыкия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26,0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Чеченская Республика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3823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Еврейская авт.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20,0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Дагестан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0,2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3823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г.</a:t>
                      </a:r>
                      <a:r>
                        <a:rPr lang="ru-RU" sz="1400" b="1" i="0" u="none" strike="noStrike" baseline="0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Севастополь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14,0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Ингушетия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0,5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3823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Магаданская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13,8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Забайкальский край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0,7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3823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Владимирская область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13,8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Ненецкий авт. округ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0,9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3823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Челябинская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13,6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Тыва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1,0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3823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Свердловская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13,4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Кировская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1,1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7693" name="Text Box 49"/>
          <p:cNvSpPr txBox="1">
            <a:spLocks noChangeArrowheads="1"/>
          </p:cNvSpPr>
          <p:nvPr/>
        </p:nvSpPr>
        <p:spPr bwMode="auto">
          <a:xfrm>
            <a:off x="6084888" y="4462462"/>
            <a:ext cx="2843212" cy="3139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lnSpc>
                <a:spcPct val="80000"/>
              </a:lnSpc>
            </a:pPr>
            <a:endParaRPr lang="ru-RU" altLang="ru-RU" sz="1800" b="1">
              <a:solidFill>
                <a:srgbClr val="000066"/>
              </a:solidFill>
            </a:endParaRPr>
          </a:p>
        </p:txBody>
      </p:sp>
      <p:sp>
        <p:nvSpPr>
          <p:cNvPr id="27694" name="Text Box 51"/>
          <p:cNvSpPr txBox="1">
            <a:spLocks noChangeArrowheads="1"/>
          </p:cNvSpPr>
          <p:nvPr/>
        </p:nvSpPr>
        <p:spPr bwMode="auto">
          <a:xfrm>
            <a:off x="250838" y="627460"/>
            <a:ext cx="8893175" cy="1154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ru-RU" altLang="ru-RU" sz="1800" b="1" dirty="0">
                <a:solidFill>
                  <a:srgbClr val="990000"/>
                </a:solidFill>
              </a:rPr>
              <a:t>РОССИЯ: </a:t>
            </a:r>
            <a:r>
              <a:rPr lang="ru-RU" altLang="ru-RU" sz="1800" b="1" dirty="0" smtClean="0">
                <a:solidFill>
                  <a:srgbClr val="990000"/>
                </a:solidFill>
              </a:rPr>
              <a:t>33 384 </a:t>
            </a:r>
            <a:r>
              <a:rPr lang="ru-RU" altLang="ru-RU" sz="1800" b="1" dirty="0">
                <a:solidFill>
                  <a:srgbClr val="000066"/>
                </a:solidFill>
              </a:rPr>
              <a:t>умерших от ЗНО </a:t>
            </a:r>
            <a:r>
              <a:rPr lang="ru-RU" altLang="ru-RU" sz="1800" b="1" dirty="0">
                <a:solidFill>
                  <a:srgbClr val="990000"/>
                </a:solidFill>
              </a:rPr>
              <a:t>не состояли </a:t>
            </a:r>
            <a:r>
              <a:rPr lang="ru-RU" altLang="ru-RU" sz="1800" b="1" dirty="0">
                <a:solidFill>
                  <a:srgbClr val="000066"/>
                </a:solidFill>
              </a:rPr>
              <a:t>на учете (учтены посмертно), </a:t>
            </a:r>
            <a:r>
              <a:rPr lang="ru-RU" altLang="ru-RU" sz="1800" b="1" dirty="0" smtClean="0">
                <a:solidFill>
                  <a:srgbClr val="990000"/>
                </a:solidFill>
              </a:rPr>
              <a:t>12,4 </a:t>
            </a:r>
            <a:r>
              <a:rPr lang="ru-RU" altLang="ru-RU" sz="1800" b="1" dirty="0">
                <a:solidFill>
                  <a:srgbClr val="000066"/>
                </a:solidFill>
              </a:rPr>
              <a:t>на 100 умерших от ЗНО больных </a:t>
            </a:r>
            <a:br>
              <a:rPr lang="ru-RU" altLang="ru-RU" sz="1800" b="1" dirty="0">
                <a:solidFill>
                  <a:srgbClr val="000066"/>
                </a:solidFill>
              </a:rPr>
            </a:br>
            <a:r>
              <a:rPr lang="ru-RU" altLang="ru-RU" sz="1500" b="1" dirty="0" smtClean="0">
                <a:solidFill>
                  <a:srgbClr val="000066"/>
                </a:solidFill>
              </a:rPr>
              <a:t>(2019 г. – 10,0; 2018 – 10,7; 2017 </a:t>
            </a:r>
            <a:r>
              <a:rPr lang="ru-RU" altLang="ru-RU" sz="1500" b="1" dirty="0">
                <a:solidFill>
                  <a:srgbClr val="000066"/>
                </a:solidFill>
              </a:rPr>
              <a:t>г. – 9,7%; 2016 г. – </a:t>
            </a:r>
            <a:r>
              <a:rPr lang="ru-RU" altLang="ru-RU" sz="1500" b="1" dirty="0" smtClean="0">
                <a:solidFill>
                  <a:srgbClr val="000066"/>
                </a:solidFill>
              </a:rPr>
              <a:t>10,0; </a:t>
            </a:r>
            <a:r>
              <a:rPr lang="ru-RU" altLang="ru-RU" sz="1500" b="1" dirty="0">
                <a:solidFill>
                  <a:srgbClr val="000066"/>
                </a:solidFill>
              </a:rPr>
              <a:t>2015 г. – 9,5; 2014 г. – </a:t>
            </a:r>
            <a:r>
              <a:rPr lang="ru-RU" altLang="ru-RU" sz="1500" b="1" dirty="0" smtClean="0">
                <a:solidFill>
                  <a:srgbClr val="000066"/>
                </a:solidFill>
              </a:rPr>
              <a:t>8,2)</a:t>
            </a:r>
            <a:endParaRPr lang="ru-RU" altLang="ru-RU" sz="1500" b="1" dirty="0">
              <a:solidFill>
                <a:srgbClr val="000066"/>
              </a:solidFill>
            </a:endParaRPr>
          </a:p>
          <a:p>
            <a:pPr eaLnBrk="1" hangingPunct="1">
              <a:lnSpc>
                <a:spcPct val="120000"/>
              </a:lnSpc>
            </a:pPr>
            <a:endParaRPr lang="ru-RU" altLang="ru-RU" sz="1500" b="1" dirty="0">
              <a:solidFill>
                <a:srgbClr val="000066"/>
              </a:solidFill>
            </a:endParaRPr>
          </a:p>
        </p:txBody>
      </p:sp>
      <p:sp>
        <p:nvSpPr>
          <p:cNvPr id="27695" name="Rectangle 52"/>
          <p:cNvSpPr>
            <a:spLocks noGrp="1" noChangeArrowheads="1"/>
          </p:cNvSpPr>
          <p:nvPr>
            <p:ph type="title"/>
          </p:nvPr>
        </p:nvSpPr>
        <p:spPr>
          <a:xfrm>
            <a:off x="107975" y="250043"/>
            <a:ext cx="8783637" cy="377429"/>
          </a:xfrm>
          <a:noFill/>
        </p:spPr>
        <p:txBody>
          <a:bodyPr/>
          <a:lstStyle/>
          <a:p>
            <a:pPr eaLnBrk="1" hangingPunct="1">
              <a:lnSpc>
                <a:spcPct val="110000"/>
              </a:lnSpc>
            </a:pPr>
            <a:r>
              <a:rPr lang="ru-RU" altLang="ru-RU" sz="1800" b="1" dirty="0" smtClean="0">
                <a:solidFill>
                  <a:srgbClr val="002060"/>
                </a:solidFill>
                <a:latin typeface="Tahoma" pitchFamily="34" charset="0"/>
              </a:rPr>
              <a:t>УЧТЕННЫЕ ПОСМЕРТНО</a:t>
            </a:r>
          </a:p>
        </p:txBody>
      </p:sp>
      <p:sp>
        <p:nvSpPr>
          <p:cNvPr id="27696" name="Rectangle 53"/>
          <p:cNvSpPr>
            <a:spLocks noChangeArrowheads="1"/>
          </p:cNvSpPr>
          <p:nvPr/>
        </p:nvSpPr>
        <p:spPr bwMode="auto">
          <a:xfrm>
            <a:off x="179413" y="1491855"/>
            <a:ext cx="8713787" cy="3774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 eaLnBrk="1" hangingPunct="1">
              <a:lnSpc>
                <a:spcPct val="110000"/>
              </a:lnSpc>
            </a:pPr>
            <a:r>
              <a:rPr lang="ru-RU" altLang="ru-RU" sz="1600" b="1" dirty="0">
                <a:solidFill>
                  <a:srgbClr val="99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ЧИСЛО УЧТЕННЫХ ПОСМЕРТНО НА 100 </a:t>
            </a:r>
            <a:r>
              <a:rPr lang="ru-RU" altLang="ru-RU" sz="1600" b="1" dirty="0" smtClean="0">
                <a:solidFill>
                  <a:srgbClr val="99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ВЗЯТЫХ ПОД НАБЛЮДЕНИЕ ВПЕРВЫЕ</a:t>
            </a:r>
            <a:endParaRPr lang="ru-RU" altLang="ru-RU" sz="1600" b="1" dirty="0">
              <a:solidFill>
                <a:srgbClr val="990000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sp>
        <p:nvSpPr>
          <p:cNvPr id="27700" name="Text Box 142"/>
          <p:cNvSpPr txBox="1">
            <a:spLocks noChangeArrowheads="1"/>
          </p:cNvSpPr>
          <p:nvPr/>
        </p:nvSpPr>
        <p:spPr bwMode="auto">
          <a:xfrm>
            <a:off x="203213" y="1781622"/>
            <a:ext cx="848180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spcBef>
                <a:spcPct val="20000"/>
              </a:spcBef>
            </a:pPr>
            <a:r>
              <a:rPr lang="ru-RU" altLang="ru-RU" sz="1800" b="1" u="sng" dirty="0">
                <a:solidFill>
                  <a:srgbClr val="002060"/>
                </a:solidFill>
              </a:rPr>
              <a:t>РОССИЯ  </a:t>
            </a:r>
            <a:r>
              <a:rPr lang="ru-RU" altLang="ru-RU" sz="1800" b="1" u="sng" dirty="0" smtClean="0">
                <a:solidFill>
                  <a:srgbClr val="990000"/>
                </a:solidFill>
              </a:rPr>
              <a:t>7,1</a:t>
            </a:r>
            <a:r>
              <a:rPr lang="ru-RU" altLang="ru-RU" sz="1800" b="1" u="sng" dirty="0" smtClean="0">
                <a:solidFill>
                  <a:srgbClr val="002060"/>
                </a:solidFill>
              </a:rPr>
              <a:t> </a:t>
            </a:r>
            <a:r>
              <a:rPr lang="ru-RU" altLang="ru-RU" sz="1500" b="1" u="sng" dirty="0" smtClean="0">
                <a:solidFill>
                  <a:srgbClr val="002060"/>
                </a:solidFill>
              </a:rPr>
              <a:t>(2019 г. – 5,3; 2018 – 5,2; 2017 </a:t>
            </a:r>
            <a:r>
              <a:rPr lang="ru-RU" altLang="ru-RU" sz="1500" b="1" u="sng" dirty="0">
                <a:solidFill>
                  <a:srgbClr val="002060"/>
                </a:solidFill>
              </a:rPr>
              <a:t>г. - 4,9; 2016 г. – 5,1; 2015 г. – </a:t>
            </a:r>
            <a:r>
              <a:rPr lang="ru-RU" altLang="ru-RU" sz="1500" b="1" u="sng" dirty="0" smtClean="0">
                <a:solidFill>
                  <a:srgbClr val="002060"/>
                </a:solidFill>
              </a:rPr>
              <a:t>4,7)</a:t>
            </a:r>
            <a:endParaRPr lang="ru-RU" altLang="ru-RU" sz="15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884739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446089" y="199084"/>
            <a:ext cx="8229600" cy="529829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ru-RU" altLang="ru-RU" sz="1700" b="1" dirty="0" smtClean="0">
                <a:solidFill>
                  <a:srgbClr val="002060"/>
                </a:solidFill>
                <a:latin typeface="Tahoma" pitchFamily="34" charset="0"/>
              </a:rPr>
              <a:t>УДЕЛЬНЫЙ ВЕС БОЛЬНЫХ С ДИАГНОЗОМ УСТАНОВЛЕННЫМ </a:t>
            </a:r>
            <a:r>
              <a:rPr lang="ru-RU" altLang="ru-RU" sz="1700" b="1" u="sng" dirty="0" smtClean="0">
                <a:solidFill>
                  <a:srgbClr val="002060"/>
                </a:solidFill>
                <a:latin typeface="Tahoma" pitchFamily="34" charset="0"/>
              </a:rPr>
              <a:t>ПОСМЕРТНО БЕЗ ВСКРЫТИЯ</a:t>
            </a:r>
            <a:r>
              <a:rPr lang="ru-RU" altLang="ru-RU" sz="1700" b="1" dirty="0" smtClean="0">
                <a:solidFill>
                  <a:srgbClr val="002060"/>
                </a:solidFill>
                <a:latin typeface="Tahoma" pitchFamily="34" charset="0"/>
              </a:rPr>
              <a:t> СРЕДИ ВСЕХ БОЛЬНЫХ С ПОСМЕРТНО УСТАНОВЛЕННЫМ ДИАГНОЗОМ, %</a:t>
            </a:r>
            <a:endParaRPr lang="ru-RU" altLang="ru-RU" sz="1700" dirty="0" smtClean="0">
              <a:solidFill>
                <a:srgbClr val="002060"/>
              </a:solidFill>
            </a:endParaRPr>
          </a:p>
        </p:txBody>
      </p:sp>
      <p:graphicFrame>
        <p:nvGraphicFramePr>
          <p:cNvPr id="24706" name="Group 130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3569635990"/>
              </p:ext>
            </p:extLst>
          </p:nvPr>
        </p:nvGraphicFramePr>
        <p:xfrm>
          <a:off x="123851" y="888682"/>
          <a:ext cx="8839199" cy="1040738"/>
        </p:xfrm>
        <a:graphic>
          <a:graphicData uri="http://schemas.openxmlformats.org/drawingml/2006/table">
            <a:tbl>
              <a:tblPr/>
              <a:tblGrid>
                <a:gridCol w="615313"/>
                <a:gridCol w="741392"/>
                <a:gridCol w="748455"/>
                <a:gridCol w="748456"/>
                <a:gridCol w="748455"/>
                <a:gridCol w="748456"/>
                <a:gridCol w="748455"/>
                <a:gridCol w="746394"/>
                <a:gridCol w="748456"/>
                <a:gridCol w="748455"/>
                <a:gridCol w="748456"/>
                <a:gridCol w="748456"/>
              </a:tblGrid>
              <a:tr h="2857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2010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2011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2012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2013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2014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2015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2016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2017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2018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2019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2020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38260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РФ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14,6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12,7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11,8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5,7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3,0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1,7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2,5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0,9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1,2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1,5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0,7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7238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1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1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100" b="1" i="0" u="none" strike="noStrike" cap="none" normalizeH="0" baseline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1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1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1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2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2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Tahoma" pitchFamily="34" charset="0"/>
                        </a:rPr>
                        <a:t>243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Tahoma" pitchFamily="34" charset="0"/>
                        </a:rPr>
                        <a:t>325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Tahoma" pitchFamily="34" charset="0"/>
                        </a:rPr>
                        <a:t>435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Tahoma" pitchFamily="34" charset="0"/>
                        </a:rPr>
                        <a:t>241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24715" name="Group 139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484053226"/>
              </p:ext>
            </p:extLst>
          </p:nvPr>
        </p:nvGraphicFramePr>
        <p:xfrm>
          <a:off x="189869" y="1860948"/>
          <a:ext cx="5461632" cy="3173628"/>
        </p:xfrm>
        <a:graphic>
          <a:graphicData uri="http://schemas.openxmlformats.org/drawingml/2006/table">
            <a:tbl>
              <a:tblPr/>
              <a:tblGrid>
                <a:gridCol w="3176947"/>
                <a:gridCol w="2284685"/>
              </a:tblGrid>
              <a:tr h="41621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max</a:t>
                      </a: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4162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Республика Ингушетия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100 (5 из 5)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162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Республика Дагестан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88,9 (8 из 9)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0292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Республика Карачаево-Черкессия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56,3 (18 из 32)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0292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Республика Кабардино-Балкария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48,0 (12 из 25)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0292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Республика Калмыкия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8,7 (11 из 126)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1621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Республика Татарстан</a:t>
                      </a:r>
                    </a:p>
                  </a:txBody>
                  <a:tcPr marT="34290" marB="34290" anchor="ctr" horzOverflow="overflow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6,7 (46 из 684)</a:t>
                      </a:r>
                    </a:p>
                  </a:txBody>
                  <a:tcPr marT="34290" marB="34290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16842" name="Text Box 106"/>
          <p:cNvSpPr txBox="1">
            <a:spLocks noChangeArrowheads="1"/>
          </p:cNvSpPr>
          <p:nvPr/>
        </p:nvSpPr>
        <p:spPr bwMode="auto">
          <a:xfrm>
            <a:off x="5882644" y="3293032"/>
            <a:ext cx="2915289" cy="92333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>
            <a:lvl1pPr marL="342900" indent="-342900"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ru-RU" altLang="ru-RU" sz="1600" b="1" i="1" dirty="0"/>
              <a:t>     </a:t>
            </a:r>
            <a:r>
              <a:rPr lang="ru-RU" altLang="ru-RU" sz="1800" b="1" i="1" dirty="0">
                <a:solidFill>
                  <a:srgbClr val="002060"/>
                </a:solidFill>
              </a:rPr>
              <a:t>В </a:t>
            </a:r>
            <a:r>
              <a:rPr lang="ru-RU" altLang="ru-RU" sz="1800" b="1" i="1" dirty="0" smtClean="0">
                <a:solidFill>
                  <a:srgbClr val="002060"/>
                </a:solidFill>
              </a:rPr>
              <a:t>61 регионе </a:t>
            </a:r>
            <a:r>
              <a:rPr lang="ru-RU" altLang="ru-RU" sz="1800" b="1" i="1" dirty="0">
                <a:solidFill>
                  <a:srgbClr val="002060"/>
                </a:solidFill>
              </a:rPr>
              <a:t>данный показатель нулевой</a:t>
            </a:r>
          </a:p>
        </p:txBody>
      </p:sp>
      <p:sp>
        <p:nvSpPr>
          <p:cNvPr id="116845" name="Text Box 109"/>
          <p:cNvSpPr txBox="1">
            <a:spLocks noChangeArrowheads="1"/>
          </p:cNvSpPr>
          <p:nvPr/>
        </p:nvSpPr>
        <p:spPr bwMode="auto">
          <a:xfrm>
            <a:off x="5740417" y="1860948"/>
            <a:ext cx="3222623" cy="33855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>
            <a:lvl1pPr marL="342900" indent="-342900"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ru-RU" altLang="ru-RU" sz="1600" b="1" i="1" dirty="0">
                <a:solidFill>
                  <a:srgbClr val="002060"/>
                </a:solidFill>
              </a:rPr>
              <a:t>     </a:t>
            </a:r>
            <a:r>
              <a:rPr lang="ru-RU" altLang="ru-RU" sz="1400" b="1" dirty="0">
                <a:solidFill>
                  <a:srgbClr val="002060"/>
                </a:solidFill>
              </a:rPr>
              <a:t>Абсолютное число случаев</a:t>
            </a:r>
          </a:p>
        </p:txBody>
      </p:sp>
    </p:spTree>
    <p:extLst>
      <p:ext uri="{BB962C8B-B14F-4D97-AF65-F5344CB8AC3E}">
        <p14:creationId xmlns:p14="http://schemas.microsoft.com/office/powerpoint/2010/main" val="388433368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179388" y="0"/>
            <a:ext cx="8964612" cy="303610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002060"/>
                </a:solidFill>
                <a:latin typeface="Tahoma" pitchFamily="34" charset="0"/>
              </a:rPr>
              <a:t>ЧИСЛО УМЕРШИХ В ПРЕДЫДУЩИЕ ГОДЫ, СНЯТЫХ С УЧЕТА В ОТЧЕТНОМ ГОДУ</a:t>
            </a:r>
            <a:endParaRPr lang="ru-RU" altLang="ru-RU" sz="1600" dirty="0" smtClean="0">
              <a:solidFill>
                <a:srgbClr val="002060"/>
              </a:solidFill>
              <a:latin typeface="Tahoma" pitchFamily="34" charset="0"/>
            </a:endParaRPr>
          </a:p>
        </p:txBody>
      </p:sp>
      <p:sp>
        <p:nvSpPr>
          <p:cNvPr id="23555" name="Text Box 51"/>
          <p:cNvSpPr txBox="1">
            <a:spLocks noChangeArrowheads="1"/>
          </p:cNvSpPr>
          <p:nvPr/>
        </p:nvSpPr>
        <p:spPr bwMode="auto">
          <a:xfrm>
            <a:off x="6084888" y="4462462"/>
            <a:ext cx="2843212" cy="3139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lnSpc>
                <a:spcPct val="80000"/>
              </a:lnSpc>
            </a:pPr>
            <a:endParaRPr lang="ru-RU" altLang="ru-RU" sz="1800" b="1">
              <a:solidFill>
                <a:srgbClr val="000066"/>
              </a:solidFill>
            </a:endParaRPr>
          </a:p>
        </p:txBody>
      </p:sp>
      <p:sp>
        <p:nvSpPr>
          <p:cNvPr id="23556" name="Text Box 52"/>
          <p:cNvSpPr txBox="1">
            <a:spLocks noChangeArrowheads="1"/>
          </p:cNvSpPr>
          <p:nvPr/>
        </p:nvSpPr>
        <p:spPr bwMode="auto">
          <a:xfrm>
            <a:off x="5703906" y="4368404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endParaRPr lang="ru-RU" altLang="ru-RU" sz="1800">
              <a:latin typeface="Arial" charset="0"/>
            </a:endParaRPr>
          </a:p>
        </p:txBody>
      </p:sp>
      <p:graphicFrame>
        <p:nvGraphicFramePr>
          <p:cNvPr id="21578" name="Group 7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4209518702"/>
              </p:ext>
            </p:extLst>
          </p:nvPr>
        </p:nvGraphicFramePr>
        <p:xfrm>
          <a:off x="19" y="357188"/>
          <a:ext cx="8928097" cy="3097290"/>
        </p:xfrm>
        <a:graphic>
          <a:graphicData uri="http://schemas.openxmlformats.org/drawingml/2006/table">
            <a:tbl>
              <a:tblPr/>
              <a:tblGrid>
                <a:gridCol w="2384600"/>
                <a:gridCol w="801353"/>
                <a:gridCol w="806660"/>
                <a:gridCol w="861498"/>
                <a:gridCol w="803122"/>
                <a:gridCol w="801353"/>
                <a:gridCol w="803122"/>
                <a:gridCol w="833194"/>
                <a:gridCol w="833195"/>
              </a:tblGrid>
              <a:tr h="285690"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1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60" marB="34260" anchor="ctr" horzOverflow="overflow">
                    <a:lnL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 gridSpan="8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Отчетный год: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8569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2013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2014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2015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2016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2017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2018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2019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2020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93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</a:rPr>
                        <a:t>число умерших в прошлые годы, снятых с учета в отчетном году</a:t>
                      </a:r>
                    </a:p>
                  </a:txBody>
                  <a:tcPr marT="34260" marB="34260" anchor="ctr" horzOverflow="overflow">
                    <a:lnL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30596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32035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44017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43066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50993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40836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37001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44511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58871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</a:rPr>
                        <a:t>число территорий, имеющих нулевые значения данного показателя</a:t>
                      </a:r>
                    </a:p>
                  </a:txBody>
                  <a:tcPr marT="34260" marB="34260" anchor="ctr" horzOverflow="overflow">
                    <a:lnL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19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14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9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16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12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11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5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3</a:t>
                      </a:r>
                    </a:p>
                  </a:txBody>
                  <a:tcPr marT="34260" marB="3426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3604" name="Text Box 183"/>
          <p:cNvSpPr txBox="1">
            <a:spLocks noChangeArrowheads="1"/>
          </p:cNvSpPr>
          <p:nvPr/>
        </p:nvSpPr>
        <p:spPr bwMode="auto">
          <a:xfrm>
            <a:off x="127988" y="3699176"/>
            <a:ext cx="8856663" cy="7848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ru-RU" altLang="ru-RU" sz="1500" b="1" dirty="0">
                <a:solidFill>
                  <a:srgbClr val="002060"/>
                </a:solidFill>
              </a:rPr>
              <a:t>Доля от численности контингента, состоящего на учете на конец предыдущего </a:t>
            </a:r>
            <a:r>
              <a:rPr lang="ru-RU" altLang="ru-RU" sz="1500" b="1" dirty="0" smtClean="0">
                <a:solidFill>
                  <a:srgbClr val="002060"/>
                </a:solidFill>
              </a:rPr>
              <a:t>года </a:t>
            </a:r>
            <a:r>
              <a:rPr lang="ru-RU" altLang="ru-RU" sz="1500" b="1" dirty="0">
                <a:solidFill>
                  <a:srgbClr val="002060"/>
                </a:solidFill>
              </a:rPr>
              <a:t>-   </a:t>
            </a:r>
            <a:r>
              <a:rPr lang="ru-RU" altLang="ru-RU" sz="1500" b="1" u="sng" dirty="0" smtClean="0">
                <a:solidFill>
                  <a:srgbClr val="002060"/>
                </a:solidFill>
              </a:rPr>
              <a:t>1,1% (2019 г. – 1,0%)</a:t>
            </a:r>
          </a:p>
          <a:p>
            <a:pPr eaLnBrk="1" hangingPunct="1"/>
            <a:r>
              <a:rPr lang="ru-RU" altLang="ru-RU" sz="1500" b="1" dirty="0" smtClean="0">
                <a:solidFill>
                  <a:srgbClr val="002060"/>
                </a:solidFill>
              </a:rPr>
              <a:t>Разброс</a:t>
            </a:r>
            <a:r>
              <a:rPr lang="ru-RU" altLang="ru-RU" sz="1500" b="1" dirty="0">
                <a:solidFill>
                  <a:srgbClr val="002060"/>
                </a:solidFill>
              </a:rPr>
              <a:t>: от 0 до </a:t>
            </a:r>
            <a:r>
              <a:rPr lang="ru-RU" altLang="ru-RU" sz="1500" b="1" dirty="0" smtClean="0">
                <a:solidFill>
                  <a:srgbClr val="002060"/>
                </a:solidFill>
              </a:rPr>
              <a:t>11,5% (Вологодская область)</a:t>
            </a:r>
            <a:endParaRPr lang="ru-RU" altLang="ru-RU" sz="1500" b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177208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51"/>
          <p:cNvSpPr>
            <a:spLocks noGrp="1" noChangeArrowheads="1"/>
          </p:cNvSpPr>
          <p:nvPr>
            <p:ph type="title"/>
          </p:nvPr>
        </p:nvSpPr>
        <p:spPr>
          <a:xfrm>
            <a:off x="200041" y="152402"/>
            <a:ext cx="8722393" cy="1403985"/>
          </a:xfrm>
          <a:noFill/>
        </p:spPr>
        <p:txBody>
          <a:bodyPr>
            <a:noAutofit/>
          </a:bodyPr>
          <a:lstStyle/>
          <a:p>
            <a:pPr algn="l" eaLnBrk="1" hangingPunct="1">
              <a:lnSpc>
                <a:spcPct val="110000"/>
              </a:lnSpc>
            </a:pPr>
            <a:r>
              <a:rPr lang="ru-RU" altLang="ru-RU" sz="1400" b="1" dirty="0" smtClean="0">
                <a:solidFill>
                  <a:srgbClr val="C00000"/>
                </a:solidFill>
                <a:latin typeface="Tahoma" pitchFamily="34" charset="0"/>
              </a:rPr>
              <a:t>ДОЛЯ ЗНО БЕЗ СТАДИИ  </a:t>
            </a:r>
            <a: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  <a:t>- 4,8% (24 566 случаев) (2019 г. – 5,2%),</a:t>
            </a:r>
            <a:b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  <a:t>из них: </a:t>
            </a:r>
            <a:b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  <a:t>83,1% (20 415 случаев) - </a:t>
            </a:r>
            <a:r>
              <a:rPr lang="ru-RU" altLang="ru-RU" sz="1400" b="1" dirty="0" err="1" smtClean="0">
                <a:solidFill>
                  <a:srgbClr val="002060"/>
                </a:solidFill>
                <a:latin typeface="Tahoma" pitchFamily="34" charset="0"/>
              </a:rPr>
              <a:t>нестадируемые</a:t>
            </a:r>
            <a: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  <a:t> опухоли (2019 г. – 72,5%):</a:t>
            </a:r>
            <a:b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  <a:t>10 985 лейкемий</a:t>
            </a:r>
            <a:b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  <a:t>8 416 ЗНО головного мозга</a:t>
            </a:r>
            <a:b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b="1" dirty="0" smtClean="0">
                <a:solidFill>
                  <a:srgbClr val="002060"/>
                </a:solidFill>
                <a:latin typeface="Tahoma" pitchFamily="34" charset="0"/>
              </a:rPr>
              <a:t>1 014 ЗНО глаза</a:t>
            </a:r>
          </a:p>
        </p:txBody>
      </p:sp>
      <p:sp>
        <p:nvSpPr>
          <p:cNvPr id="35843" name="Text Box 49"/>
          <p:cNvSpPr txBox="1">
            <a:spLocks noChangeArrowheads="1"/>
          </p:cNvSpPr>
          <p:nvPr/>
        </p:nvSpPr>
        <p:spPr bwMode="auto">
          <a:xfrm>
            <a:off x="6084888" y="4462462"/>
            <a:ext cx="2843212" cy="3139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lnSpc>
                <a:spcPct val="80000"/>
              </a:lnSpc>
            </a:pPr>
            <a:endParaRPr lang="ru-RU" altLang="ru-RU" sz="1800" b="1">
              <a:solidFill>
                <a:srgbClr val="000066"/>
              </a:solidFill>
            </a:endParaRPr>
          </a:p>
        </p:txBody>
      </p:sp>
      <p:sp>
        <p:nvSpPr>
          <p:cNvPr id="35844" name="Text Box 50"/>
          <p:cNvSpPr txBox="1">
            <a:spLocks noChangeArrowheads="1"/>
          </p:cNvSpPr>
          <p:nvPr/>
        </p:nvSpPr>
        <p:spPr bwMode="auto">
          <a:xfrm>
            <a:off x="1" y="1587066"/>
            <a:ext cx="9036050" cy="35394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  <a:effectLst/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ru-RU" altLang="ru-RU" b="1" dirty="0">
                <a:solidFill>
                  <a:srgbClr val="002060"/>
                </a:solidFill>
              </a:rPr>
              <a:t>Таким образом, в РФ доля ЗНО неустановленной стадии </a:t>
            </a:r>
            <a:r>
              <a:rPr lang="en-US" altLang="ru-RU" b="1" dirty="0">
                <a:solidFill>
                  <a:srgbClr val="002060"/>
                </a:solidFill>
                <a:cs typeface="Tahoma" pitchFamily="34" charset="0"/>
              </a:rPr>
              <a:t>~</a:t>
            </a:r>
            <a:r>
              <a:rPr lang="ru-RU" altLang="ru-RU" b="1" dirty="0">
                <a:solidFill>
                  <a:srgbClr val="002060"/>
                </a:solidFill>
                <a:cs typeface="Tahoma" pitchFamily="34" charset="0"/>
              </a:rPr>
              <a:t> </a:t>
            </a:r>
            <a:r>
              <a:rPr lang="ru-RU" altLang="ru-RU" b="1" dirty="0" smtClean="0">
                <a:solidFill>
                  <a:srgbClr val="C00000"/>
                </a:solidFill>
              </a:rPr>
              <a:t>0,8%, </a:t>
            </a:r>
            <a:r>
              <a:rPr lang="ru-RU" altLang="ru-RU" sz="1300" b="1" dirty="0" smtClean="0">
                <a:solidFill>
                  <a:srgbClr val="002060"/>
                </a:solidFill>
              </a:rPr>
              <a:t>2019 </a:t>
            </a:r>
            <a:r>
              <a:rPr lang="ru-RU" altLang="ru-RU" sz="1300" b="1" dirty="0">
                <a:solidFill>
                  <a:srgbClr val="002060"/>
                </a:solidFill>
              </a:rPr>
              <a:t>г. – </a:t>
            </a:r>
            <a:r>
              <a:rPr lang="ru-RU" altLang="ru-RU" sz="1300" b="1" dirty="0" smtClean="0">
                <a:solidFill>
                  <a:srgbClr val="002060"/>
                </a:solidFill>
              </a:rPr>
              <a:t>1,4%</a:t>
            </a:r>
            <a:endParaRPr lang="ru-RU" altLang="ru-RU" sz="1300" b="1" dirty="0">
              <a:solidFill>
                <a:srgbClr val="002060"/>
              </a:solidFill>
            </a:endParaRPr>
          </a:p>
        </p:txBody>
      </p:sp>
      <p:sp>
        <p:nvSpPr>
          <p:cNvPr id="35846" name="Text Box 56"/>
          <p:cNvSpPr txBox="1">
            <a:spLocks noChangeArrowheads="1"/>
          </p:cNvSpPr>
          <p:nvPr/>
        </p:nvSpPr>
        <p:spPr bwMode="auto">
          <a:xfrm>
            <a:off x="107661" y="357188"/>
            <a:ext cx="18473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/>
            <a:endParaRPr lang="ru-RU" altLang="ru-RU" sz="1800">
              <a:latin typeface="Arial" charset="0"/>
            </a:endParaRPr>
          </a:p>
        </p:txBody>
      </p:sp>
      <p:graphicFrame>
        <p:nvGraphicFramePr>
          <p:cNvPr id="26669" name="Group 45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109649448"/>
              </p:ext>
            </p:extLst>
          </p:nvPr>
        </p:nvGraphicFramePr>
        <p:xfrm>
          <a:off x="179405" y="2085976"/>
          <a:ext cx="8713787" cy="1775570"/>
        </p:xfrm>
        <a:graphic>
          <a:graphicData uri="http://schemas.openxmlformats.org/drawingml/2006/table">
            <a:tbl>
              <a:tblPr/>
              <a:tblGrid>
                <a:gridCol w="3240087"/>
                <a:gridCol w="1071563"/>
                <a:gridCol w="3394075"/>
                <a:gridCol w="1008062"/>
              </a:tblGrid>
              <a:tr h="344971">
                <a:tc gridSpan="4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</a:rPr>
                        <a:t>МАКСИМАЛЬНЫЕ ПОКАЗАТЕЛИ, %</a:t>
                      </a:r>
                    </a:p>
                  </a:txBody>
                  <a:tcPr marT="34289" marB="34289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21834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Хакасия</a:t>
                      </a:r>
                      <a:endParaRPr lang="ru-RU" sz="1400" b="1" i="0" u="none" strike="noStrike" dirty="0">
                        <a:solidFill>
                          <a:srgbClr val="C0000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9,2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Тюменская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7,9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41960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Чукотский авт. округ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9,2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Алтайский</a:t>
                      </a:r>
                      <a:r>
                        <a:rPr lang="ru-RU" sz="1400" b="1" i="0" u="none" strike="noStrike" baseline="0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 край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7,6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21834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Алтай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8,6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Республика Карачаево-Черкессия</a:t>
                      </a:r>
                      <a:endParaRPr lang="ru-RU" sz="1400" b="1" i="0" u="none" strike="noStrike" dirty="0">
                        <a:solidFill>
                          <a:srgbClr val="C0000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7,5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4971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Тамбовская область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8,0</a:t>
                      </a:r>
                      <a:endParaRPr lang="ru-RU" sz="1400" b="1" i="0" u="none" strike="noStrike" dirty="0">
                        <a:solidFill>
                          <a:srgbClr val="002060"/>
                        </a:solidFill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Новгородская область</a:t>
                      </a:r>
                    </a:p>
                  </a:txBody>
                  <a:tcPr marT="34289" marB="34289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7,5</a:t>
                      </a:r>
                    </a:p>
                  </a:txBody>
                  <a:tcPr marT="34289" marB="34289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5874" name="Text Box 184"/>
          <p:cNvSpPr txBox="1">
            <a:spLocks noChangeArrowheads="1"/>
          </p:cNvSpPr>
          <p:nvPr/>
        </p:nvSpPr>
        <p:spPr bwMode="auto">
          <a:xfrm>
            <a:off x="107675" y="4139305"/>
            <a:ext cx="8928391" cy="32316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/>
            <a:r>
              <a:rPr lang="ru-RU" altLang="ru-RU" sz="1500" b="1" dirty="0">
                <a:solidFill>
                  <a:srgbClr val="C00000"/>
                </a:solidFill>
              </a:rPr>
              <a:t>«Красным» </a:t>
            </a:r>
            <a:r>
              <a:rPr lang="ru-RU" altLang="ru-RU" sz="1500" b="1" dirty="0">
                <a:solidFill>
                  <a:srgbClr val="002060"/>
                </a:solidFill>
              </a:rPr>
              <a:t>отмечены регионы, представленные на аналогичном слайде в </a:t>
            </a:r>
            <a:r>
              <a:rPr lang="ru-RU" altLang="ru-RU" sz="1500" b="1" dirty="0" smtClean="0">
                <a:solidFill>
                  <a:srgbClr val="002060"/>
                </a:solidFill>
              </a:rPr>
              <a:t>прошлом г.</a:t>
            </a:r>
            <a:endParaRPr lang="ru-RU" altLang="ru-RU" sz="1500" b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569400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14" name="Text Box 110"/>
          <p:cNvSpPr txBox="1">
            <a:spLocks noChangeArrowheads="1"/>
          </p:cNvSpPr>
          <p:nvPr/>
        </p:nvSpPr>
        <p:spPr bwMode="auto">
          <a:xfrm>
            <a:off x="123825" y="261610"/>
            <a:ext cx="8712200" cy="7807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lnSpc>
                <a:spcPct val="150000"/>
              </a:lnSpc>
            </a:pPr>
            <a:r>
              <a:rPr lang="ru-RU" altLang="ru-RU" sz="1600" b="1" dirty="0" smtClean="0">
                <a:solidFill>
                  <a:srgbClr val="002060"/>
                </a:solidFill>
              </a:rPr>
              <a:t>ДЕТИ</a:t>
            </a:r>
            <a:r>
              <a:rPr lang="ru-RU" altLang="ru-RU" sz="1600" b="1" dirty="0">
                <a:solidFill>
                  <a:srgbClr val="002060"/>
                </a:solidFill>
              </a:rPr>
              <a:t>!!! низкое качество показателей состояния онкологической  помощи и учета (неудовлетворительная система направления «Выписок»)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14325" y="1590675"/>
            <a:ext cx="8521700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ru-RU" sz="1600" b="1" dirty="0" smtClean="0">
                <a:solidFill>
                  <a:srgbClr val="990000"/>
                </a:solidFill>
              </a:rPr>
              <a:t>Несоответствия информации о детях по разным таблицам  и в одной таблице </a:t>
            </a:r>
          </a:p>
          <a:p>
            <a:pPr algn="ctr">
              <a:lnSpc>
                <a:spcPct val="150000"/>
              </a:lnSpc>
            </a:pPr>
            <a:r>
              <a:rPr lang="ru-RU" sz="1600" b="1" dirty="0" smtClean="0">
                <a:solidFill>
                  <a:srgbClr val="990000"/>
                </a:solidFill>
              </a:rPr>
              <a:t>по строкам 0-14 и 0-17 лет:</a:t>
            </a:r>
          </a:p>
          <a:p>
            <a:pPr algn="ctr">
              <a:lnSpc>
                <a:spcPct val="150000"/>
              </a:lnSpc>
            </a:pPr>
            <a:r>
              <a:rPr lang="ru-RU" sz="1600" b="1" dirty="0" smtClean="0">
                <a:solidFill>
                  <a:srgbClr val="002060"/>
                </a:solidFill>
              </a:rPr>
              <a:t>2020 г. – 16 регионов</a:t>
            </a:r>
          </a:p>
          <a:p>
            <a:pPr algn="ctr">
              <a:lnSpc>
                <a:spcPct val="150000"/>
              </a:lnSpc>
            </a:pPr>
            <a:r>
              <a:rPr lang="ru-RU" sz="1600" b="1" dirty="0" smtClean="0">
                <a:solidFill>
                  <a:srgbClr val="002060"/>
                </a:solidFill>
              </a:rPr>
              <a:t>2019 г</a:t>
            </a:r>
            <a:r>
              <a:rPr lang="ru-RU" sz="1600" dirty="0" smtClean="0">
                <a:solidFill>
                  <a:srgbClr val="002060"/>
                </a:solidFill>
              </a:rPr>
              <a:t>. – 12 регионов</a:t>
            </a:r>
          </a:p>
          <a:p>
            <a:pPr algn="ctr">
              <a:lnSpc>
                <a:spcPct val="150000"/>
              </a:lnSpc>
            </a:pPr>
            <a:r>
              <a:rPr lang="ru-RU" sz="1600" b="1" dirty="0" smtClean="0">
                <a:solidFill>
                  <a:srgbClr val="002060"/>
                </a:solidFill>
              </a:rPr>
              <a:t>2018 г</a:t>
            </a:r>
            <a:r>
              <a:rPr lang="ru-RU" sz="1600" dirty="0" smtClean="0">
                <a:solidFill>
                  <a:srgbClr val="002060"/>
                </a:solidFill>
              </a:rPr>
              <a:t>. – 18 регионов</a:t>
            </a:r>
          </a:p>
          <a:p>
            <a:pPr algn="ctr">
              <a:lnSpc>
                <a:spcPct val="150000"/>
              </a:lnSpc>
            </a:pPr>
            <a:r>
              <a:rPr lang="ru-RU" sz="1600" b="1" dirty="0" smtClean="0">
                <a:solidFill>
                  <a:srgbClr val="002060"/>
                </a:solidFill>
              </a:rPr>
              <a:t>2017 г</a:t>
            </a:r>
            <a:r>
              <a:rPr lang="ru-RU" sz="1600" dirty="0" smtClean="0">
                <a:solidFill>
                  <a:srgbClr val="002060"/>
                </a:solidFill>
              </a:rPr>
              <a:t>. – 11 регионов</a:t>
            </a:r>
          </a:p>
          <a:p>
            <a:pPr algn="ctr">
              <a:lnSpc>
                <a:spcPct val="150000"/>
              </a:lnSpc>
            </a:pPr>
            <a:r>
              <a:rPr lang="ru-RU" sz="1600" b="1" dirty="0" smtClean="0">
                <a:solidFill>
                  <a:srgbClr val="002060"/>
                </a:solidFill>
              </a:rPr>
              <a:t>2016 г</a:t>
            </a:r>
            <a:r>
              <a:rPr lang="ru-RU" sz="1600" dirty="0" smtClean="0">
                <a:solidFill>
                  <a:srgbClr val="002060"/>
                </a:solidFill>
              </a:rPr>
              <a:t>. – 17 регионов</a:t>
            </a:r>
            <a:endParaRPr lang="ru-RU" sz="16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4160866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8"/>
            <a:ext cx="8229600" cy="349548"/>
          </a:xfrm>
        </p:spPr>
        <p:txBody>
          <a:bodyPr>
            <a:normAutofit/>
          </a:bodyPr>
          <a:lstStyle/>
          <a:p>
            <a:r>
              <a:rPr lang="ru-RU" sz="16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ИНДЕКС ДОСТОВЕРНОСТИ УЧЕТА: ЗНО КОСТЕЙ, ГОЛОВНОГО МОЗГА, 2020 г.</a:t>
            </a:r>
            <a:endParaRPr lang="ru-RU" sz="1600" b="1" dirty="0">
              <a:solidFill>
                <a:srgbClr val="002060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00828207"/>
              </p:ext>
            </p:extLst>
          </p:nvPr>
        </p:nvGraphicFramePr>
        <p:xfrm>
          <a:off x="179512" y="699543"/>
          <a:ext cx="8593013" cy="374441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880320"/>
                <a:gridCol w="1464616"/>
                <a:gridCol w="2724077"/>
                <a:gridCol w="1524000"/>
              </a:tblGrid>
              <a:tr h="417334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ЗНО</a:t>
                      </a:r>
                      <a:r>
                        <a:rPr lang="ru-RU" sz="14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костей и суставных хрящей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ЗНО головного мозга и др.</a:t>
                      </a:r>
                      <a:r>
                        <a:rPr lang="ru-RU" sz="14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отделов ЦНС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b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Территория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ИДУ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Территория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ИДУ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Россия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0,6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Россия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0,9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Костромская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1,5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г.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Москва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1,6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Новгородская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1,5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Ленинградская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 Северная Осетия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 Адыгея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1,3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Амурская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1,3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Пермский край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1,3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Ставропольский край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1,2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 Тыва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1,3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Ханты-Мансийский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авт. округ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1,1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 Карелия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1,3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Вологодская </a:t>
                      </a:r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область</a:t>
                      </a: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1,1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Забайкальский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край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1,3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29482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г. 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Москва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1,0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Ханты-Мансийский авт. округ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1,2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Ивановская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1,0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Калужская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1,2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Ленинградская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1,0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Воронежская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1,2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67762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12</a:t>
                      </a:r>
                      <a:r>
                        <a:rPr lang="ru-RU" sz="12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территориях ИДУ ≥ 1,0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33 территориях ИДУ ≥ 1,0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76200" y="4484785"/>
            <a:ext cx="443865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200" dirty="0" smtClean="0"/>
              <a:t>ИДУ ЗНО костей и суставных хрящей в Норвегии – 0,5, </a:t>
            </a:r>
          </a:p>
          <a:p>
            <a:r>
              <a:rPr lang="ru-RU" sz="1200" dirty="0" smtClean="0"/>
              <a:t>Швеции – 0,5; </a:t>
            </a:r>
            <a:r>
              <a:rPr lang="en-US" sz="1200" dirty="0" smtClean="0">
                <a:hlinkClick r:id="rId3"/>
              </a:rPr>
              <a:t>https</a:t>
            </a:r>
            <a:r>
              <a:rPr lang="en-US" sz="1200" dirty="0">
                <a:hlinkClick r:id="rId3"/>
              </a:rPr>
              <a:t>://</a:t>
            </a:r>
            <a:r>
              <a:rPr lang="en-US" sz="1200" dirty="0" smtClean="0">
                <a:hlinkClick r:id="rId3"/>
              </a:rPr>
              <a:t>nordcan.iarc.fr/en/dataviz</a:t>
            </a:r>
            <a:endParaRPr lang="ru-RU" sz="1200" dirty="0"/>
          </a:p>
        </p:txBody>
      </p:sp>
      <p:sp>
        <p:nvSpPr>
          <p:cNvPr id="5" name="TextBox 4"/>
          <p:cNvSpPr txBox="1"/>
          <p:nvPr/>
        </p:nvSpPr>
        <p:spPr>
          <a:xfrm>
            <a:off x="4514850" y="4484785"/>
            <a:ext cx="426764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200" dirty="0" smtClean="0"/>
              <a:t>ИДУ ЗНО головного мозга и др. отделов ЦНС в Норвегии – 0,8; </a:t>
            </a:r>
          </a:p>
          <a:p>
            <a:r>
              <a:rPr lang="ru-RU" sz="1200" dirty="0" smtClean="0"/>
              <a:t>Швеции</a:t>
            </a:r>
            <a:r>
              <a:rPr lang="ru-RU" sz="1200" dirty="0" smtClean="0"/>
              <a:t> </a:t>
            </a:r>
            <a:r>
              <a:rPr lang="ru-RU" sz="1200" dirty="0" smtClean="0"/>
              <a:t>– 0,9; США – 0,7</a:t>
            </a:r>
          </a:p>
          <a:p>
            <a:r>
              <a:rPr lang="en-US" sz="1200" dirty="0">
                <a:hlinkClick r:id="rId4"/>
              </a:rPr>
              <a:t>https://</a:t>
            </a:r>
            <a:r>
              <a:rPr lang="en-US" sz="1200" dirty="0" smtClean="0">
                <a:hlinkClick r:id="rId4"/>
              </a:rPr>
              <a:t>gco.iarc.fr/today/online-analysis-dual-bars</a:t>
            </a:r>
            <a:endParaRPr lang="ru-RU" sz="1200" dirty="0" smtClean="0"/>
          </a:p>
          <a:p>
            <a:endParaRPr lang="ru-RU" sz="1200" dirty="0"/>
          </a:p>
        </p:txBody>
      </p:sp>
    </p:spTree>
    <p:extLst>
      <p:ext uri="{BB962C8B-B14F-4D97-AF65-F5344CB8AC3E}">
        <p14:creationId xmlns:p14="http://schemas.microsoft.com/office/powerpoint/2010/main" val="40082604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8"/>
            <a:ext cx="8229600" cy="349548"/>
          </a:xfrm>
        </p:spPr>
        <p:txBody>
          <a:bodyPr>
            <a:normAutofit/>
          </a:bodyPr>
          <a:lstStyle/>
          <a:p>
            <a:r>
              <a:rPr lang="ru-RU" sz="16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ИНДЕКС ДОСТОВЕРНОСТИ УЧЕТА: ЛЕЙКЕМИИ, 2020 г.</a:t>
            </a:r>
            <a:endParaRPr lang="ru-RU" sz="1600" b="1" dirty="0">
              <a:solidFill>
                <a:srgbClr val="002060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07178234"/>
              </p:ext>
            </p:extLst>
          </p:nvPr>
        </p:nvGraphicFramePr>
        <p:xfrm>
          <a:off x="218343" y="928143"/>
          <a:ext cx="8593013" cy="332708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880320"/>
                <a:gridCol w="1464616"/>
                <a:gridCol w="2724077"/>
                <a:gridCol w="1524000"/>
              </a:tblGrid>
              <a:tr h="248167"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Территория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ИДУ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Территория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ИДУ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Россия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0,6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 Калмыкия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2,0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 Карачаево-Черкессия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0,3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Алтай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1,8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Ингушетия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0,3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ЯНАО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1,5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Камчатский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край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 Башкортостан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Тюменская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Ростовская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Сахалинская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Калужская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1,1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Хабаровский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край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Амурская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1,1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 Тыва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29482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Рязанская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1,1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Мурманская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0,4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Республика Чувашия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1,1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Пензенская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0,5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48167"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Ульяновская область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1,1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Пермский край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0,5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67762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12</a:t>
                      </a:r>
                      <a:r>
                        <a:rPr lang="ru-RU" sz="12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территориях ИДУ ≥ 1,0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21 территории ИДУ в пределах 0,3-0,5</a:t>
                      </a:r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7620" marR="7620" marT="762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300287" y="4370485"/>
            <a:ext cx="442912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200" dirty="0" smtClean="0"/>
              <a:t>ИДУ лейкемии в Норвегии – </a:t>
            </a:r>
            <a:r>
              <a:rPr lang="ru-RU" sz="1200" dirty="0" smtClean="0"/>
              <a:t>0,5; Швеции </a:t>
            </a:r>
            <a:r>
              <a:rPr lang="ru-RU" sz="1200" dirty="0" smtClean="0"/>
              <a:t>– </a:t>
            </a:r>
            <a:r>
              <a:rPr lang="ru-RU" sz="1200" dirty="0" smtClean="0"/>
              <a:t>0,6; </a:t>
            </a:r>
            <a:r>
              <a:rPr lang="ru-RU" sz="1200" dirty="0" smtClean="0"/>
              <a:t>США – </a:t>
            </a:r>
            <a:r>
              <a:rPr lang="ru-RU" sz="1200" dirty="0" smtClean="0"/>
              <a:t>0,4</a:t>
            </a:r>
            <a:endParaRPr lang="ru-RU" sz="1200" dirty="0" smtClean="0"/>
          </a:p>
          <a:p>
            <a:r>
              <a:rPr lang="en-US" sz="1200" dirty="0">
                <a:hlinkClick r:id="rId3"/>
              </a:rPr>
              <a:t>https://</a:t>
            </a:r>
            <a:r>
              <a:rPr lang="en-US" sz="1200" dirty="0" smtClean="0">
                <a:hlinkClick r:id="rId3"/>
              </a:rPr>
              <a:t>gco.iarc.fr/today/online-analysis-dual-bars</a:t>
            </a:r>
            <a:endParaRPr lang="ru-RU" sz="1200" dirty="0" smtClean="0"/>
          </a:p>
          <a:p>
            <a:endParaRPr lang="ru-RU" sz="1200" dirty="0"/>
          </a:p>
        </p:txBody>
      </p:sp>
    </p:spTree>
    <p:extLst>
      <p:ext uri="{BB962C8B-B14F-4D97-AF65-F5344CB8AC3E}">
        <p14:creationId xmlns:p14="http://schemas.microsoft.com/office/powerpoint/2010/main" val="2169360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Text Box 2"/>
          <p:cNvSpPr txBox="1">
            <a:spLocks noChangeArrowheads="1"/>
          </p:cNvSpPr>
          <p:nvPr/>
        </p:nvSpPr>
        <p:spPr bwMode="auto">
          <a:xfrm>
            <a:off x="0" y="1"/>
            <a:ext cx="9144000" cy="9233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ru-RU" altLang="ru-RU" sz="2000" dirty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lang="ru-RU" altLang="ru-RU" b="1" dirty="0">
                <a:solidFill>
                  <a:schemeClr val="accent2">
                    <a:lumMod val="75000"/>
                  </a:schemeClr>
                </a:solidFill>
              </a:rPr>
              <a:t>ДОЛЯ ЛЕЙКЕМИЙ, РАДИКАЛЬНОЕ ЛЕЧЕНИЕ КОТОРЫХ </a:t>
            </a:r>
            <a:r>
              <a:rPr lang="ru-RU" altLang="ru-RU" b="1" u="sng" dirty="0">
                <a:solidFill>
                  <a:schemeClr val="accent2">
                    <a:lumMod val="75000"/>
                  </a:schemeClr>
                </a:solidFill>
              </a:rPr>
              <a:t>ЗАКОНЧЕНО</a:t>
            </a:r>
            <a:r>
              <a:rPr lang="ru-RU" altLang="ru-RU" b="1" dirty="0">
                <a:solidFill>
                  <a:schemeClr val="accent2">
                    <a:lumMod val="75000"/>
                  </a:schemeClr>
                </a:solidFill>
              </a:rPr>
              <a:t> и </a:t>
            </a:r>
            <a:r>
              <a:rPr lang="ru-RU" altLang="ru-RU" b="1" u="sng" dirty="0">
                <a:solidFill>
                  <a:schemeClr val="accent2">
                    <a:lumMod val="75000"/>
                  </a:schemeClr>
                </a:solidFill>
              </a:rPr>
              <a:t>БУДЕТ ПРОДОЛЖЕНО</a:t>
            </a:r>
            <a:r>
              <a:rPr lang="ru-RU" altLang="ru-RU" b="1" dirty="0">
                <a:solidFill>
                  <a:schemeClr val="accent2">
                    <a:lumMod val="75000"/>
                  </a:schemeClr>
                </a:solidFill>
              </a:rPr>
              <a:t>, от ВСЕХ ВЫЯВЛЕННЫХ ЛЕЙКЕМИЙ (БЕЗ УЧТЕННЫХ ПОСМЕРТНО), </a:t>
            </a:r>
            <a:r>
              <a:rPr lang="ru-RU" altLang="ru-RU" b="1" dirty="0" smtClean="0">
                <a:solidFill>
                  <a:schemeClr val="accent2">
                    <a:lumMod val="75000"/>
                  </a:schemeClr>
                </a:solidFill>
              </a:rPr>
              <a:t>2019г</a:t>
            </a:r>
            <a:r>
              <a:rPr lang="ru-RU" altLang="ru-RU" b="1" dirty="0">
                <a:solidFill>
                  <a:schemeClr val="accent2">
                    <a:lumMod val="75000"/>
                  </a:schemeClr>
                </a:solidFill>
              </a:rPr>
              <a:t>., </a:t>
            </a:r>
            <a:r>
              <a:rPr lang="ru-RU" altLang="ru-RU" b="1" dirty="0" smtClean="0">
                <a:solidFill>
                  <a:schemeClr val="accent2">
                    <a:lumMod val="75000"/>
                  </a:schemeClr>
                </a:solidFill>
              </a:rPr>
              <a:t>%</a:t>
            </a:r>
            <a:endParaRPr lang="ru-RU" altLang="ru-RU" sz="16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80899" name="Text Box 3"/>
          <p:cNvSpPr txBox="1">
            <a:spLocks noChangeArrowheads="1"/>
          </p:cNvSpPr>
          <p:nvPr/>
        </p:nvSpPr>
        <p:spPr bwMode="auto">
          <a:xfrm>
            <a:off x="5419129" y="3388757"/>
            <a:ext cx="3115272" cy="1261884"/>
          </a:xfrm>
          <a:prstGeom prst="rect">
            <a:avLst/>
          </a:prstGeom>
          <a:solidFill>
            <a:srgbClr val="CDE6FF"/>
          </a:solidFill>
          <a:ln>
            <a:noFill/>
          </a:ln>
          <a:effectLst/>
        </p:spPr>
        <p:txBody>
          <a:bodyPr wrap="square">
            <a:spAutoFit/>
          </a:bodyPr>
          <a:lstStyle>
            <a:lvl1pPr marL="342900" indent="-342900"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ru-RU" altLang="ru-RU" sz="1600" b="1" i="1" dirty="0"/>
              <a:t>     </a:t>
            </a:r>
            <a:r>
              <a:rPr lang="ru-RU" altLang="ru-RU" sz="1600" b="1" dirty="0">
                <a:solidFill>
                  <a:srgbClr val="660066"/>
                </a:solidFill>
              </a:rPr>
              <a:t>В</a:t>
            </a:r>
            <a:r>
              <a:rPr lang="ru-RU" altLang="ru-RU" sz="1600" b="1" dirty="0">
                <a:solidFill>
                  <a:srgbClr val="FF0000"/>
                </a:solidFill>
              </a:rPr>
              <a:t> </a:t>
            </a:r>
            <a:r>
              <a:rPr lang="ru-RU" altLang="ru-RU" sz="1600" b="1" dirty="0" smtClean="0">
                <a:solidFill>
                  <a:srgbClr val="C00000"/>
                </a:solidFill>
              </a:rPr>
              <a:t>26 </a:t>
            </a:r>
            <a:r>
              <a:rPr lang="ru-RU" altLang="ru-RU" sz="1600" b="1" dirty="0">
                <a:solidFill>
                  <a:srgbClr val="C00000"/>
                </a:solidFill>
              </a:rPr>
              <a:t>регионах </a:t>
            </a:r>
            <a:r>
              <a:rPr lang="ru-RU" altLang="ru-RU" sz="1600" b="1" dirty="0">
                <a:solidFill>
                  <a:srgbClr val="660066"/>
                </a:solidFill>
              </a:rPr>
              <a:t>данный показатель составляет</a:t>
            </a:r>
            <a:r>
              <a:rPr lang="ru-RU" altLang="ru-RU" sz="1600" b="1" dirty="0">
                <a:solidFill>
                  <a:srgbClr val="FF0000"/>
                </a:solidFill>
              </a:rPr>
              <a:t>  </a:t>
            </a:r>
            <a:r>
              <a:rPr lang="ru-RU" altLang="ru-RU" sz="1600" b="1" dirty="0">
                <a:solidFill>
                  <a:srgbClr val="C00000"/>
                </a:solidFill>
              </a:rPr>
              <a:t>90% и более </a:t>
            </a:r>
            <a:br>
              <a:rPr lang="ru-RU" altLang="ru-RU" sz="1600" b="1" dirty="0">
                <a:solidFill>
                  <a:srgbClr val="C00000"/>
                </a:solidFill>
              </a:rPr>
            </a:br>
            <a:r>
              <a:rPr lang="ru-RU" altLang="ru-RU" sz="1400" b="1" dirty="0" smtClean="0">
                <a:solidFill>
                  <a:srgbClr val="C00000"/>
                </a:solidFill>
              </a:rPr>
              <a:t>(2019 г. – 25; 2018 </a:t>
            </a:r>
            <a:r>
              <a:rPr lang="ru-RU" altLang="ru-RU" sz="1400" b="1" dirty="0">
                <a:solidFill>
                  <a:srgbClr val="C00000"/>
                </a:solidFill>
              </a:rPr>
              <a:t>г. – 28; </a:t>
            </a:r>
            <a:r>
              <a:rPr lang="ru-RU" altLang="ru-RU" sz="1400" b="1" dirty="0" smtClean="0">
                <a:solidFill>
                  <a:srgbClr val="C00000"/>
                </a:solidFill>
              </a:rPr>
              <a:t>2017 </a:t>
            </a:r>
            <a:r>
              <a:rPr lang="ru-RU" altLang="ru-RU" sz="1400" b="1" dirty="0">
                <a:solidFill>
                  <a:srgbClr val="C00000"/>
                </a:solidFill>
              </a:rPr>
              <a:t>г. – </a:t>
            </a:r>
            <a:r>
              <a:rPr lang="ru-RU" altLang="ru-RU" sz="1400" b="1" dirty="0" smtClean="0">
                <a:solidFill>
                  <a:srgbClr val="C00000"/>
                </a:solidFill>
              </a:rPr>
              <a:t>28; 2016 </a:t>
            </a:r>
            <a:r>
              <a:rPr lang="ru-RU" altLang="ru-RU" sz="1400" b="1" dirty="0">
                <a:solidFill>
                  <a:srgbClr val="C00000"/>
                </a:solidFill>
              </a:rPr>
              <a:t>г. – </a:t>
            </a:r>
            <a:r>
              <a:rPr lang="ru-RU" altLang="ru-RU" sz="1400" b="1" dirty="0" smtClean="0">
                <a:solidFill>
                  <a:srgbClr val="C00000"/>
                </a:solidFill>
              </a:rPr>
              <a:t>23)</a:t>
            </a:r>
            <a:endParaRPr lang="ru-RU" altLang="ru-RU" sz="1400" b="1" dirty="0">
              <a:solidFill>
                <a:srgbClr val="C00000"/>
              </a:solidFill>
            </a:endParaRPr>
          </a:p>
        </p:txBody>
      </p:sp>
      <p:graphicFrame>
        <p:nvGraphicFramePr>
          <p:cNvPr id="17484" name="Group 7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3430430"/>
              </p:ext>
            </p:extLst>
          </p:nvPr>
        </p:nvGraphicFramePr>
        <p:xfrm>
          <a:off x="440534" y="1729988"/>
          <a:ext cx="4436267" cy="3280317"/>
        </p:xfrm>
        <a:graphic>
          <a:graphicData uri="http://schemas.openxmlformats.org/drawingml/2006/table">
            <a:tbl>
              <a:tblPr/>
              <a:tblGrid>
                <a:gridCol w="2705098"/>
                <a:gridCol w="1731169"/>
              </a:tblGrid>
              <a:tr h="266692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3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ahoma" pitchFamily="34" charset="0"/>
                        </a:rPr>
                        <a:t>МИНИМАЛЬНЫЕ ЗНАЧЕНИЯ</a:t>
                      </a:r>
                      <a:endParaRPr kumimoji="0" lang="ru-RU" altLang="ru-RU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8866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Костромская область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33,3 </a:t>
                      </a:r>
                      <a:b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</a:br>
                      <a:endParaRPr kumimoji="0" lang="ru-RU" altLang="ru-RU" sz="10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86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Республика Хакасия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33,3 </a:t>
                      </a:r>
                      <a:b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</a:br>
                      <a:endParaRPr kumimoji="0" lang="ru-RU" altLang="ru-RU" sz="10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119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Еврейская авт. область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33,3 </a:t>
                      </a:r>
                      <a:endParaRPr kumimoji="0" lang="ru-RU" altLang="ru-RU" sz="10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433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Республика Адыгея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37,5</a:t>
                      </a:r>
                      <a:endParaRPr kumimoji="0" lang="ru-RU" altLang="ru-RU" sz="10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17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г. Москва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37,3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433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Омская область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40,0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866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Ярославская область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41,0 </a:t>
                      </a:r>
                      <a:endParaRPr kumimoji="0" lang="ru-RU" altLang="ru-RU" sz="10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46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Тульская область</a:t>
                      </a: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44,5 </a:t>
                      </a:r>
                      <a:endParaRPr kumimoji="0" lang="ru-RU" altLang="ru-RU" sz="10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86" marB="3428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7439" name="Text Box 35"/>
          <p:cNvSpPr txBox="1">
            <a:spLocks noChangeArrowheads="1"/>
          </p:cNvSpPr>
          <p:nvPr/>
        </p:nvSpPr>
        <p:spPr bwMode="auto">
          <a:xfrm>
            <a:off x="52388" y="844154"/>
            <a:ext cx="8767762" cy="6093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>
              <a:lnSpc>
                <a:spcPct val="120000"/>
              </a:lnSpc>
            </a:pPr>
            <a:r>
              <a:rPr lang="ru-RU" altLang="ru-RU" sz="1400" b="1" dirty="0">
                <a:solidFill>
                  <a:srgbClr val="C00000"/>
                </a:solidFill>
              </a:rPr>
              <a:t>РОССИЯ – </a:t>
            </a:r>
            <a:r>
              <a:rPr lang="ru-RU" altLang="ru-RU" sz="1400" b="1" dirty="0" smtClean="0">
                <a:solidFill>
                  <a:srgbClr val="C00000"/>
                </a:solidFill>
              </a:rPr>
              <a:t>69,7% </a:t>
            </a:r>
            <a:r>
              <a:rPr lang="ru-RU" altLang="ru-RU" sz="1400" b="1" dirty="0">
                <a:solidFill>
                  <a:srgbClr val="FF0000"/>
                </a:solidFill>
              </a:rPr>
              <a:t/>
            </a:r>
            <a:br>
              <a:rPr lang="ru-RU" altLang="ru-RU" sz="1400" b="1" dirty="0">
                <a:solidFill>
                  <a:srgbClr val="FF0000"/>
                </a:solidFill>
              </a:rPr>
            </a:br>
            <a:r>
              <a:rPr lang="ru-RU" altLang="ru-RU" sz="1400" b="1" dirty="0" smtClean="0">
                <a:solidFill>
                  <a:srgbClr val="002060"/>
                </a:solidFill>
              </a:rPr>
              <a:t>(2019 г. – 75,1%; 2018 </a:t>
            </a:r>
            <a:r>
              <a:rPr lang="ru-RU" altLang="ru-RU" sz="1400" b="1" dirty="0">
                <a:solidFill>
                  <a:srgbClr val="002060"/>
                </a:solidFill>
              </a:rPr>
              <a:t>г. – </a:t>
            </a:r>
            <a:r>
              <a:rPr lang="ru-RU" altLang="ru-RU" sz="1400" b="1" dirty="0" smtClean="0">
                <a:solidFill>
                  <a:srgbClr val="002060"/>
                </a:solidFill>
              </a:rPr>
              <a:t>76,4%; 2017 </a:t>
            </a:r>
            <a:r>
              <a:rPr lang="ru-RU" altLang="ru-RU" sz="1400" b="1" dirty="0">
                <a:solidFill>
                  <a:srgbClr val="002060"/>
                </a:solidFill>
              </a:rPr>
              <a:t>г. – </a:t>
            </a:r>
            <a:r>
              <a:rPr lang="ru-RU" altLang="ru-RU" sz="1400" b="1" dirty="0" smtClean="0">
                <a:solidFill>
                  <a:srgbClr val="002060"/>
                </a:solidFill>
              </a:rPr>
              <a:t>77,9%; 2016 </a:t>
            </a:r>
            <a:r>
              <a:rPr lang="ru-RU" altLang="ru-RU" sz="1400" b="1" dirty="0">
                <a:solidFill>
                  <a:srgbClr val="002060"/>
                </a:solidFill>
              </a:rPr>
              <a:t>г. – </a:t>
            </a:r>
            <a:r>
              <a:rPr lang="ru-RU" altLang="ru-RU" sz="1400" b="1" dirty="0" smtClean="0">
                <a:solidFill>
                  <a:srgbClr val="002060"/>
                </a:solidFill>
              </a:rPr>
              <a:t>77,3%; 2015 </a:t>
            </a:r>
            <a:r>
              <a:rPr lang="ru-RU" altLang="ru-RU" sz="1400" b="1" dirty="0">
                <a:solidFill>
                  <a:srgbClr val="002060"/>
                </a:solidFill>
              </a:rPr>
              <a:t>г. – </a:t>
            </a:r>
            <a:r>
              <a:rPr lang="ru-RU" altLang="ru-RU" sz="1400" b="1" dirty="0" smtClean="0">
                <a:solidFill>
                  <a:srgbClr val="002060"/>
                </a:solidFill>
              </a:rPr>
              <a:t>78,9%)</a:t>
            </a:r>
            <a:endParaRPr lang="ru-RU" altLang="ru-RU" sz="1400" b="1" dirty="0">
              <a:solidFill>
                <a:srgbClr val="002060"/>
              </a:solidFill>
            </a:endParaRPr>
          </a:p>
        </p:txBody>
      </p:sp>
      <p:sp>
        <p:nvSpPr>
          <p:cNvPr id="17441" name="Text Box 71"/>
          <p:cNvSpPr txBox="1">
            <a:spLocks noChangeArrowheads="1"/>
          </p:cNvSpPr>
          <p:nvPr/>
        </p:nvSpPr>
        <p:spPr bwMode="auto">
          <a:xfrm>
            <a:off x="5418138" y="1678781"/>
            <a:ext cx="3116262" cy="1477328"/>
          </a:xfrm>
          <a:prstGeom prst="rect">
            <a:avLst/>
          </a:prstGeom>
          <a:solidFill>
            <a:srgbClr val="CDE6FF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/>
            <a:r>
              <a:rPr lang="ru-RU" altLang="ru-RU" sz="1500" b="1" dirty="0">
                <a:solidFill>
                  <a:srgbClr val="C00000"/>
                </a:solidFill>
              </a:rPr>
              <a:t>выписки о проведенном лечении в регистр поступают не в полном объеме </a:t>
            </a:r>
            <a:r>
              <a:rPr lang="ru-RU" altLang="ru-RU" sz="1500" b="1" dirty="0">
                <a:solidFill>
                  <a:srgbClr val="C00000"/>
                </a:solidFill>
                <a:sym typeface="Symbol" pitchFamily="18" charset="2"/>
              </a:rPr>
              <a:t></a:t>
            </a:r>
            <a:r>
              <a:rPr lang="ru-RU" altLang="ru-RU" sz="1500" b="1" dirty="0">
                <a:solidFill>
                  <a:srgbClr val="C00000"/>
                </a:solidFill>
              </a:rPr>
              <a:t> плохая связь со стационарами, где лечатся гематологические больные </a:t>
            </a:r>
          </a:p>
        </p:txBody>
      </p:sp>
    </p:spTree>
    <p:extLst>
      <p:ext uri="{BB962C8B-B14F-4D97-AF65-F5344CB8AC3E}">
        <p14:creationId xmlns:p14="http://schemas.microsoft.com/office/powerpoint/2010/main" val="3501241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52096" y="917919"/>
            <a:ext cx="8964612" cy="3384947"/>
          </a:xfrm>
        </p:spPr>
        <p:txBody>
          <a:bodyPr/>
          <a:lstStyle/>
          <a:p>
            <a:pPr eaLnBrk="1" hangingPunct="1">
              <a:buFont typeface="Wingdings" pitchFamily="2" charset="2"/>
              <a:buChar char="q"/>
            </a:pPr>
            <a:r>
              <a:rPr lang="ru-RU" altLang="ru-RU" sz="1600" b="1" u="sng" dirty="0" smtClean="0">
                <a:solidFill>
                  <a:srgbClr val="C00000"/>
                </a:solidFill>
                <a:latin typeface="Tahoma" pitchFamily="34" charset="0"/>
              </a:rPr>
              <a:t>Только лучевым методом</a:t>
            </a:r>
            <a:r>
              <a:rPr lang="ru-RU" altLang="ru-RU" sz="1600" b="1" dirty="0" smtClean="0">
                <a:solidFill>
                  <a:srgbClr val="C00000"/>
                </a:solidFill>
                <a:latin typeface="Tahoma" pitchFamily="34" charset="0"/>
              </a:rPr>
              <a:t>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возможно радикальное лечение рака губы, полости рта (</a:t>
            </a:r>
            <a:r>
              <a:rPr lang="en-US" altLang="ru-RU" sz="1600" b="1" dirty="0" smtClean="0">
                <a:solidFill>
                  <a:srgbClr val="000066"/>
                </a:solidFill>
                <a:latin typeface="Tahoma" pitchFamily="34" charset="0"/>
              </a:rPr>
              <a:t>I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 стадия), гортани (</a:t>
            </a:r>
            <a:r>
              <a:rPr lang="en-US" altLang="ru-RU" sz="1600" b="1" dirty="0" smtClean="0">
                <a:solidFill>
                  <a:srgbClr val="000066"/>
                </a:solidFill>
                <a:latin typeface="Tahoma" pitchFamily="34" charset="0"/>
              </a:rPr>
              <a:t>I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 стадия), шейки матки, анального канала, кожи, предстательной железы, глотки, </a:t>
            </a:r>
            <a:r>
              <a:rPr lang="ru-RU" altLang="ru-RU" sz="1600" b="1" dirty="0" smtClean="0">
                <a:solidFill>
                  <a:srgbClr val="002060"/>
                </a:solidFill>
                <a:latin typeface="Tahoma" pitchFamily="34" charset="0"/>
              </a:rPr>
              <a:t>тела матки, трахеи, бронхов </a:t>
            </a:r>
          </a:p>
          <a:p>
            <a:pPr eaLnBrk="1" hangingPunct="1">
              <a:buFont typeface="Wingdings" pitchFamily="2" charset="2"/>
              <a:buChar char="q"/>
            </a:pPr>
            <a:r>
              <a:rPr lang="ru-RU" altLang="ru-RU" sz="1600" b="1" u="sng" dirty="0" smtClean="0">
                <a:solidFill>
                  <a:srgbClr val="C00000"/>
                </a:solidFill>
                <a:latin typeface="Tahoma" pitchFamily="34" charset="0"/>
              </a:rPr>
              <a:t>Только лекарственным методом</a:t>
            </a:r>
            <a:r>
              <a:rPr lang="ru-RU" altLang="ru-RU" sz="1600" b="1" dirty="0" smtClean="0">
                <a:solidFill>
                  <a:srgbClr val="C00000"/>
                </a:solidFill>
                <a:latin typeface="Tahoma" pitchFamily="34" charset="0"/>
              </a:rPr>
              <a:t>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возможно радикальное лечение лейкемии, </a:t>
            </a:r>
            <a:r>
              <a:rPr lang="ru-RU" altLang="ru-RU" sz="1600" b="1" dirty="0" err="1" smtClean="0">
                <a:solidFill>
                  <a:srgbClr val="000066"/>
                </a:solidFill>
                <a:latin typeface="Tahoma" pitchFamily="34" charset="0"/>
              </a:rPr>
              <a:t>лимфомы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, </a:t>
            </a:r>
            <a:r>
              <a:rPr lang="ru-RU" altLang="ru-RU" sz="1600" b="1" dirty="0" err="1" smtClean="0">
                <a:solidFill>
                  <a:srgbClr val="C00000"/>
                </a:solidFill>
                <a:latin typeface="Tahoma" pitchFamily="34" charset="0"/>
              </a:rPr>
              <a:t>хориокарциномы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 (С58!)</a:t>
            </a:r>
          </a:p>
          <a:p>
            <a:pPr eaLnBrk="1" hangingPunct="1">
              <a:buFont typeface="Wingdings" pitchFamily="2" charset="2"/>
              <a:buChar char="q"/>
            </a:pPr>
            <a:r>
              <a:rPr lang="ru-RU" altLang="ru-RU" sz="1600" b="1" u="sng" dirty="0" smtClean="0">
                <a:solidFill>
                  <a:srgbClr val="C00000"/>
                </a:solidFill>
                <a:latin typeface="Tahoma" pitchFamily="34" charset="0"/>
              </a:rPr>
              <a:t>Только </a:t>
            </a:r>
            <a:r>
              <a:rPr lang="ru-RU" altLang="ru-RU" sz="1600" b="1" u="sng" dirty="0" err="1" smtClean="0">
                <a:solidFill>
                  <a:srgbClr val="C00000"/>
                </a:solidFill>
                <a:latin typeface="Tahoma" pitchFamily="34" charset="0"/>
              </a:rPr>
              <a:t>химио</a:t>
            </a:r>
            <a:r>
              <a:rPr lang="ru-RU" altLang="ru-RU" sz="1600" b="1" u="sng" dirty="0" smtClean="0">
                <a:solidFill>
                  <a:srgbClr val="C00000"/>
                </a:solidFill>
                <a:latin typeface="Tahoma" pitchFamily="34" charset="0"/>
              </a:rPr>
              <a:t>-лучевым методом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возможно радикальное лечение рака губы, полости рта (</a:t>
            </a:r>
            <a:r>
              <a:rPr lang="en-US" altLang="ru-RU" sz="1600" b="1" dirty="0" smtClean="0">
                <a:solidFill>
                  <a:srgbClr val="000066"/>
                </a:solidFill>
                <a:latin typeface="Tahoma" pitchFamily="34" charset="0"/>
              </a:rPr>
              <a:t>I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 стадия), глотки, гортани (</a:t>
            </a:r>
            <a:r>
              <a:rPr lang="en-US" altLang="ru-RU" sz="1600" b="1" dirty="0" smtClean="0">
                <a:solidFill>
                  <a:srgbClr val="000066"/>
                </a:solidFill>
                <a:latin typeface="Tahoma" pitchFamily="34" charset="0"/>
              </a:rPr>
              <a:t>I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 стадия), анального канала, почки, предстательной железы, мочевого пузыря, легкого (мелкоклеточный рак),  шейки матки, </a:t>
            </a:r>
            <a:r>
              <a:rPr lang="ru-RU" altLang="ru-RU" sz="1600" b="1" dirty="0" err="1" smtClean="0">
                <a:solidFill>
                  <a:srgbClr val="000066"/>
                </a:solidFill>
                <a:latin typeface="Tahoma" pitchFamily="34" charset="0"/>
              </a:rPr>
              <a:t>лимфомы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, кожи, пищевода</a:t>
            </a:r>
            <a:endParaRPr lang="ru-RU" altLang="ru-RU" sz="1600" b="1" u="sng" dirty="0" smtClean="0">
              <a:solidFill>
                <a:srgbClr val="000066"/>
              </a:solidFill>
              <a:latin typeface="Tahoma" pitchFamily="34" charset="0"/>
            </a:endParaRPr>
          </a:p>
          <a:p>
            <a:pPr eaLnBrk="1" hangingPunct="1">
              <a:buFont typeface="Wingdings" pitchFamily="2" charset="2"/>
              <a:buChar char="q"/>
            </a:pPr>
            <a:r>
              <a:rPr lang="ru-RU" altLang="ru-RU" sz="1600" b="1" u="sng" dirty="0" smtClean="0">
                <a:solidFill>
                  <a:srgbClr val="C00000"/>
                </a:solidFill>
                <a:latin typeface="Tahoma" pitchFamily="34" charset="0"/>
              </a:rPr>
              <a:t>Комбинированным методом</a:t>
            </a:r>
            <a:r>
              <a:rPr lang="ru-RU" altLang="ru-RU" sz="1600" b="1" dirty="0" smtClean="0">
                <a:solidFill>
                  <a:srgbClr val="C00000"/>
                </a:solidFill>
                <a:latin typeface="Tahoma" pitchFamily="34" charset="0"/>
              </a:rPr>
              <a:t> 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могут быть радикально пролечены ЗНО любой локализации</a:t>
            </a:r>
            <a:endParaRPr lang="ru-RU" altLang="ru-RU" sz="1600" b="1" u="sng" dirty="0" smtClean="0">
              <a:solidFill>
                <a:srgbClr val="000066"/>
              </a:solidFill>
              <a:latin typeface="Tahoma" pitchFamily="34" charset="0"/>
            </a:endParaRPr>
          </a:p>
          <a:p>
            <a:pPr eaLnBrk="1" hangingPunct="1">
              <a:buFont typeface="Wingdings" pitchFamily="2" charset="2"/>
              <a:buChar char="q"/>
            </a:pPr>
            <a:r>
              <a:rPr lang="ru-RU" altLang="ru-RU" sz="1600" b="1" u="sng" dirty="0" smtClean="0">
                <a:solidFill>
                  <a:srgbClr val="C00000"/>
                </a:solidFill>
                <a:latin typeface="Tahoma" pitchFamily="34" charset="0"/>
              </a:rPr>
              <a:t>Только хирургическим методом</a:t>
            </a:r>
            <a:r>
              <a:rPr lang="ru-RU" altLang="ru-RU" sz="1600" b="1" dirty="0" smtClean="0">
                <a:solidFill>
                  <a:srgbClr val="C00000"/>
                </a:solidFill>
                <a:latin typeface="Tahoma" pitchFamily="34" charset="0"/>
              </a:rPr>
              <a:t>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могут быть радикально пролечены ЗНО любой локализации (в основном ранние стадии), кроме лейкемии</a:t>
            </a:r>
            <a:r>
              <a:rPr lang="ru-RU" altLang="ru-RU" sz="1600" b="1" dirty="0" smtClean="0">
                <a:solidFill>
                  <a:srgbClr val="FF0000"/>
                </a:solidFill>
                <a:latin typeface="Tahoma" pitchFamily="34" charset="0"/>
              </a:rPr>
              <a:t> 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endParaRPr lang="ru-RU" altLang="ru-RU" sz="1200" b="1" i="1" u="sng" dirty="0" smtClean="0">
              <a:solidFill>
                <a:srgbClr val="FF0000"/>
              </a:solidFill>
              <a:latin typeface="Tahoma" pitchFamily="34" charset="0"/>
            </a:endParaRPr>
          </a:p>
        </p:txBody>
      </p:sp>
      <p:sp>
        <p:nvSpPr>
          <p:cNvPr id="62467" name="Text Box 3"/>
          <p:cNvSpPr txBox="1">
            <a:spLocks noChangeArrowheads="1"/>
          </p:cNvSpPr>
          <p:nvPr/>
        </p:nvSpPr>
        <p:spPr bwMode="auto">
          <a:xfrm>
            <a:off x="539750" y="86924"/>
            <a:ext cx="8229600" cy="8309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ru-RU" altLang="ru-RU" sz="1600" dirty="0">
                <a:solidFill>
                  <a:srgbClr val="660066"/>
                </a:solidFill>
              </a:rPr>
              <a:t> </a:t>
            </a:r>
            <a:r>
              <a:rPr lang="ru-RU" altLang="ru-RU" sz="1600" b="1" dirty="0">
                <a:solidFill>
                  <a:srgbClr val="002060"/>
                </a:solidFill>
              </a:rPr>
              <a:t>РЕКОМЕНДАЦИИ ПО ФОРМИРОВАНИЮ ТАБЛИЦЫ ПО </a:t>
            </a:r>
            <a:r>
              <a:rPr lang="ru-RU" altLang="ru-RU" sz="1600" b="1" dirty="0" smtClean="0">
                <a:solidFill>
                  <a:srgbClr val="002060"/>
                </a:solidFill>
              </a:rPr>
              <a:t>ЛЕЧЕНИЮ   </a:t>
            </a:r>
            <a:r>
              <a:rPr lang="ru-RU" altLang="ru-RU" sz="1600" b="1" dirty="0">
                <a:solidFill>
                  <a:srgbClr val="C00000"/>
                </a:solidFill>
              </a:rPr>
              <a:t>(ТАБЛИЦА 2300 ГРАФЫ 6-10) </a:t>
            </a:r>
            <a:br>
              <a:rPr lang="ru-RU" altLang="ru-RU" sz="1600" b="1" dirty="0">
                <a:solidFill>
                  <a:srgbClr val="C00000"/>
                </a:solidFill>
              </a:rPr>
            </a:br>
            <a:r>
              <a:rPr lang="ru-RU" altLang="ru-RU" sz="1600" b="1" dirty="0">
                <a:solidFill>
                  <a:srgbClr val="002060"/>
                </a:solidFill>
              </a:rPr>
              <a:t>ПО ЛОКАЛИЗАЦИЯМ ОПУХОЛЕВОГО ПРОЦЕССА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698500" y="4404836"/>
            <a:ext cx="7912100" cy="523220"/>
          </a:xfrm>
          <a:prstGeom prst="rect">
            <a:avLst/>
          </a:prstGeom>
          <a:noFill/>
          <a:ln w="31750">
            <a:solidFill>
              <a:schemeClr val="accent2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ru-RU" b="1" dirty="0" smtClean="0">
                <a:solidFill>
                  <a:srgbClr val="002060"/>
                </a:solidFill>
              </a:rPr>
              <a:t>При проведении </a:t>
            </a:r>
            <a:r>
              <a:rPr lang="ru-RU" b="1" dirty="0" err="1" smtClean="0">
                <a:solidFill>
                  <a:srgbClr val="002060"/>
                </a:solidFill>
              </a:rPr>
              <a:t>неоадъювантной</a:t>
            </a:r>
            <a:r>
              <a:rPr lang="ru-RU" b="1" dirty="0" smtClean="0">
                <a:solidFill>
                  <a:srgbClr val="002060"/>
                </a:solidFill>
              </a:rPr>
              <a:t>, </a:t>
            </a:r>
            <a:r>
              <a:rPr lang="ru-RU" b="1" dirty="0" err="1" smtClean="0">
                <a:solidFill>
                  <a:srgbClr val="002060"/>
                </a:solidFill>
              </a:rPr>
              <a:t>адъювантной</a:t>
            </a:r>
            <a:r>
              <a:rPr lang="ru-RU" b="1" dirty="0" smtClean="0">
                <a:solidFill>
                  <a:srgbClr val="002060"/>
                </a:solidFill>
              </a:rPr>
              <a:t> терапии, радикальное лечение считается законченным по окончании </a:t>
            </a:r>
            <a:r>
              <a:rPr lang="ru-RU" b="1" dirty="0" smtClean="0">
                <a:solidFill>
                  <a:srgbClr val="C00000"/>
                </a:solidFill>
              </a:rPr>
              <a:t>основного</a:t>
            </a:r>
            <a:r>
              <a:rPr lang="ru-RU" b="1" dirty="0" smtClean="0">
                <a:solidFill>
                  <a:srgbClr val="002060"/>
                </a:solidFill>
              </a:rPr>
              <a:t> курса</a:t>
            </a:r>
            <a:endParaRPr lang="ru-RU" b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42048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Text Box 2"/>
          <p:cNvSpPr txBox="1">
            <a:spLocks noChangeArrowheads="1"/>
          </p:cNvSpPr>
          <p:nvPr/>
        </p:nvSpPr>
        <p:spPr bwMode="auto">
          <a:xfrm>
            <a:off x="21431" y="297701"/>
            <a:ext cx="9144000" cy="34624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68580" tIns="34290" rIns="68580" bIns="34290">
            <a:spAutoFit/>
          </a:bodyPr>
          <a:lstStyle>
            <a:lvl1pPr>
              <a:defRPr sz="3200">
                <a:solidFill>
                  <a:schemeClr val="tx1"/>
                </a:solidFill>
                <a:latin typeface="Arial" charset="0"/>
              </a:defRPr>
            </a:lvl1pPr>
            <a:lvl2pPr>
              <a:defRPr sz="2800">
                <a:solidFill>
                  <a:schemeClr val="tx1"/>
                </a:solidFill>
                <a:latin typeface="Arial" charset="0"/>
              </a:defRPr>
            </a:lvl2pPr>
            <a:lvl3pPr>
              <a:defRPr sz="2400">
                <a:solidFill>
                  <a:schemeClr val="tx1"/>
                </a:solidFill>
                <a:latin typeface="Arial" charset="0"/>
              </a:defRPr>
            </a:lvl3pPr>
            <a:lvl4pPr>
              <a:defRPr sz="2000">
                <a:solidFill>
                  <a:schemeClr val="tx1"/>
                </a:solidFill>
                <a:latin typeface="Arial" charset="0"/>
              </a:defRPr>
            </a:lvl4pPr>
            <a:lvl5pPr>
              <a:defRPr sz="2000">
                <a:solidFill>
                  <a:schemeClr val="tx1"/>
                </a:solidFill>
                <a:latin typeface="Arial" charset="0"/>
              </a:defRPr>
            </a:lvl5pPr>
            <a:lvl6pPr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ru-RU" altLang="ru-RU" sz="1500" dirty="0">
                <a:solidFill>
                  <a:schemeClr val="accent2"/>
                </a:solidFill>
                <a:latin typeface="Times New Roman" pitchFamily="18" charset="0"/>
              </a:rPr>
              <a:t> </a:t>
            </a:r>
            <a:r>
              <a:rPr lang="ru-RU" altLang="ru-RU" sz="1800" b="1" dirty="0">
                <a:solidFill>
                  <a:srgbClr val="002060"/>
                </a:solidFill>
                <a:latin typeface="Tahoma" pitchFamily="34" charset="0"/>
              </a:rPr>
              <a:t>БАЗОВЫЕ ЗНАЧЕНИЯ, ОБЪЕДИНЯЮЩИЕ ВСЕ ДАННЫЕ ФОРМЫ ФСН № 7</a:t>
            </a:r>
          </a:p>
        </p:txBody>
      </p:sp>
      <p:sp>
        <p:nvSpPr>
          <p:cNvPr id="84995" name="Text Box 3"/>
          <p:cNvSpPr txBox="1">
            <a:spLocks noChangeArrowheads="1"/>
          </p:cNvSpPr>
          <p:nvPr/>
        </p:nvSpPr>
        <p:spPr bwMode="auto">
          <a:xfrm>
            <a:off x="207207" y="919176"/>
            <a:ext cx="8729663" cy="37779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68580" tIns="34290" rIns="68580" bIns="34290">
            <a:spAutoFit/>
          </a:bodyPr>
          <a:lstStyle>
            <a:lvl1pPr>
              <a:defRPr sz="3200"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defRPr sz="2800"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defRPr sz="2400"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defRPr sz="2000"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defRPr sz="2000">
                <a:solidFill>
                  <a:schemeClr val="tx1"/>
                </a:solidFill>
                <a:latin typeface="Arial" charset="0"/>
              </a:defRPr>
            </a:lvl5pPr>
            <a:lvl6pPr marL="2628900" indent="-3429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3086100" indent="-3429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543300" indent="-3429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4000500" indent="-3429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buClr>
                <a:srgbClr val="FF0000"/>
              </a:buClr>
            </a:pPr>
            <a:r>
              <a:rPr lang="ru-RU" altLang="ru-RU" sz="1500" b="1" dirty="0">
                <a:solidFill>
                  <a:srgbClr val="002060"/>
                </a:solidFill>
                <a:latin typeface="Tahoma" pitchFamily="34" charset="0"/>
              </a:rPr>
              <a:t>Число впервые выявленных ЗНО  </a:t>
            </a:r>
            <a:br>
              <a:rPr lang="ru-RU" altLang="ru-RU" sz="1500" b="1" dirty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i="1" dirty="0">
                <a:solidFill>
                  <a:srgbClr val="002060"/>
                </a:solidFill>
                <a:latin typeface="Tahoma" pitchFamily="34" charset="0"/>
              </a:rPr>
              <a:t>(табл. </a:t>
            </a:r>
            <a:r>
              <a:rPr lang="ru-RU" altLang="ru-RU" sz="1400" b="1" i="1" dirty="0">
                <a:solidFill>
                  <a:srgbClr val="002060"/>
                </a:solidFill>
                <a:latin typeface="Tahoma" pitchFamily="34" charset="0"/>
              </a:rPr>
              <a:t>2000</a:t>
            </a:r>
            <a:r>
              <a:rPr lang="ru-RU" altLang="ru-RU" sz="1400" i="1" dirty="0">
                <a:solidFill>
                  <a:srgbClr val="002060"/>
                </a:solidFill>
                <a:latin typeface="Tahoma" pitchFamily="34" charset="0"/>
              </a:rPr>
              <a:t>, графа 5, стр.1+2) 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/>
            </a:r>
            <a:b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включает все впервые выявленные </a:t>
            </a:r>
            <a:r>
              <a:rPr lang="ru-RU" altLang="ru-RU" sz="1400" b="1" dirty="0">
                <a:solidFill>
                  <a:srgbClr val="002060"/>
                </a:solidFill>
                <a:latin typeface="Tahoma" pitchFamily="34" charset="0"/>
              </a:rPr>
              <a:t>ЗНО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, в </a:t>
            </a:r>
            <a:r>
              <a:rPr lang="ru-RU" altLang="ru-RU" sz="1400" dirty="0" err="1">
                <a:solidFill>
                  <a:srgbClr val="002060"/>
                </a:solidFill>
                <a:latin typeface="Tahoma" pitchFamily="34" charset="0"/>
              </a:rPr>
              <a:t>т.ч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. посмертно учтенные </a:t>
            </a:r>
            <a:b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(в </a:t>
            </a:r>
            <a:r>
              <a:rPr lang="ru-RU" altLang="ru-RU" sz="1400" dirty="0" err="1">
                <a:solidFill>
                  <a:srgbClr val="002060"/>
                </a:solidFill>
                <a:latin typeface="Tahoma" pitchFamily="34" charset="0"/>
              </a:rPr>
              <a:t>т.ч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. не послужившие причиной смерти) и ПМО; используется для расчета показателей </a:t>
            </a:r>
            <a:r>
              <a:rPr lang="ru-RU" altLang="ru-RU" sz="1400" b="1" dirty="0">
                <a:solidFill>
                  <a:schemeClr val="accent2">
                    <a:lumMod val="75000"/>
                  </a:schemeClr>
                </a:solidFill>
                <a:latin typeface="Tahoma" pitchFamily="34" charset="0"/>
              </a:rPr>
              <a:t>заболеваемости</a:t>
            </a:r>
          </a:p>
          <a:p>
            <a:pPr eaLnBrk="1" hangingPunct="1">
              <a:buClr>
                <a:srgbClr val="FF0000"/>
              </a:buClr>
            </a:pPr>
            <a:endParaRPr lang="ru-RU" altLang="ru-RU" sz="1400" b="1" i="1" dirty="0">
              <a:solidFill>
                <a:srgbClr val="002060"/>
              </a:solidFill>
              <a:latin typeface="Tahoma" pitchFamily="34" charset="0"/>
            </a:endParaRPr>
          </a:p>
          <a:p>
            <a:pPr eaLnBrk="1" hangingPunct="1">
              <a:buClr>
                <a:srgbClr val="FF0000"/>
              </a:buClr>
            </a:pPr>
            <a:r>
              <a:rPr lang="ru-RU" altLang="ru-RU" sz="1500" b="1" dirty="0">
                <a:solidFill>
                  <a:srgbClr val="002060"/>
                </a:solidFill>
                <a:latin typeface="Tahoma" pitchFamily="34" charset="0"/>
              </a:rPr>
              <a:t> Число впервые выявленных ЗНО (без выявленных посмертно) </a:t>
            </a:r>
            <a:br>
              <a:rPr lang="ru-RU" altLang="ru-RU" sz="1500" b="1" dirty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i="1" dirty="0">
                <a:solidFill>
                  <a:srgbClr val="002060"/>
                </a:solidFill>
                <a:latin typeface="Tahoma" pitchFamily="34" charset="0"/>
              </a:rPr>
              <a:t>(табл. </a:t>
            </a:r>
            <a:r>
              <a:rPr lang="ru-RU" altLang="ru-RU" sz="1400" b="1" i="1" dirty="0">
                <a:solidFill>
                  <a:srgbClr val="002060"/>
                </a:solidFill>
                <a:latin typeface="Tahoma" pitchFamily="34" charset="0"/>
              </a:rPr>
              <a:t>2200</a:t>
            </a:r>
            <a:r>
              <a:rPr lang="ru-RU" altLang="ru-RU" sz="1400" i="1" dirty="0">
                <a:solidFill>
                  <a:srgbClr val="002060"/>
                </a:solidFill>
                <a:latin typeface="Tahoma" pitchFamily="34" charset="0"/>
              </a:rPr>
              <a:t>, графа 4, стр.1) 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/>
            </a:r>
            <a:b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включает все впервые выявленные </a:t>
            </a:r>
            <a:r>
              <a:rPr lang="ru-RU" altLang="ru-RU" sz="1400" b="1" dirty="0">
                <a:solidFill>
                  <a:srgbClr val="002060"/>
                </a:solidFill>
                <a:latin typeface="Tahoma" pitchFamily="34" charset="0"/>
              </a:rPr>
              <a:t>ЗНО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, в </a:t>
            </a:r>
            <a:r>
              <a:rPr lang="ru-RU" altLang="ru-RU" sz="1400" dirty="0" err="1">
                <a:solidFill>
                  <a:srgbClr val="002060"/>
                </a:solidFill>
                <a:latin typeface="Tahoma" pitchFamily="34" charset="0"/>
              </a:rPr>
              <a:t>т.ч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. ПМО, но </a:t>
            </a:r>
            <a:r>
              <a:rPr lang="ru-RU" altLang="ru-RU" sz="1400" b="1" dirty="0">
                <a:solidFill>
                  <a:srgbClr val="002060"/>
                </a:solidFill>
                <a:latin typeface="Tahoma" pitchFamily="34" charset="0"/>
              </a:rPr>
              <a:t>НЕ 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включает посмертно учтенные опухоли (из табл. 2120, а также ЗНО, не послужившие причиной смерти, но показанные в табл. 2000); используется для расчета показателей </a:t>
            </a:r>
            <a:r>
              <a:rPr lang="ru-RU" altLang="ru-RU" sz="1400" b="1" dirty="0">
                <a:solidFill>
                  <a:schemeClr val="accent2">
                    <a:lumMod val="75000"/>
                  </a:schemeClr>
                </a:solidFill>
                <a:latin typeface="Tahoma" pitchFamily="34" charset="0"/>
              </a:rPr>
              <a:t>диагностики и лечения</a:t>
            </a:r>
          </a:p>
          <a:p>
            <a:pPr eaLnBrk="1" hangingPunct="1">
              <a:buClr>
                <a:srgbClr val="FF0000"/>
              </a:buClr>
            </a:pPr>
            <a:endParaRPr lang="ru-RU" altLang="ru-RU" sz="1400" b="1" i="1" dirty="0">
              <a:solidFill>
                <a:srgbClr val="002060"/>
              </a:solidFill>
              <a:latin typeface="Tahoma" pitchFamily="34" charset="0"/>
            </a:endParaRPr>
          </a:p>
          <a:p>
            <a:pPr eaLnBrk="1" hangingPunct="1">
              <a:buClr>
                <a:srgbClr val="FF0000"/>
              </a:buClr>
            </a:pPr>
            <a:r>
              <a:rPr lang="ru-RU" altLang="ru-RU" sz="1500" b="1" dirty="0">
                <a:solidFill>
                  <a:srgbClr val="002060"/>
                </a:solidFill>
                <a:latin typeface="Tahoma" pitchFamily="34" charset="0"/>
              </a:rPr>
              <a:t>Число впервые выявленных больных, </a:t>
            </a:r>
            <a:r>
              <a:rPr lang="ru-RU" altLang="ru-RU" sz="1500" b="1" dirty="0" smtClean="0">
                <a:solidFill>
                  <a:srgbClr val="002060"/>
                </a:solidFill>
                <a:latin typeface="Tahoma" pitchFamily="34" charset="0"/>
              </a:rPr>
              <a:t>взятых на учет в </a:t>
            </a:r>
            <a:r>
              <a:rPr lang="ru-RU" altLang="ru-RU" sz="1500" b="1" dirty="0">
                <a:solidFill>
                  <a:srgbClr val="002060"/>
                </a:solidFill>
                <a:latin typeface="Tahoma" pitchFamily="34" charset="0"/>
              </a:rPr>
              <a:t>отчетном году </a:t>
            </a:r>
          </a:p>
          <a:p>
            <a:pPr eaLnBrk="1" hangingPunct="1">
              <a:buClr>
                <a:srgbClr val="FF0000"/>
              </a:buClr>
            </a:pPr>
            <a:r>
              <a:rPr lang="ru-RU" altLang="ru-RU" sz="1400" i="1" dirty="0">
                <a:solidFill>
                  <a:srgbClr val="002060"/>
                </a:solidFill>
                <a:latin typeface="Tahoma" pitchFamily="34" charset="0"/>
              </a:rPr>
              <a:t>(табл. </a:t>
            </a:r>
            <a:r>
              <a:rPr lang="ru-RU" altLang="ru-RU" sz="1400" b="1" i="1" dirty="0">
                <a:solidFill>
                  <a:srgbClr val="002060"/>
                </a:solidFill>
                <a:latin typeface="Tahoma" pitchFamily="34" charset="0"/>
              </a:rPr>
              <a:t>2100</a:t>
            </a:r>
            <a:r>
              <a:rPr lang="ru-RU" altLang="ru-RU" sz="1400" i="1" dirty="0">
                <a:solidFill>
                  <a:srgbClr val="002060"/>
                </a:solidFill>
                <a:latin typeface="Tahoma" pitchFamily="34" charset="0"/>
              </a:rPr>
              <a:t>, графа </a:t>
            </a:r>
            <a:r>
              <a:rPr lang="ru-RU" altLang="ru-RU" sz="1400" i="1" dirty="0" smtClean="0">
                <a:solidFill>
                  <a:srgbClr val="002060"/>
                </a:solidFill>
                <a:latin typeface="Tahoma" pitchFamily="34" charset="0"/>
              </a:rPr>
              <a:t>5, </a:t>
            </a:r>
            <a:r>
              <a:rPr lang="ru-RU" altLang="ru-RU" sz="1400" i="1" dirty="0">
                <a:solidFill>
                  <a:srgbClr val="002060"/>
                </a:solidFill>
                <a:latin typeface="Tahoma" pitchFamily="34" charset="0"/>
              </a:rPr>
              <a:t>стр.1) 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/>
            </a:r>
            <a:b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</a:b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включает </a:t>
            </a:r>
            <a:r>
              <a:rPr lang="ru-RU" altLang="ru-RU" sz="1400" b="1" dirty="0">
                <a:solidFill>
                  <a:srgbClr val="002060"/>
                </a:solidFill>
                <a:latin typeface="Tahoma" pitchFamily="34" charset="0"/>
              </a:rPr>
              <a:t>больных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 с впервые выявленным диагнозом ЗНО, </a:t>
            </a:r>
            <a:r>
              <a:rPr lang="ru-RU" altLang="ru-RU" sz="1400" b="1" dirty="0">
                <a:solidFill>
                  <a:srgbClr val="002060"/>
                </a:solidFill>
                <a:latin typeface="Tahoma" pitchFamily="34" charset="0"/>
              </a:rPr>
              <a:t>НЕ</a:t>
            </a:r>
            <a:r>
              <a:rPr lang="ru-RU" altLang="ru-RU" sz="1400" dirty="0">
                <a:solidFill>
                  <a:srgbClr val="002060"/>
                </a:solidFill>
                <a:latin typeface="Tahoma" pitchFamily="34" charset="0"/>
              </a:rPr>
              <a:t> включает посмертно учтенных пациентов; используется для расчета </a:t>
            </a:r>
            <a:r>
              <a:rPr lang="ru-RU" altLang="ru-RU" sz="1400" b="1" dirty="0">
                <a:solidFill>
                  <a:schemeClr val="accent2">
                    <a:lumMod val="75000"/>
                  </a:schemeClr>
                </a:solidFill>
                <a:latin typeface="Tahoma" pitchFamily="34" charset="0"/>
              </a:rPr>
              <a:t>индекса накопления </a:t>
            </a:r>
            <a:r>
              <a:rPr lang="ru-RU" altLang="ru-RU" sz="1400" b="1" dirty="0" smtClean="0">
                <a:solidFill>
                  <a:schemeClr val="accent2">
                    <a:lumMod val="75000"/>
                  </a:schemeClr>
                </a:solidFill>
                <a:latin typeface="Tahoma" pitchFamily="34" charset="0"/>
              </a:rPr>
              <a:t>контингента, некоторых показателей работы онкологической службы</a:t>
            </a:r>
            <a:endParaRPr lang="ru-RU" altLang="ru-RU" sz="1400" b="1" dirty="0">
              <a:solidFill>
                <a:schemeClr val="accent2">
                  <a:lumMod val="75000"/>
                </a:schemeClr>
              </a:solidFill>
              <a:latin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966902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2529" name="Group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5953765"/>
              </p:ext>
            </p:extLst>
          </p:nvPr>
        </p:nvGraphicFramePr>
        <p:xfrm>
          <a:off x="878682" y="781052"/>
          <a:ext cx="7920038" cy="637212"/>
        </p:xfrm>
        <a:graphic>
          <a:graphicData uri="http://schemas.openxmlformats.org/drawingml/2006/table">
            <a:tbl>
              <a:tblPr/>
              <a:tblGrid>
                <a:gridCol w="4187825"/>
                <a:gridCol w="725488"/>
                <a:gridCol w="1514475"/>
                <a:gridCol w="1492250"/>
              </a:tblGrid>
              <a:tr h="434012">
                <a:tc>
                  <a:txBody>
                    <a:bodyPr/>
                    <a:lstStyle/>
                    <a:p>
                      <a:pPr marL="11113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9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Нозологическая форма,</a:t>
                      </a:r>
                    </a:p>
                    <a:p>
                      <a:pPr marL="11113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локализация</a:t>
                      </a:r>
                    </a:p>
                  </a:txBody>
                  <a:tcPr marL="0" marR="0" marT="88106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38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9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стр.</a:t>
                      </a:r>
                    </a:p>
                  </a:txBody>
                  <a:tcPr marL="0" marR="0" marT="381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50800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9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Код по</a:t>
                      </a:r>
                    </a:p>
                    <a:p>
                      <a:pPr marL="50800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МКБ-10</a:t>
                      </a:r>
                    </a:p>
                  </a:txBody>
                  <a:tcPr marL="0" marR="0" marT="88106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9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Зарегистрировано</a:t>
                      </a: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1270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88106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9197"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5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9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0258" name="object 7"/>
          <p:cNvSpPr txBox="1">
            <a:spLocks noChangeArrowheads="1"/>
          </p:cNvSpPr>
          <p:nvPr/>
        </p:nvSpPr>
        <p:spPr bwMode="auto">
          <a:xfrm>
            <a:off x="685817" y="228600"/>
            <a:ext cx="8010525" cy="4443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13335" rIns="0" bIns="0">
            <a:spAutoFit/>
          </a:bodyPr>
          <a:lstStyle/>
          <a:p>
            <a:pPr marL="12700" indent="412750">
              <a:spcBef>
                <a:spcPts val="100"/>
              </a:spcBef>
              <a:tabLst>
                <a:tab pos="5816600" algn="l"/>
              </a:tabLst>
            </a:pPr>
            <a:r>
              <a:rPr lang="ru-RU" sz="1400" b="1">
                <a:latin typeface="Times New Roman" pitchFamily="18" charset="0"/>
                <a:cs typeface="Times New Roman" pitchFamily="18" charset="0"/>
              </a:rPr>
              <a:t>Сведения о движении контингента пациентов со злокачественными новообразованиями  (2100)	</a:t>
            </a:r>
            <a:r>
              <a:rPr lang="ru-RU" sz="1400">
                <a:latin typeface="Times New Roman" pitchFamily="18" charset="0"/>
                <a:cs typeface="Times New Roman" pitchFamily="18" charset="0"/>
              </a:rPr>
              <a:t>Код по ОКЕИ: человек – 792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685817" y="1543050"/>
            <a:ext cx="8305801" cy="3046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sz="1200" b="1" u="sng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СУММА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: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т.2100 гр.9 –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число пациентов, состоящих под диспансерным наблюдением на конец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отчетного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года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т.2100 гр.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7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– число пациентов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,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снятых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диспансерного наблюдения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в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отчетном году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в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связи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со смертью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от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ЗНО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2110 гр.1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– число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пациентов,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снятых с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диспансерного наблюдения в связи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переменой места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жительства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2110 гр.2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– число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пациентов,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у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которых диагноз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ЗНО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не подтвержден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2110 гр.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3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– снято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 диспансерного наблюдения пациентов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базальноклеточным раком кожи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через 5 лет после окончания специального лечения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при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отсутствии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рецидивов</a:t>
            </a:r>
          </a:p>
          <a:p>
            <a:pPr marL="285750" lvl="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2120 гр. 1 – число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умерших от ЗНО,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не состоявших под диспансерным наблюдением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в медицинской организации</a:t>
            </a:r>
          </a:p>
          <a:p>
            <a:pPr marL="285750" lvl="0" indent="-285750">
              <a:buFont typeface="Wingdings" pitchFamily="2" charset="2"/>
              <a:buChar char="q"/>
            </a:pP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2120 гр. 4 – из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числа пациентов, состоявших под диспансерным наблюдением, число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умерших,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причиной смерти которых послужило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неонкологическое заболевание 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т. 2120 гр. 6 – из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числа пациентов, взятых под диспансерное наблюдение и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умерших в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предыдущие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годы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, число </a:t>
            </a:r>
            <a:r>
              <a:rPr lang="ru-RU" sz="1200" b="1" dirty="0" smtClean="0">
                <a:solidFill>
                  <a:srgbClr val="CC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снятых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с 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диспансерного наблюдения в отчетном году </a:t>
            </a:r>
            <a:endParaRPr lang="ru-RU" b="1" dirty="0">
              <a:solidFill>
                <a:srgbClr val="000066"/>
              </a:solidFill>
            </a:endParaRPr>
          </a:p>
        </p:txBody>
      </p:sp>
      <p:sp>
        <p:nvSpPr>
          <p:cNvPr id="2" name="Овал 1"/>
          <p:cNvSpPr/>
          <p:nvPr/>
        </p:nvSpPr>
        <p:spPr>
          <a:xfrm>
            <a:off x="7353317" y="762002"/>
            <a:ext cx="1343025" cy="676275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53163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object 7"/>
          <p:cNvSpPr txBox="1">
            <a:spLocks noChangeArrowheads="1"/>
          </p:cNvSpPr>
          <p:nvPr/>
        </p:nvSpPr>
        <p:spPr bwMode="auto">
          <a:xfrm>
            <a:off x="685816" y="0"/>
            <a:ext cx="8010525" cy="4443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13335" rIns="0" bIns="0">
            <a:spAutoFit/>
          </a:bodyPr>
          <a:lstStyle/>
          <a:p>
            <a:pPr marL="12700" indent="412750">
              <a:spcBef>
                <a:spcPts val="100"/>
              </a:spcBef>
              <a:tabLst>
                <a:tab pos="5816600" algn="l"/>
              </a:tabLst>
            </a:pPr>
            <a:r>
              <a:rPr lang="ru-RU" sz="1400" b="1" dirty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Сведения о движении контингента пациентов со злокачественными новообразованиями  (2100)	</a:t>
            </a:r>
            <a:r>
              <a:rPr lang="ru-RU" sz="1400" dirty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Код по ОКЕИ: человек – 792</a:t>
            </a:r>
          </a:p>
        </p:txBody>
      </p:sp>
      <p:graphicFrame>
        <p:nvGraphicFramePr>
          <p:cNvPr id="11322" name="Group 5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9037407"/>
              </p:ext>
            </p:extLst>
          </p:nvPr>
        </p:nvGraphicFramePr>
        <p:xfrm>
          <a:off x="47643" y="587964"/>
          <a:ext cx="9143998" cy="3942374"/>
        </p:xfrm>
        <a:graphic>
          <a:graphicData uri="http://schemas.openxmlformats.org/drawingml/2006/table">
            <a:tbl>
              <a:tblPr/>
              <a:tblGrid>
                <a:gridCol w="809624"/>
                <a:gridCol w="438150"/>
                <a:gridCol w="552450"/>
                <a:gridCol w="561975"/>
                <a:gridCol w="1276350"/>
                <a:gridCol w="581025"/>
                <a:gridCol w="1266825"/>
                <a:gridCol w="1590675"/>
                <a:gridCol w="981075"/>
                <a:gridCol w="1085849"/>
              </a:tblGrid>
              <a:tr h="270793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Нозологическая форма, </a:t>
                      </a: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локализация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</a:t>
                      </a:r>
                      <a:r>
                        <a:rPr kumimoji="0" lang="ru-RU" sz="12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стр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Код по </a:t>
                      </a:r>
                      <a:b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</a:b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МКБ-10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Зарегистрировано всего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(из гр. 4) число пациентов с впервые в жизни установленным диагнозом злокачественного новообразования, взятых под диспансерное наблюдение в отчетном году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(из гр. 5) выявлены активно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снятых с диспансерного наблюдения в отчетном году в связи со смертью от злокачественного новообразования 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числа пациентов, взятых под диспансерное наблюдение с впервые в жизни установленным диагнозом в предыдущем году, умерло от злокачественного новообразования до 1 года с момента установления диагноза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состоящих под диспансерным наблюдением на конец отчетного года,</a:t>
                      </a: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них: число пациентов, состоящих под диспансерным наблюдением с момента установления диагноза 5 лет и более 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2548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906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ts val="8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Кроме того, в личном анамнезе злокачественное  новообразование</a:t>
                      </a:r>
                    </a:p>
                  </a:txBody>
                  <a:tcPr marT="34290" marB="34290" anchor="ctr" horzOverflow="overflow">
                    <a:lnL w="9525" cap="flat" cmpd="sng" algn="ctr">
                      <a:solidFill>
                        <a:srgbClr val="C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8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8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Z85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alibri" pitchFamily="34" charset="0"/>
                        </a:rPr>
                        <a:t>Х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Calibri" pitchFamily="34" charset="0"/>
                        </a:rPr>
                        <a:t>Х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T="34290" marB="3429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1314" name="Line 216"/>
          <p:cNvSpPr>
            <a:spLocks noChangeShapeType="1"/>
          </p:cNvSpPr>
          <p:nvPr/>
        </p:nvSpPr>
        <p:spPr bwMode="auto">
          <a:xfrm>
            <a:off x="2066941" y="4133850"/>
            <a:ext cx="1652383" cy="855762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315" name="Text Box 217"/>
          <p:cNvSpPr txBox="1">
            <a:spLocks noChangeArrowheads="1"/>
          </p:cNvSpPr>
          <p:nvPr/>
        </p:nvSpPr>
        <p:spPr bwMode="auto">
          <a:xfrm>
            <a:off x="3719324" y="4768552"/>
            <a:ext cx="2408032" cy="307777"/>
          </a:xfrm>
          <a:prstGeom prst="rect">
            <a:avLst/>
          </a:prstGeom>
          <a:noFill/>
          <a:ln w="9525">
            <a:solidFill>
              <a:srgbClr val="CC0000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III </a:t>
            </a:r>
            <a:r>
              <a:rPr lang="ru-RU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клиническая группа</a:t>
            </a:r>
          </a:p>
        </p:txBody>
      </p:sp>
      <p:sp>
        <p:nvSpPr>
          <p:cNvPr id="11316" name="Line 218"/>
          <p:cNvSpPr>
            <a:spLocks noChangeShapeType="1"/>
          </p:cNvSpPr>
          <p:nvPr/>
        </p:nvSpPr>
        <p:spPr bwMode="auto">
          <a:xfrm flipH="1">
            <a:off x="6127346" y="4133850"/>
            <a:ext cx="2407059" cy="855762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1317" name="Line 219"/>
          <p:cNvSpPr>
            <a:spLocks noChangeShapeType="1"/>
          </p:cNvSpPr>
          <p:nvPr/>
        </p:nvSpPr>
        <p:spPr bwMode="auto">
          <a:xfrm flipH="1">
            <a:off x="6127339" y="4067183"/>
            <a:ext cx="1397410" cy="737771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3" name="Line 216"/>
          <p:cNvSpPr>
            <a:spLocks noChangeShapeType="1"/>
          </p:cNvSpPr>
          <p:nvPr/>
        </p:nvSpPr>
        <p:spPr bwMode="auto">
          <a:xfrm>
            <a:off x="3162315" y="4239362"/>
            <a:ext cx="557009" cy="602524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sp>
        <p:nvSpPr>
          <p:cNvPr id="14" name="Line 216"/>
          <p:cNvSpPr>
            <a:spLocks noChangeShapeType="1"/>
          </p:cNvSpPr>
          <p:nvPr/>
        </p:nvSpPr>
        <p:spPr bwMode="auto">
          <a:xfrm>
            <a:off x="3890962" y="4362459"/>
            <a:ext cx="0" cy="442495"/>
          </a:xfrm>
          <a:prstGeom prst="line">
            <a:avLst/>
          </a:prstGeom>
          <a:noFill/>
          <a:ln w="38100">
            <a:solidFill>
              <a:srgbClr val="CC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ru-RU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0496021"/>
              </p:ext>
            </p:extLst>
          </p:nvPr>
        </p:nvGraphicFramePr>
        <p:xfrm>
          <a:off x="0" y="3521450"/>
          <a:ext cx="800100" cy="1019175"/>
        </p:xfrm>
        <a:graphic>
          <a:graphicData uri="http://schemas.openxmlformats.org/drawingml/2006/table">
            <a:tbl>
              <a:tblPr/>
              <a:tblGrid>
                <a:gridCol w="800100"/>
              </a:tblGrid>
              <a:tr h="1019175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76200" cmpd="sng">
                      <a:solidFill>
                        <a:srgbClr val="C00000"/>
                      </a:solidFill>
                      <a:prstDash val="solid"/>
                    </a:lnL>
                    <a:lnR w="76200" cmpd="sng">
                      <a:solidFill>
                        <a:srgbClr val="C00000"/>
                      </a:solidFill>
                      <a:prstDash val="solid"/>
                    </a:lnR>
                    <a:lnT w="76200" cmpd="sng">
                      <a:solidFill>
                        <a:srgbClr val="C00000"/>
                      </a:solidFill>
                      <a:prstDash val="solid"/>
                    </a:lnT>
                    <a:lnB w="76200" cmpd="sng">
                      <a:solidFill>
                        <a:srgbClr val="C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06245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Box 59"/>
          <p:cNvSpPr txBox="1">
            <a:spLocks noChangeArrowheads="1"/>
          </p:cNvSpPr>
          <p:nvPr/>
        </p:nvSpPr>
        <p:spPr bwMode="auto">
          <a:xfrm>
            <a:off x="485775" y="695325"/>
            <a:ext cx="7810500" cy="3785652"/>
          </a:xfrm>
          <a:prstGeom prst="rect">
            <a:avLst/>
          </a:prstGeom>
          <a:noFill/>
          <a:ln w="9525">
            <a:solidFill>
              <a:schemeClr val="accent2">
                <a:lumMod val="50000"/>
              </a:schemeClr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ru-RU" sz="1600" b="1" u="sng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 клиническая группа</a:t>
            </a: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 — лица с предраковыми заболеваниями: </a:t>
            </a:r>
          </a:p>
          <a:p>
            <a:pPr lvl="1" algn="just">
              <a:lnSpc>
                <a:spcPct val="150000"/>
              </a:lnSpc>
            </a:pPr>
            <a:r>
              <a:rPr lang="ru-RU" sz="1600" b="1" dirty="0" err="1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Iа</a:t>
            </a: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 — пациенты с подозрением на ЗНО</a:t>
            </a:r>
          </a:p>
          <a:p>
            <a:pPr lvl="1" algn="just">
              <a:lnSpc>
                <a:spcPct val="150000"/>
              </a:lnSpc>
            </a:pPr>
            <a:r>
              <a:rPr lang="ru-RU" sz="1600" b="1" dirty="0" err="1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Iб</a:t>
            </a: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 — пациенты с предопухолевыми заболеваниями</a:t>
            </a:r>
          </a:p>
          <a:p>
            <a:pPr algn="just">
              <a:lnSpc>
                <a:spcPct val="150000"/>
              </a:lnSpc>
            </a:pPr>
            <a:r>
              <a:rPr lang="ru-RU" sz="1600" b="1" u="sng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II клиническая группа</a:t>
            </a: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 — </a:t>
            </a:r>
            <a:r>
              <a:rPr lang="ru-RU" sz="16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пациенты </a:t>
            </a: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с подтвержденным ЗНО, которые подлежат </a:t>
            </a:r>
            <a:r>
              <a:rPr lang="ru-RU" sz="16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специальному лечению</a:t>
            </a:r>
          </a:p>
          <a:p>
            <a:pPr algn="just">
              <a:lnSpc>
                <a:spcPct val="150000"/>
              </a:lnSpc>
            </a:pP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</a:t>
            </a:r>
            <a:r>
              <a:rPr lang="ru-RU" sz="16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   </a:t>
            </a:r>
            <a:r>
              <a:rPr lang="en-US" sz="1600" b="1" dirty="0" err="1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IIa</a:t>
            </a:r>
            <a:r>
              <a:rPr lang="en-US" sz="16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– </a:t>
            </a:r>
            <a:r>
              <a:rPr lang="ru-RU" sz="16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подлежащие радикальному лечению</a:t>
            </a:r>
            <a:endParaRPr lang="ru-RU" sz="1600" b="1" dirty="0">
              <a:solidFill>
                <a:srgbClr val="000066"/>
              </a:solidFill>
              <a:latin typeface="Tahoma" pitchFamily="34" charset="0"/>
              <a:cs typeface="Tahoma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ru-RU" sz="1600" b="1" u="sng" dirty="0">
                <a:solidFill>
                  <a:srgbClr val="990000"/>
                </a:solidFill>
                <a:latin typeface="Tahoma" pitchFamily="34" charset="0"/>
                <a:cs typeface="Tahoma" pitchFamily="34" charset="0"/>
              </a:rPr>
              <a:t>III клиническая группа</a:t>
            </a: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 — </a:t>
            </a:r>
            <a:r>
              <a:rPr lang="ru-RU" sz="16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пациенты </a:t>
            </a: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с подтвержденным ЗНО, закончившие радикальное лечение, практически здоровые лица</a:t>
            </a:r>
          </a:p>
          <a:p>
            <a:pPr algn="just">
              <a:lnSpc>
                <a:spcPct val="150000"/>
              </a:lnSpc>
            </a:pPr>
            <a:r>
              <a:rPr lang="ru-RU" sz="1600" b="1" u="sng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IV клиническая группа</a:t>
            </a:r>
            <a:r>
              <a:rPr lang="ru-RU" sz="16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 — пациенты, с подтвержденным ЗНО, которые подлежат паллиативному лечению</a:t>
            </a:r>
          </a:p>
        </p:txBody>
      </p:sp>
    </p:spTree>
    <p:extLst>
      <p:ext uri="{BB962C8B-B14F-4D97-AF65-F5344CB8AC3E}">
        <p14:creationId xmlns:p14="http://schemas.microsoft.com/office/powerpoint/2010/main" val="1171278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/>
          <p:nvPr/>
        </p:nvSpPr>
        <p:spPr>
          <a:xfrm>
            <a:off x="1981200" y="114300"/>
            <a:ext cx="6254750" cy="412934"/>
          </a:xfrm>
          <a:prstGeom prst="rect">
            <a:avLst/>
          </a:prstGeom>
        </p:spPr>
        <p:txBody>
          <a:bodyPr lIns="0" tIns="12700" rIns="0" bIns="0">
            <a:spAutoFit/>
          </a:bodyPr>
          <a:lstStyle/>
          <a:p>
            <a:pPr marL="12700" fontAlgn="auto">
              <a:spcBef>
                <a:spcPts val="100"/>
              </a:spcBef>
              <a:spcAft>
                <a:spcPts val="0"/>
              </a:spcAft>
              <a:defRPr/>
            </a:pPr>
            <a:r>
              <a:rPr b="1" spc="-10" dirty="0">
                <a:solidFill>
                  <a:schemeClr val="accent6">
                    <a:lumMod val="50000"/>
                  </a:schemeClr>
                </a:solidFill>
                <a:latin typeface="Arial"/>
                <a:cs typeface="Arial"/>
              </a:rPr>
              <a:t>Сведения </a:t>
            </a:r>
            <a:r>
              <a:rPr b="1" dirty="0">
                <a:solidFill>
                  <a:schemeClr val="accent6">
                    <a:lumMod val="50000"/>
                  </a:schemeClr>
                </a:solidFill>
                <a:latin typeface="Arial"/>
                <a:cs typeface="Arial"/>
              </a:rPr>
              <a:t>о </a:t>
            </a:r>
            <a:r>
              <a:rPr b="1" spc="-10" dirty="0">
                <a:solidFill>
                  <a:schemeClr val="accent6">
                    <a:lumMod val="50000"/>
                  </a:schemeClr>
                </a:solidFill>
                <a:latin typeface="Arial"/>
                <a:cs typeface="Arial"/>
              </a:rPr>
              <a:t>лечении злокачественных</a:t>
            </a:r>
            <a:r>
              <a:rPr b="1" spc="-40" dirty="0">
                <a:solidFill>
                  <a:schemeClr val="accent6">
                    <a:lumMod val="50000"/>
                  </a:schemeClr>
                </a:solidFill>
                <a:latin typeface="Arial"/>
                <a:cs typeface="Arial"/>
              </a:rPr>
              <a:t> </a:t>
            </a:r>
            <a:r>
              <a:rPr b="1" spc="-5" dirty="0">
                <a:solidFill>
                  <a:schemeClr val="accent6">
                    <a:lumMod val="50000"/>
                  </a:schemeClr>
                </a:solidFill>
                <a:latin typeface="Arial"/>
                <a:cs typeface="Arial"/>
              </a:rPr>
              <a:t>новообразований</a:t>
            </a:r>
            <a:endParaRPr dirty="0">
              <a:solidFill>
                <a:schemeClr val="accent6">
                  <a:lumMod val="50000"/>
                </a:schemeClr>
              </a:solidFill>
              <a:latin typeface="Arial"/>
              <a:cs typeface="Arial"/>
            </a:endParaRPr>
          </a:p>
          <a:p>
            <a:pPr marL="3336925" fontAlgn="auto">
              <a:spcBef>
                <a:spcPts val="0"/>
              </a:spcBef>
              <a:spcAft>
                <a:spcPts val="0"/>
              </a:spcAft>
              <a:defRPr/>
            </a:pPr>
            <a:r>
              <a:rPr sz="1200" spc="-35" dirty="0">
                <a:latin typeface="Times New Roman"/>
                <a:cs typeface="Times New Roman"/>
              </a:rPr>
              <a:t>Код </a:t>
            </a:r>
            <a:r>
              <a:rPr sz="1200" dirty="0">
                <a:latin typeface="Times New Roman"/>
                <a:cs typeface="Times New Roman"/>
              </a:rPr>
              <a:t>по </a:t>
            </a:r>
            <a:r>
              <a:rPr sz="1200" spc="-5" dirty="0">
                <a:latin typeface="Times New Roman"/>
                <a:cs typeface="Times New Roman"/>
              </a:rPr>
              <a:t>ОКЕИ: единица </a:t>
            </a:r>
            <a:r>
              <a:rPr sz="1200" dirty="0">
                <a:latin typeface="Symbol"/>
                <a:cs typeface="Symbol"/>
              </a:rPr>
              <a:t></a:t>
            </a:r>
            <a:r>
              <a:rPr sz="1200" dirty="0">
                <a:latin typeface="Times New Roman"/>
                <a:cs typeface="Times New Roman"/>
              </a:rPr>
              <a:t> 642, </a:t>
            </a:r>
            <a:r>
              <a:rPr sz="1200" spc="-5" dirty="0">
                <a:latin typeface="Times New Roman"/>
                <a:cs typeface="Times New Roman"/>
              </a:rPr>
              <a:t>человек </a:t>
            </a:r>
            <a:r>
              <a:rPr sz="1200" dirty="0">
                <a:latin typeface="Times New Roman"/>
                <a:cs typeface="Times New Roman"/>
              </a:rPr>
              <a:t>–</a:t>
            </a:r>
            <a:r>
              <a:rPr sz="1200" spc="-2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792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457200" y="206320"/>
            <a:ext cx="503238" cy="228909"/>
          </a:xfrm>
          <a:prstGeom prst="rect">
            <a:avLst/>
          </a:prstGeom>
        </p:spPr>
        <p:txBody>
          <a:bodyPr lIns="0" tIns="13335" rIns="0" bIns="0">
            <a:spAutoFit/>
          </a:bodyPr>
          <a:lstStyle/>
          <a:p>
            <a:pPr marL="12700" fontAlgn="auto">
              <a:spcBef>
                <a:spcPts val="105"/>
              </a:spcBef>
              <a:spcAft>
                <a:spcPts val="0"/>
              </a:spcAft>
              <a:defRPr/>
            </a:pPr>
            <a:r>
              <a:rPr sz="1400" b="1" dirty="0">
                <a:latin typeface="Times New Roman"/>
                <a:cs typeface="Times New Roman"/>
              </a:rPr>
              <a:t>(</a:t>
            </a:r>
            <a:r>
              <a:rPr sz="1400" b="1" spc="5" dirty="0">
                <a:latin typeface="Times New Roman"/>
                <a:cs typeface="Times New Roman"/>
              </a:rPr>
              <a:t>2</a:t>
            </a:r>
            <a:r>
              <a:rPr sz="1400" b="1" dirty="0">
                <a:latin typeface="Times New Roman"/>
                <a:cs typeface="Times New Roman"/>
              </a:rPr>
              <a:t>310)</a:t>
            </a:r>
            <a:endParaRPr sz="1400" dirty="0">
              <a:latin typeface="Times New Roman"/>
              <a:cs typeface="Times New Roman"/>
            </a:endParaRPr>
          </a:p>
        </p:txBody>
      </p:sp>
      <p:graphicFrame>
        <p:nvGraphicFramePr>
          <p:cNvPr id="13367" name="Group 5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070079"/>
              </p:ext>
            </p:extLst>
          </p:nvPr>
        </p:nvGraphicFramePr>
        <p:xfrm>
          <a:off x="152411" y="638182"/>
          <a:ext cx="8839201" cy="1269683"/>
        </p:xfrm>
        <a:graphic>
          <a:graphicData uri="http://schemas.openxmlformats.org/drawingml/2006/table">
            <a:tbl>
              <a:tblPr/>
              <a:tblGrid>
                <a:gridCol w="3307835"/>
                <a:gridCol w="2489291"/>
                <a:gridCol w="3042075"/>
              </a:tblGrid>
              <a:tr h="1117283">
                <a:tc>
                  <a:txBody>
                    <a:bodyPr/>
                    <a:lstStyle/>
                    <a:p>
                      <a:pPr marL="3600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ts val="13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которым показано  в течение отчетного года (независимо  от времени взятия под диспансерное</a:t>
                      </a:r>
                    </a:p>
                    <a:p>
                      <a:pPr marL="3600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наблюдение), лекарственное лечение (включая  сочетание с другой терапией), чел.</a:t>
                      </a:r>
                    </a:p>
                  </a:txBody>
                  <a:tcPr marL="0" marR="0" marT="1429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4288" marR="0" lvl="0" indent="0" algn="ctr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</a:p>
                    <a:p>
                      <a:pPr marL="14288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(из гр. 6)</a:t>
                      </a: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: получивших</a:t>
                      </a:r>
                    </a:p>
                    <a:p>
                      <a:pPr marL="14288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течение отчетного года  лекарственное лечение (включая  сочетание с другой терапией), чел.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marR="0" lvl="0" indent="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3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(из гр. 7): пациентов со  злокачественными новообразованиями  лимфатической и кроветворной ткани</a:t>
                      </a:r>
                    </a:p>
                    <a:p>
                      <a:pPr marL="36000" marR="0" lvl="0" indent="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(С81-С96)</a:t>
                      </a:r>
                    </a:p>
                  </a:txBody>
                  <a:tcPr marL="0" marR="0" marT="31433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5875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3369" name="Group 5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1505795"/>
              </p:ext>
            </p:extLst>
          </p:nvPr>
        </p:nvGraphicFramePr>
        <p:xfrm>
          <a:off x="123838" y="2006917"/>
          <a:ext cx="8839199" cy="1526858"/>
        </p:xfrm>
        <a:graphic>
          <a:graphicData uri="http://schemas.openxmlformats.org/drawingml/2006/table">
            <a:tbl>
              <a:tblPr/>
              <a:tblGrid>
                <a:gridCol w="2445223"/>
                <a:gridCol w="2001762"/>
                <a:gridCol w="2222609"/>
                <a:gridCol w="2169605"/>
              </a:tblGrid>
              <a:tr h="1374458">
                <a:tc>
                  <a:txBody>
                    <a:bodyPr/>
                    <a:lstStyle/>
                    <a:p>
                      <a:pPr marL="5715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которым  показано в течение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отчетного года (независимо  от времени взятия под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ts val="127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диспансерное наблюдение),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лучевое лечение (включая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сочетание</a:t>
                      </a:r>
                    </a:p>
                    <a:p>
                      <a:pPr marL="5715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 другой терапией), чел.</a:t>
                      </a:r>
                    </a:p>
                  </a:txBody>
                  <a:tcPr marL="0" marR="0" marT="1905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(из гр. 9)</a:t>
                      </a: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: получивших  в течение отчетного  года лучевое лечение  (включая сочетание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 другой терапией),  чел.</a:t>
                      </a:r>
                    </a:p>
                  </a:txBody>
                  <a:tcPr marL="0" marR="0" marT="2858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 которым показано</a:t>
                      </a:r>
                    </a:p>
                    <a:p>
                      <a:pPr marL="3600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течение отчетного года  (независимо</a:t>
                      </a:r>
                    </a:p>
                    <a:p>
                      <a:pPr marL="3600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от времени взятия под  диспансерное  наблюдение),</a:t>
                      </a:r>
                    </a:p>
                    <a:p>
                      <a:pPr marL="36000" marR="0" lvl="0" indent="0" algn="ctr" defTabSz="914400" rtl="0" eaLnBrk="1" fontAlgn="base" latinLnBrk="0" hangingPunct="1">
                        <a:lnSpc>
                          <a:spcPts val="1325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комбинированное  лечение, чел.</a:t>
                      </a:r>
                    </a:p>
                  </a:txBody>
                  <a:tcPr marL="0" marR="0" marT="1905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25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(из гр. 11)</a:t>
                      </a: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: получивших  в течение отчетного  года комбинированное  лечение (включая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сочетание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 другой терапией), чел.</a:t>
                      </a:r>
                    </a:p>
                  </a:txBody>
                  <a:tcPr marL="0" marR="0" marT="2858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9525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2700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9525" marR="0" lvl="0" indent="0" algn="ctr" defTabSz="914400" rtl="0" eaLnBrk="1" fontAlgn="base" latinLnBrk="0" hangingPunct="1">
                        <a:lnSpc>
                          <a:spcPts val="12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3346" name="Text Box 49"/>
          <p:cNvSpPr txBox="1">
            <a:spLocks noChangeArrowheads="1"/>
          </p:cNvSpPr>
          <p:nvPr/>
        </p:nvSpPr>
        <p:spPr bwMode="auto">
          <a:xfrm>
            <a:off x="123825" y="3600456"/>
            <a:ext cx="8839200" cy="1384995"/>
          </a:xfrm>
          <a:prstGeom prst="rect">
            <a:avLst/>
          </a:prstGeom>
          <a:noFill/>
          <a:ln w="9525">
            <a:solidFill>
              <a:srgbClr val="CC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Гр.11-12</a:t>
            </a:r>
            <a:r>
              <a:rPr lang="ru-RU" sz="1200" b="1" dirty="0">
                <a:latin typeface="Tahoma" pitchFamily="34" charset="0"/>
                <a:cs typeface="Tahoma" pitchFamily="34" charset="0"/>
              </a:rPr>
              <a:t> - </a:t>
            </a:r>
            <a:r>
              <a:rPr lang="ru-RU" sz="1200" b="1" dirty="0">
                <a:solidFill>
                  <a:srgbClr val="002060"/>
                </a:solidFill>
                <a:latin typeface="Tahoma" pitchFamily="34" charset="0"/>
                <a:cs typeface="Tahoma" pitchFamily="34" charset="0"/>
              </a:rPr>
              <a:t>п</a:t>
            </a: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ациенты, с показаниями и лечением двумя и более методами</a:t>
            </a:r>
            <a:r>
              <a:rPr lang="ru-RU" sz="1200" b="1" dirty="0">
                <a:latin typeface="Tahoma" pitchFamily="34" charset="0"/>
                <a:cs typeface="Tahoma" pitchFamily="34" charset="0"/>
              </a:rPr>
              <a:t> </a:t>
            </a:r>
          </a:p>
          <a:p>
            <a:pPr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Гр.7,8,10,12 - пациенты, </a:t>
            </a:r>
            <a:r>
              <a:rPr lang="ru-RU" altLang="ru-RU" sz="12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получившие </a:t>
            </a:r>
            <a:r>
              <a:rPr lang="ru-RU" alt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(закончившие и продолжающие) лечение данными методами в течение отчетного года – заполняются по ранее существовавшей инструкции (рекомендуется свериться с динамикой, хотя бы за 3 года) – важно сохранить динамику</a:t>
            </a:r>
          </a:p>
          <a:p>
            <a:pPr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ru-RU" sz="1200" b="1" dirty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 Гр.6,9,11 – сумма: пациенты, показанные в соответствующих гр.7,10,12 + пациенты, отказавшиеся от </a:t>
            </a:r>
            <a:r>
              <a:rPr lang="ru-RU" sz="1200" b="1" dirty="0">
                <a:solidFill>
                  <a:srgbClr val="CC0000"/>
                </a:solidFill>
                <a:latin typeface="Tahoma" pitchFamily="34" charset="0"/>
                <a:cs typeface="Tahoma" pitchFamily="34" charset="0"/>
              </a:rPr>
              <a:t>специального </a:t>
            </a:r>
            <a:r>
              <a:rPr lang="ru-RU" sz="1200" b="1" dirty="0" smtClean="0">
                <a:solidFill>
                  <a:srgbClr val="000066"/>
                </a:solidFill>
                <a:latin typeface="Tahoma" pitchFamily="34" charset="0"/>
                <a:cs typeface="Tahoma" pitchFamily="34" charset="0"/>
              </a:rPr>
              <a:t>лечения или имевшие противопоказания</a:t>
            </a:r>
            <a:endParaRPr lang="ru-RU" sz="1200" b="1" dirty="0">
              <a:solidFill>
                <a:srgbClr val="000066"/>
              </a:solidFill>
              <a:latin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85491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848255" y="339923"/>
            <a:ext cx="4602543" cy="61555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700" b="1" dirty="0">
                <a:solidFill>
                  <a:srgbClr val="000066"/>
                </a:solidFill>
                <a:latin typeface="Tahoma" pitchFamily="34" charset="0"/>
              </a:rPr>
              <a:t>В 2021 г. введены </a:t>
            </a:r>
            <a:r>
              <a:rPr lang="ru-RU" sz="1700" b="1" dirty="0">
                <a:solidFill>
                  <a:srgbClr val="990000"/>
                </a:solidFill>
                <a:latin typeface="Tahoma" pitchFamily="34" charset="0"/>
              </a:rPr>
              <a:t>дополнительные</a:t>
            </a:r>
            <a:r>
              <a:rPr lang="ru-RU" sz="1700" b="1" dirty="0">
                <a:solidFill>
                  <a:srgbClr val="000066"/>
                </a:solidFill>
                <a:latin typeface="Tahoma" pitchFamily="34" charset="0"/>
              </a:rPr>
              <a:t> </a:t>
            </a:r>
            <a:endParaRPr lang="ru-RU" sz="1700" b="1" dirty="0" smtClean="0">
              <a:solidFill>
                <a:srgbClr val="000066"/>
              </a:solidFill>
              <a:latin typeface="Tahoma" pitchFamily="34" charset="0"/>
            </a:endParaRPr>
          </a:p>
          <a:p>
            <a:pPr algn="ctr"/>
            <a:r>
              <a:rPr lang="ru-RU" sz="1700" b="1" dirty="0" smtClean="0">
                <a:solidFill>
                  <a:srgbClr val="000066"/>
                </a:solidFill>
                <a:latin typeface="Tahoma" pitchFamily="34" charset="0"/>
              </a:rPr>
              <a:t>условия </a:t>
            </a:r>
            <a:r>
              <a:rPr lang="ru-RU" sz="1700" b="1" dirty="0" err="1" smtClean="0">
                <a:solidFill>
                  <a:srgbClr val="000066"/>
                </a:solidFill>
                <a:latin typeface="Tahoma" pitchFamily="34" charset="0"/>
              </a:rPr>
              <a:t>внутриформенного</a:t>
            </a:r>
            <a:r>
              <a:rPr lang="ru-RU" sz="1700" b="1" dirty="0" smtClean="0">
                <a:solidFill>
                  <a:srgbClr val="000066"/>
                </a:solidFill>
                <a:latin typeface="Tahoma" pitchFamily="34" charset="0"/>
              </a:rPr>
              <a:t> контроля</a:t>
            </a:r>
            <a:r>
              <a:rPr lang="ru-RU" sz="1700" b="1" dirty="0">
                <a:solidFill>
                  <a:srgbClr val="000066"/>
                </a:solidFill>
                <a:latin typeface="Tahoma" pitchFamily="34" charset="0"/>
              </a:rPr>
              <a:t>: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590550" y="1285875"/>
            <a:ext cx="8045344" cy="35394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just"/>
            <a:r>
              <a:rPr lang="ru-RU" b="1" dirty="0" smtClean="0">
                <a:solidFill>
                  <a:srgbClr val="990000"/>
                </a:solidFill>
              </a:rPr>
              <a:t>170:</a:t>
            </a:r>
            <a:r>
              <a:rPr lang="ru-RU" dirty="0" smtClean="0"/>
              <a:t> гр. 4, т. 2110 (число </a:t>
            </a:r>
            <a:r>
              <a:rPr lang="ru-RU" u="sng" dirty="0" smtClean="0"/>
              <a:t>сельских жителей</a:t>
            </a:r>
            <a:r>
              <a:rPr lang="ru-RU" dirty="0" smtClean="0"/>
              <a:t> из общего числа пациентов, </a:t>
            </a:r>
          </a:p>
          <a:p>
            <a:pPr algn="just"/>
            <a:r>
              <a:rPr lang="ru-RU" dirty="0" smtClean="0"/>
              <a:t>состоящих на учете на конец отчетного года) </a:t>
            </a:r>
          </a:p>
          <a:p>
            <a:pPr algn="just"/>
            <a:r>
              <a:rPr lang="ru-RU" b="1" dirty="0">
                <a:solidFill>
                  <a:srgbClr val="990000"/>
                </a:solidFill>
              </a:rPr>
              <a:t>н</a:t>
            </a:r>
            <a:r>
              <a:rPr lang="ru-RU" b="1" dirty="0" smtClean="0">
                <a:solidFill>
                  <a:srgbClr val="990000"/>
                </a:solidFill>
              </a:rPr>
              <a:t>е меньше</a:t>
            </a:r>
          </a:p>
          <a:p>
            <a:pPr algn="just"/>
            <a:r>
              <a:rPr lang="ru-RU" dirty="0" smtClean="0"/>
              <a:t>гр. 9, стр. 4, т. 2100 (число </a:t>
            </a:r>
            <a:r>
              <a:rPr lang="ru-RU" u="sng" dirty="0" smtClean="0"/>
              <a:t>сельских жителей </a:t>
            </a:r>
            <a:r>
              <a:rPr lang="ru-RU" b="1" u="sng" dirty="0" smtClean="0"/>
              <a:t>(18 лет и старше)</a:t>
            </a:r>
            <a:r>
              <a:rPr lang="ru-RU" b="1" dirty="0" smtClean="0"/>
              <a:t>, </a:t>
            </a:r>
            <a:r>
              <a:rPr lang="ru-RU" dirty="0" smtClean="0"/>
              <a:t>состоящих под диспансерным</a:t>
            </a:r>
          </a:p>
          <a:p>
            <a:pPr algn="just"/>
            <a:r>
              <a:rPr lang="ru-RU" dirty="0" smtClean="0"/>
              <a:t>наблюдением на конец отчетного года)</a:t>
            </a:r>
          </a:p>
          <a:p>
            <a:pPr algn="just"/>
            <a:endParaRPr lang="ru-RU" dirty="0"/>
          </a:p>
          <a:p>
            <a:pPr algn="just"/>
            <a:r>
              <a:rPr lang="ru-RU" b="1" dirty="0" smtClean="0">
                <a:solidFill>
                  <a:srgbClr val="990000"/>
                </a:solidFill>
              </a:rPr>
              <a:t>171</a:t>
            </a:r>
            <a:r>
              <a:rPr lang="ru-RU" dirty="0" smtClean="0"/>
              <a:t>: гр. 4, стр. 3, т. 2200 (выявлено в отчетном году ЗНО (без выявленных посмертно) </a:t>
            </a:r>
          </a:p>
          <a:p>
            <a:pPr algn="just"/>
            <a:r>
              <a:rPr lang="ru-RU" u="sng" dirty="0" smtClean="0"/>
              <a:t>у детей 0-17 лет</a:t>
            </a:r>
            <a:r>
              <a:rPr lang="ru-RU" dirty="0" smtClean="0"/>
              <a:t>)</a:t>
            </a:r>
          </a:p>
          <a:p>
            <a:pPr algn="just"/>
            <a:r>
              <a:rPr lang="ru-RU" dirty="0" smtClean="0"/>
              <a:t>минус гр. 4, стр. 2, т. 2200 (выявлено в отчетном году ЗНО (без выявленных посмертно) </a:t>
            </a:r>
          </a:p>
          <a:p>
            <a:pPr algn="just"/>
            <a:r>
              <a:rPr lang="ru-RU" u="sng" dirty="0" smtClean="0"/>
              <a:t>у детей 0-14 лет</a:t>
            </a:r>
            <a:r>
              <a:rPr lang="ru-RU" dirty="0" smtClean="0"/>
              <a:t>)</a:t>
            </a:r>
          </a:p>
          <a:p>
            <a:pPr algn="just"/>
            <a:r>
              <a:rPr lang="ru-RU" b="1" dirty="0">
                <a:solidFill>
                  <a:srgbClr val="990000"/>
                </a:solidFill>
              </a:rPr>
              <a:t>н</a:t>
            </a:r>
            <a:r>
              <a:rPr lang="ru-RU" b="1" dirty="0" smtClean="0">
                <a:solidFill>
                  <a:srgbClr val="990000"/>
                </a:solidFill>
              </a:rPr>
              <a:t>е меньше</a:t>
            </a:r>
          </a:p>
          <a:p>
            <a:pPr algn="just"/>
            <a:r>
              <a:rPr lang="ru-RU" dirty="0" smtClean="0"/>
              <a:t>гр. 5, стр. 3, т. 2200 (из числа ЗНО (гр. 4) диагноз подтвержден морфологически </a:t>
            </a:r>
          </a:p>
          <a:p>
            <a:pPr algn="just"/>
            <a:r>
              <a:rPr lang="ru-RU" u="sng" dirty="0" smtClean="0"/>
              <a:t>у детей 0-17 лет</a:t>
            </a:r>
            <a:r>
              <a:rPr lang="ru-RU" dirty="0" smtClean="0"/>
              <a:t>) </a:t>
            </a:r>
          </a:p>
          <a:p>
            <a:pPr algn="just"/>
            <a:r>
              <a:rPr lang="ru-RU" dirty="0" smtClean="0"/>
              <a:t>минус гр. 5, стр. 2, т. 2200 (из числа ЗНО (гр. 4) диагноз подтвержден морфологически </a:t>
            </a:r>
          </a:p>
          <a:p>
            <a:pPr algn="just"/>
            <a:r>
              <a:rPr lang="ru-RU" u="sng" dirty="0" smtClean="0"/>
              <a:t>у детей 0-14 лет)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9611724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6" name="Rectangle 4"/>
          <p:cNvSpPr>
            <a:spLocks noChangeArrowheads="1"/>
          </p:cNvSpPr>
          <p:nvPr/>
        </p:nvSpPr>
        <p:spPr bwMode="auto">
          <a:xfrm>
            <a:off x="3175" y="1545432"/>
            <a:ext cx="8686800" cy="9179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 eaLnBrk="1" hangingPunct="1">
              <a:lnSpc>
                <a:spcPct val="80000"/>
              </a:lnSpc>
              <a:spcBef>
                <a:spcPct val="20000"/>
              </a:spcBef>
            </a:pPr>
            <a:r>
              <a:rPr lang="ru-RU" altLang="ru-RU" sz="1400" b="1" dirty="0">
                <a:solidFill>
                  <a:srgbClr val="000066"/>
                </a:solidFill>
              </a:rPr>
              <a:t>      </a:t>
            </a:r>
            <a:r>
              <a:rPr lang="ru-RU" altLang="ru-RU" sz="1400" b="1" dirty="0" smtClean="0">
                <a:solidFill>
                  <a:srgbClr val="000066"/>
                </a:solidFill>
              </a:rPr>
              <a:t> </a:t>
            </a:r>
            <a:r>
              <a:rPr lang="ru-RU" altLang="ru-RU" sz="1800" b="1" dirty="0" smtClean="0">
                <a:solidFill>
                  <a:srgbClr val="000066"/>
                </a:solidFill>
              </a:rPr>
              <a:t>Российский </a:t>
            </a:r>
            <a:r>
              <a:rPr lang="ru-RU" altLang="ru-RU" sz="1800" b="1" dirty="0">
                <a:solidFill>
                  <a:srgbClr val="000066"/>
                </a:solidFill>
              </a:rPr>
              <a:t>Центр информационных технологий и эпидемиологических исследований в области онкологии МЗ РФ в составе МНИОИ им. П.А. </a:t>
            </a:r>
            <a:r>
              <a:rPr lang="ru-RU" altLang="ru-RU" sz="1800" b="1" dirty="0" smtClean="0">
                <a:solidFill>
                  <a:srgbClr val="000066"/>
                </a:solidFill>
              </a:rPr>
              <a:t>Герцена – филиала ФГБУ «НМИЦ радиологии Минздрава России</a:t>
            </a:r>
            <a:endParaRPr lang="ru-RU" altLang="ru-RU" sz="1800" b="1" dirty="0">
              <a:solidFill>
                <a:srgbClr val="660066"/>
              </a:solidFill>
            </a:endParaRPr>
          </a:p>
          <a:p>
            <a:pPr marL="342900" indent="-342900" eaLnBrk="1" hangingPunct="1">
              <a:lnSpc>
                <a:spcPct val="80000"/>
              </a:lnSpc>
              <a:spcBef>
                <a:spcPct val="20000"/>
              </a:spcBef>
              <a:buFontTx/>
              <a:buChar char="•"/>
            </a:pPr>
            <a:endParaRPr lang="ru-RU" altLang="ru-RU" sz="18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ru-RU" altLang="ru-RU" sz="1800" b="1" dirty="0" smtClean="0">
                <a:solidFill>
                  <a:srgbClr val="002060"/>
                </a:solidFill>
              </a:rPr>
              <a:t>         т</a:t>
            </a:r>
            <a:r>
              <a:rPr lang="ru-RU" altLang="ru-RU" sz="1800" b="1" dirty="0">
                <a:solidFill>
                  <a:srgbClr val="002060"/>
                </a:solidFill>
              </a:rPr>
              <a:t>. (495) </a:t>
            </a:r>
            <a:r>
              <a:rPr lang="en-US" altLang="ru-RU" sz="1800" b="1" dirty="0" smtClean="0">
                <a:solidFill>
                  <a:srgbClr val="002060"/>
                </a:solidFill>
              </a:rPr>
              <a:t>945-11-57</a:t>
            </a:r>
            <a:endParaRPr lang="ru-RU" altLang="ru-RU" sz="1800" b="1" dirty="0">
              <a:solidFill>
                <a:srgbClr val="002060"/>
              </a:solidFill>
            </a:endParaRPr>
          </a:p>
          <a:p>
            <a:pPr marL="342900" indent="-342900" eaLnBrk="1" hangingPunct="1">
              <a:lnSpc>
                <a:spcPct val="80000"/>
              </a:lnSpc>
              <a:spcBef>
                <a:spcPct val="20000"/>
              </a:spcBef>
              <a:buFontTx/>
              <a:buChar char="•"/>
            </a:pPr>
            <a:endParaRPr lang="ru-RU" altLang="ru-RU" sz="1800" b="1" dirty="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ru-RU" altLang="ru-RU" sz="1800" b="1" dirty="0" smtClean="0">
                <a:solidFill>
                  <a:srgbClr val="002060"/>
                </a:solidFill>
              </a:rPr>
              <a:t>         </a:t>
            </a:r>
            <a:r>
              <a:rPr lang="en-US" altLang="ru-RU" sz="1800" b="1" dirty="0" smtClean="0">
                <a:solidFill>
                  <a:srgbClr val="002060"/>
                </a:solidFill>
              </a:rPr>
              <a:t>ann4761@yandex.ru</a:t>
            </a:r>
            <a:endParaRPr lang="ru-RU" altLang="ru-RU" sz="1800" b="1" dirty="0">
              <a:solidFill>
                <a:srgbClr val="002060"/>
              </a:solidFill>
            </a:endParaRPr>
          </a:p>
        </p:txBody>
      </p:sp>
      <p:sp>
        <p:nvSpPr>
          <p:cNvPr id="44038" name="Text Box 6"/>
          <p:cNvSpPr txBox="1">
            <a:spLocks noChangeArrowheads="1"/>
          </p:cNvSpPr>
          <p:nvPr/>
        </p:nvSpPr>
        <p:spPr bwMode="auto">
          <a:xfrm>
            <a:off x="460375" y="1090613"/>
            <a:ext cx="6408738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>
                <a:srgbClr val="0000FF"/>
              </a:buClr>
              <a:buSzPct val="200000"/>
            </a:pPr>
            <a:r>
              <a:rPr lang="ru-RU" altLang="ru-RU" sz="1800" b="1" dirty="0" err="1" smtClean="0">
                <a:solidFill>
                  <a:srgbClr val="002060"/>
                </a:solidFill>
              </a:rPr>
              <a:t>Шахзадова</a:t>
            </a:r>
            <a:r>
              <a:rPr lang="ru-RU" altLang="ru-RU" sz="1800" b="1" dirty="0" smtClean="0">
                <a:solidFill>
                  <a:srgbClr val="002060"/>
                </a:solidFill>
              </a:rPr>
              <a:t> Анна Олеговна</a:t>
            </a:r>
            <a:endParaRPr lang="ru-RU" altLang="ru-RU" sz="1800" b="1" dirty="0">
              <a:solidFill>
                <a:srgbClr val="002060"/>
              </a:solidFill>
            </a:endParaRPr>
          </a:p>
        </p:txBody>
      </p:sp>
      <p:sp>
        <p:nvSpPr>
          <p:cNvPr id="44039" name="Text Box 7"/>
          <p:cNvSpPr txBox="1">
            <a:spLocks noChangeArrowheads="1"/>
          </p:cNvSpPr>
          <p:nvPr/>
        </p:nvSpPr>
        <p:spPr bwMode="auto">
          <a:xfrm>
            <a:off x="1331916" y="438150"/>
            <a:ext cx="6408737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  <a:buClr>
                <a:srgbClr val="0000FF"/>
              </a:buClr>
              <a:buSzPct val="200000"/>
            </a:pPr>
            <a:r>
              <a:rPr lang="ru-RU" altLang="ru-RU" sz="2800" b="1" dirty="0">
                <a:solidFill>
                  <a:srgbClr val="164EAA"/>
                </a:solidFill>
              </a:rPr>
              <a:t>СПАСИБО ЗА ВНИМАНИЕ!</a:t>
            </a:r>
          </a:p>
        </p:txBody>
      </p:sp>
    </p:spTree>
    <p:extLst>
      <p:ext uri="{BB962C8B-B14F-4D97-AF65-F5344CB8AC3E}">
        <p14:creationId xmlns:p14="http://schemas.microsoft.com/office/powerpoint/2010/main" val="3797304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86921"/>
            <a:ext cx="8229600" cy="367903"/>
          </a:xfrm>
        </p:spPr>
        <p:txBody>
          <a:bodyPr>
            <a:normAutofit/>
          </a:bodyPr>
          <a:lstStyle/>
          <a:p>
            <a:pPr algn="l" eaLnBrk="1" hangingPunct="1"/>
            <a:r>
              <a:rPr lang="ru-RU" altLang="ru-RU" sz="1800" b="1" i="1" dirty="0" smtClean="0">
                <a:solidFill>
                  <a:srgbClr val="C00000"/>
                </a:solidFill>
                <a:latin typeface="Tahoma" pitchFamily="34" charset="0"/>
              </a:rPr>
              <a:t>К сведению: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573881"/>
            <a:ext cx="9036050" cy="4427935"/>
          </a:xfrm>
        </p:spPr>
        <p:txBody>
          <a:bodyPr>
            <a:normAutofit fontScale="92500" lnSpcReduction="10000"/>
          </a:bodyPr>
          <a:lstStyle/>
          <a:p>
            <a:pPr eaLnBrk="1" hangingPunct="1">
              <a:spcBef>
                <a:spcPct val="55000"/>
              </a:spcBef>
            </a:pP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сведения об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умерших от ЗНО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, не состоявших на учете онкологического учреждения (графа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1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 таблица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2120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), должны обязательно включаться в таблицу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2000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, </a:t>
            </a:r>
            <a:r>
              <a:rPr lang="ru-RU" altLang="ru-RU" sz="1600" dirty="0" smtClean="0">
                <a:solidFill>
                  <a:srgbClr val="FF0000"/>
                </a:solidFill>
                <a:latin typeface="Tahoma" pitchFamily="34" charset="0"/>
              </a:rPr>
              <a:t>в </a:t>
            </a:r>
            <a:r>
              <a:rPr lang="ru-RU" altLang="ru-RU" sz="1600" dirty="0" err="1" smtClean="0">
                <a:solidFill>
                  <a:srgbClr val="FF0000"/>
                </a:solidFill>
                <a:latin typeface="Tahoma" pitchFamily="34" charset="0"/>
              </a:rPr>
              <a:t>т.ч</a:t>
            </a:r>
            <a:r>
              <a:rPr lang="ru-RU" altLang="ru-RU" sz="1600" dirty="0" smtClean="0">
                <a:solidFill>
                  <a:srgbClr val="FF0000"/>
                </a:solidFill>
                <a:latin typeface="Tahoma" pitchFamily="34" charset="0"/>
              </a:rPr>
              <a:t>.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 сведения о посмертно учтенных, диагноз которым был установлен при жизни (графа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4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 таблица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2120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)</a:t>
            </a:r>
            <a:endParaRPr lang="ru-RU" altLang="ru-RU" sz="1600" dirty="0" smtClean="0">
              <a:solidFill>
                <a:srgbClr val="000066"/>
              </a:solidFill>
              <a:latin typeface="Tahoma" pitchFamily="34" charset="0"/>
              <a:sym typeface="Symbol" pitchFamily="18" charset="2"/>
            </a:endParaRPr>
          </a:p>
          <a:p>
            <a:pPr eaLnBrk="1" hangingPunct="1">
              <a:spcBef>
                <a:spcPct val="55000"/>
              </a:spcBef>
            </a:pP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сведения о ЗНО, диагностированных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при аутопсии 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и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не послуживших причиной смерти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, должны включаться только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в таблицу 2000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, и не должны включаться в графу 1 таблицы 2120</a:t>
            </a:r>
            <a:r>
              <a:rPr lang="ru-RU" altLang="ru-RU" sz="1600" dirty="0" smtClean="0">
                <a:solidFill>
                  <a:srgbClr val="002060"/>
                </a:solidFill>
                <a:latin typeface="Tahoma" pitchFamily="34" charset="0"/>
              </a:rPr>
              <a:t>.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 За счет этих случаев число опухолей в графе 4 строке 1 таблицы 2200 может быть меньше разности: (ф.7 табл.2000 гр.5 стр.(1+2) 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  <a:sym typeface="Symbol" pitchFamily="18" charset="2"/>
              </a:rPr>
              <a:t>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 ф.35 табл.2120 гр.1). По данным анализа во многих регионах такие  случаи отсутствуют. В условиях пристального внимания к показателям смертности и кодированию причин смерти можно предположить, что в таких случаях довольно часто выбирается онкологическая причина смерти</a:t>
            </a:r>
            <a:endParaRPr lang="ru-RU" altLang="ru-RU" sz="1600" dirty="0" smtClean="0">
              <a:solidFill>
                <a:srgbClr val="000066"/>
              </a:solidFill>
              <a:latin typeface="Tahoma" pitchFamily="34" charset="0"/>
              <a:sym typeface="Symbol" pitchFamily="18" charset="2"/>
            </a:endParaRPr>
          </a:p>
          <a:p>
            <a:pPr eaLnBrk="1" hangingPunct="1">
              <a:spcBef>
                <a:spcPct val="55000"/>
              </a:spcBef>
            </a:pP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посмертно учтенные больные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 в расчет показателя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одногодичной летальности 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не включаются</a:t>
            </a:r>
            <a:endParaRPr lang="ru-RU" altLang="ru-RU" sz="1600" dirty="0" smtClean="0">
              <a:solidFill>
                <a:srgbClr val="000066"/>
              </a:solidFill>
              <a:latin typeface="Tahoma" pitchFamily="34" charset="0"/>
              <a:sym typeface="Symbol" pitchFamily="18" charset="2"/>
            </a:endParaRPr>
          </a:p>
          <a:p>
            <a:pPr eaLnBrk="1" hangingPunct="1">
              <a:spcBef>
                <a:spcPct val="55000"/>
              </a:spcBef>
            </a:pP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сведения о впервые выявленных </a:t>
            </a:r>
            <a:r>
              <a:rPr lang="en-US" altLang="ru-RU" sz="1600" b="1" dirty="0" err="1" smtClean="0">
                <a:solidFill>
                  <a:srgbClr val="000066"/>
                </a:solidFill>
                <a:latin typeface="Tahoma" pitchFamily="34" charset="0"/>
              </a:rPr>
              <a:t>cr</a:t>
            </a:r>
            <a:r>
              <a:rPr lang="en-US" altLang="ru-RU" sz="1600" b="1" dirty="0" smtClean="0">
                <a:solidFill>
                  <a:srgbClr val="000066"/>
                </a:solidFill>
                <a:latin typeface="Tahoma" pitchFamily="34" charset="0"/>
              </a:rPr>
              <a:t> in situ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 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(</a:t>
            </a:r>
            <a:r>
              <a:rPr lang="en-US" altLang="ru-RU" sz="1600" dirty="0" smtClean="0">
                <a:solidFill>
                  <a:srgbClr val="000066"/>
                </a:solidFill>
                <a:latin typeface="Tahoma" pitchFamily="34" charset="0"/>
              </a:rPr>
              <a:t>D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00-09) указываются только в графах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3-5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 таблицы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2010</a:t>
            </a:r>
          </a:p>
          <a:p>
            <a:pPr eaLnBrk="1" hangingPunct="1">
              <a:spcBef>
                <a:spcPct val="55000"/>
              </a:spcBef>
            </a:pPr>
            <a:r>
              <a:rPr lang="ru-RU" altLang="ru-RU" sz="1600" dirty="0">
                <a:solidFill>
                  <a:srgbClr val="000066"/>
                </a:solidFill>
                <a:latin typeface="Tahoma" pitchFamily="34" charset="0"/>
              </a:rPr>
              <a:t>с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ведения о выявлении / лечении пациента, имеющего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постоянную регистрацию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 в другом субъекте РФ / другой стране </a:t>
            </a:r>
            <a:r>
              <a:rPr lang="ru-RU" altLang="ru-RU" sz="1600" b="1" dirty="0" smtClean="0">
                <a:solidFill>
                  <a:srgbClr val="000066"/>
                </a:solidFill>
                <a:latin typeface="Tahoma" pitchFamily="34" charset="0"/>
              </a:rPr>
              <a:t>не входят</a:t>
            </a:r>
            <a:r>
              <a:rPr lang="ru-RU" altLang="ru-RU" sz="1600" dirty="0" smtClean="0">
                <a:solidFill>
                  <a:srgbClr val="000066"/>
                </a:solidFill>
                <a:latin typeface="Tahoma" pitchFamily="34" charset="0"/>
              </a:rPr>
              <a:t> в отчетную форму региона, где было выявлено / пролечено ЗНО (должны передаваться в регион постоянной регистрации)</a:t>
            </a:r>
            <a:endParaRPr lang="ru-RU" altLang="ru-RU" sz="1600" dirty="0" smtClean="0">
              <a:solidFill>
                <a:srgbClr val="000066"/>
              </a:solidFill>
              <a:latin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4688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914" name="Text Box 2"/>
          <p:cNvSpPr txBox="1">
            <a:spLocks noChangeArrowheads="1"/>
          </p:cNvSpPr>
          <p:nvPr/>
        </p:nvSpPr>
        <p:spPr bwMode="auto">
          <a:xfrm>
            <a:off x="323850" y="86916"/>
            <a:ext cx="822960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ru-RU" altLang="ru-RU" sz="1800" dirty="0">
                <a:solidFill>
                  <a:schemeClr val="accent2"/>
                </a:solidFill>
                <a:latin typeface="Times New Roman" pitchFamily="18" charset="0"/>
              </a:rPr>
              <a:t> </a:t>
            </a:r>
            <a:r>
              <a:rPr lang="ru-RU" altLang="ru-RU" sz="1800" b="1" dirty="0">
                <a:solidFill>
                  <a:srgbClr val="002060"/>
                </a:solidFill>
              </a:rPr>
              <a:t>ФОРМУЛА МЕЖГОДОВОГО БАЛАНСА </a:t>
            </a:r>
          </a:p>
        </p:txBody>
      </p:sp>
      <p:sp>
        <p:nvSpPr>
          <p:cNvPr id="166915" name="Text Box 3"/>
          <p:cNvSpPr txBox="1">
            <a:spLocks noChangeArrowheads="1"/>
          </p:cNvSpPr>
          <p:nvPr/>
        </p:nvSpPr>
        <p:spPr bwMode="auto">
          <a:xfrm>
            <a:off x="323850" y="533875"/>
            <a:ext cx="8084820" cy="46966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marL="342900" indent="-342900"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000066"/>
                </a:solidFill>
              </a:rPr>
              <a:t>число больных, состоявших на учете на конец предыдущего года (т. 2100, гр. 8 (9),  стр. 1 за </a:t>
            </a:r>
            <a:r>
              <a:rPr lang="ru-RU" altLang="ru-RU" sz="1600" b="1" dirty="0" smtClean="0">
                <a:solidFill>
                  <a:srgbClr val="990000"/>
                </a:solidFill>
              </a:rPr>
              <a:t>предыдущий 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год)</a:t>
            </a:r>
          </a:p>
          <a:p>
            <a:pPr eaLnBrk="1" hangingPunct="1"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990000"/>
                </a:solidFill>
              </a:rPr>
              <a:t>+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 число больных с впервые в жизни установленным диагнозом (т. 2100, гр. 5,  стр. 1)</a:t>
            </a:r>
          </a:p>
          <a:p>
            <a:pPr eaLnBrk="1" hangingPunct="1"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990000"/>
                </a:solidFill>
              </a:rPr>
              <a:t>+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 число больных с ранее установленным диагнозом ЗНО (т. 2110, гр. 8) </a:t>
            </a:r>
          </a:p>
          <a:p>
            <a:pPr eaLnBrk="1" hangingPunct="1"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990000"/>
                </a:solidFill>
              </a:rPr>
              <a:t>−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 число выехавших (т. 2110, гр. 1)</a:t>
            </a:r>
          </a:p>
          <a:p>
            <a:pPr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990000"/>
                </a:solidFill>
              </a:rPr>
              <a:t>− 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число лиц с неподтвержденным диагнозом ЗНО (т. 2110, гр. 2)</a:t>
            </a:r>
          </a:p>
          <a:p>
            <a:pPr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990000"/>
                </a:solidFill>
              </a:rPr>
              <a:t>− 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число больных с базальноклеточным раком кожи, снятых с учета через 5 лет после окончания специального лечения (т. 2110, гр.3) </a:t>
            </a:r>
          </a:p>
          <a:p>
            <a:pPr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990000"/>
                </a:solidFill>
              </a:rPr>
              <a:t>− 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число умерших от ЗНО (т. 2100, гр. 7, стр. 1)</a:t>
            </a:r>
          </a:p>
          <a:p>
            <a:pPr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990000"/>
                </a:solidFill>
              </a:rPr>
              <a:t>−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 число умерших больных со злокачественным новообразованием, причиной смерти которых послужило неонкологическое заболевание  (т. 2120, </a:t>
            </a:r>
            <a:r>
              <a:rPr lang="ru-RU" altLang="ru-RU" sz="1600" b="1" dirty="0" smtClean="0">
                <a:solidFill>
                  <a:srgbClr val="002060"/>
                </a:solidFill>
              </a:rPr>
              <a:t>гр. 4)</a:t>
            </a:r>
          </a:p>
          <a:p>
            <a:pPr>
              <a:lnSpc>
                <a:spcPct val="110000"/>
              </a:lnSpc>
            </a:pPr>
            <a:r>
              <a:rPr lang="ru-RU" altLang="ru-RU" sz="1600" b="1" dirty="0">
                <a:solidFill>
                  <a:srgbClr val="990000"/>
                </a:solidFill>
              </a:rPr>
              <a:t>−</a:t>
            </a:r>
            <a:r>
              <a:rPr lang="ru-RU" altLang="ru-RU" sz="1600" b="1" dirty="0" smtClean="0">
                <a:solidFill>
                  <a:srgbClr val="002060"/>
                </a:solidFill>
              </a:rPr>
              <a:t> 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число умерших в предыдущие годы, снятых с учета в отчетном году (т. 2120, </a:t>
            </a:r>
            <a:r>
              <a:rPr lang="ru-RU" altLang="ru-RU" sz="1600" b="1" dirty="0" smtClean="0">
                <a:solidFill>
                  <a:srgbClr val="002060"/>
                </a:solidFill>
              </a:rPr>
              <a:t>гр. 6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) </a:t>
            </a:r>
            <a:endParaRPr lang="ru-RU" altLang="ru-RU" sz="1600" b="1" dirty="0">
              <a:solidFill>
                <a:srgbClr val="FF0000"/>
              </a:solidFill>
            </a:endParaRPr>
          </a:p>
          <a:p>
            <a:pPr>
              <a:lnSpc>
                <a:spcPct val="110000"/>
              </a:lnSpc>
            </a:pPr>
            <a:r>
              <a:rPr lang="ru-RU" altLang="ru-RU" sz="1600" b="1" dirty="0" smtClean="0">
                <a:solidFill>
                  <a:srgbClr val="990000"/>
                </a:solidFill>
              </a:rPr>
              <a:t>= число больных, состоящих на учете на конец отчетного года (т. 2100, гр. 9, стр. 1). </a:t>
            </a:r>
          </a:p>
        </p:txBody>
      </p:sp>
    </p:spTree>
    <p:extLst>
      <p:ext uri="{BB962C8B-B14F-4D97-AF65-F5344CB8AC3E}">
        <p14:creationId xmlns:p14="http://schemas.microsoft.com/office/powerpoint/2010/main" val="21473453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699" name="Text Box 3"/>
          <p:cNvSpPr txBox="1">
            <a:spLocks noChangeArrowheads="1"/>
          </p:cNvSpPr>
          <p:nvPr/>
        </p:nvSpPr>
        <p:spPr bwMode="auto">
          <a:xfrm>
            <a:off x="323850" y="735823"/>
            <a:ext cx="8307388" cy="45550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lnSpc>
                <a:spcPct val="150000"/>
              </a:lnSpc>
            </a:pPr>
            <a:r>
              <a:rPr lang="ru-RU" altLang="ru-RU" sz="2000" b="1" dirty="0" smtClean="0">
                <a:solidFill>
                  <a:srgbClr val="000066"/>
                </a:solidFill>
              </a:rPr>
              <a:t>2020 год: </a:t>
            </a:r>
            <a:r>
              <a:rPr lang="ru-RU" altLang="ru-RU" sz="2000" b="1" dirty="0" smtClean="0">
                <a:solidFill>
                  <a:srgbClr val="C00000"/>
                </a:solidFill>
              </a:rPr>
              <a:t>9 регионов</a:t>
            </a:r>
          </a:p>
          <a:p>
            <a:pPr algn="ctr" eaLnBrk="1" hangingPunct="1">
              <a:lnSpc>
                <a:spcPct val="150000"/>
              </a:lnSpc>
            </a:pPr>
            <a:r>
              <a:rPr lang="ru-RU" altLang="ru-RU" sz="2000" b="1" dirty="0" smtClean="0">
                <a:solidFill>
                  <a:srgbClr val="000066"/>
                </a:solidFill>
              </a:rPr>
              <a:t>2019 г. – </a:t>
            </a:r>
            <a:r>
              <a:rPr lang="ru-RU" altLang="ru-RU" sz="2000" b="1" dirty="0" smtClean="0">
                <a:solidFill>
                  <a:srgbClr val="002060"/>
                </a:solidFill>
              </a:rPr>
              <a:t>12</a:t>
            </a:r>
            <a:r>
              <a:rPr lang="ru-RU" altLang="ru-RU" sz="2000" b="1" dirty="0" smtClean="0">
                <a:solidFill>
                  <a:srgbClr val="C00000"/>
                </a:solidFill>
              </a:rPr>
              <a:t> </a:t>
            </a:r>
          </a:p>
          <a:p>
            <a:pPr algn="ctr" eaLnBrk="1" hangingPunct="1">
              <a:lnSpc>
                <a:spcPct val="150000"/>
              </a:lnSpc>
            </a:pPr>
            <a:r>
              <a:rPr lang="ru-RU" altLang="ru-RU" sz="2000" b="1" dirty="0" smtClean="0">
                <a:solidFill>
                  <a:srgbClr val="000066"/>
                </a:solidFill>
              </a:rPr>
              <a:t>2018 г. – 11 </a:t>
            </a:r>
          </a:p>
          <a:p>
            <a:pPr algn="ctr" eaLnBrk="1" hangingPunct="1">
              <a:lnSpc>
                <a:spcPct val="150000"/>
              </a:lnSpc>
            </a:pPr>
            <a:r>
              <a:rPr lang="ru-RU" altLang="ru-RU" sz="2000" b="1" dirty="0" smtClean="0">
                <a:solidFill>
                  <a:srgbClr val="000066"/>
                </a:solidFill>
              </a:rPr>
              <a:t>2017 </a:t>
            </a:r>
            <a:r>
              <a:rPr lang="ru-RU" altLang="ru-RU" sz="2000" b="1" dirty="0">
                <a:solidFill>
                  <a:srgbClr val="000066"/>
                </a:solidFill>
              </a:rPr>
              <a:t>г. – </a:t>
            </a:r>
            <a:r>
              <a:rPr lang="ru-RU" altLang="ru-RU" sz="2000" b="1" dirty="0" smtClean="0">
                <a:solidFill>
                  <a:srgbClr val="000066"/>
                </a:solidFill>
              </a:rPr>
              <a:t>7 </a:t>
            </a:r>
          </a:p>
          <a:p>
            <a:pPr algn="ctr" eaLnBrk="1" hangingPunct="1">
              <a:lnSpc>
                <a:spcPct val="150000"/>
              </a:lnSpc>
            </a:pPr>
            <a:r>
              <a:rPr lang="ru-RU" altLang="ru-RU" sz="2000" b="1" dirty="0" smtClean="0">
                <a:solidFill>
                  <a:srgbClr val="000066"/>
                </a:solidFill>
              </a:rPr>
              <a:t>2016 г. – 11 </a:t>
            </a:r>
          </a:p>
          <a:p>
            <a:pPr algn="ctr" eaLnBrk="1" hangingPunct="1">
              <a:lnSpc>
                <a:spcPct val="150000"/>
              </a:lnSpc>
            </a:pPr>
            <a:r>
              <a:rPr lang="ru-RU" altLang="ru-RU" sz="2000" b="1" dirty="0" smtClean="0">
                <a:solidFill>
                  <a:srgbClr val="000066"/>
                </a:solidFill>
              </a:rPr>
              <a:t>2015 </a:t>
            </a:r>
            <a:r>
              <a:rPr lang="ru-RU" altLang="ru-RU" sz="2000" b="1" dirty="0">
                <a:solidFill>
                  <a:srgbClr val="000066"/>
                </a:solidFill>
              </a:rPr>
              <a:t>г. – </a:t>
            </a:r>
            <a:r>
              <a:rPr lang="ru-RU" altLang="ru-RU" sz="2000" b="1" dirty="0" smtClean="0">
                <a:solidFill>
                  <a:srgbClr val="000066"/>
                </a:solidFill>
              </a:rPr>
              <a:t>12 </a:t>
            </a:r>
          </a:p>
          <a:p>
            <a:pPr algn="ctr" eaLnBrk="1" hangingPunct="1">
              <a:lnSpc>
                <a:spcPct val="150000"/>
              </a:lnSpc>
            </a:pPr>
            <a:r>
              <a:rPr lang="ru-RU" altLang="ru-RU" sz="2000" b="1" dirty="0" smtClean="0">
                <a:solidFill>
                  <a:srgbClr val="000066"/>
                </a:solidFill>
              </a:rPr>
              <a:t>2014 </a:t>
            </a:r>
            <a:r>
              <a:rPr lang="ru-RU" altLang="ru-RU" sz="2000" b="1" dirty="0">
                <a:solidFill>
                  <a:srgbClr val="000066"/>
                </a:solidFill>
              </a:rPr>
              <a:t>г. – </a:t>
            </a:r>
            <a:r>
              <a:rPr lang="ru-RU" altLang="ru-RU" sz="2000" b="1" dirty="0" smtClean="0">
                <a:solidFill>
                  <a:srgbClr val="000066"/>
                </a:solidFill>
              </a:rPr>
              <a:t>18 </a:t>
            </a:r>
          </a:p>
          <a:p>
            <a:pPr algn="ctr" eaLnBrk="1" hangingPunct="1">
              <a:lnSpc>
                <a:spcPct val="150000"/>
              </a:lnSpc>
            </a:pPr>
            <a:r>
              <a:rPr lang="ru-RU" altLang="ru-RU" sz="2000" b="1" dirty="0" smtClean="0">
                <a:solidFill>
                  <a:srgbClr val="000066"/>
                </a:solidFill>
              </a:rPr>
              <a:t>2013 </a:t>
            </a:r>
            <a:r>
              <a:rPr lang="ru-RU" altLang="ru-RU" sz="2000" b="1" dirty="0">
                <a:solidFill>
                  <a:srgbClr val="000066"/>
                </a:solidFill>
              </a:rPr>
              <a:t>г. – </a:t>
            </a:r>
            <a:r>
              <a:rPr lang="ru-RU" altLang="ru-RU" sz="2000" b="1" dirty="0" smtClean="0">
                <a:solidFill>
                  <a:srgbClr val="000066"/>
                </a:solidFill>
              </a:rPr>
              <a:t>14 </a:t>
            </a:r>
          </a:p>
          <a:p>
            <a:pPr algn="ctr" eaLnBrk="1" hangingPunct="1">
              <a:lnSpc>
                <a:spcPct val="150000"/>
              </a:lnSpc>
            </a:pPr>
            <a:r>
              <a:rPr lang="ru-RU" altLang="ru-RU" sz="2000" b="1" dirty="0" smtClean="0">
                <a:solidFill>
                  <a:srgbClr val="000066"/>
                </a:solidFill>
              </a:rPr>
              <a:t>2012 </a:t>
            </a:r>
            <a:r>
              <a:rPr lang="ru-RU" altLang="ru-RU" sz="2000" b="1" dirty="0">
                <a:solidFill>
                  <a:srgbClr val="000066"/>
                </a:solidFill>
              </a:rPr>
              <a:t>г.  - </a:t>
            </a:r>
            <a:r>
              <a:rPr lang="ru-RU" altLang="ru-RU" sz="2000" b="1" dirty="0" smtClean="0">
                <a:solidFill>
                  <a:srgbClr val="000066"/>
                </a:solidFill>
              </a:rPr>
              <a:t>14 </a:t>
            </a:r>
          </a:p>
          <a:p>
            <a:pPr eaLnBrk="1" hangingPunct="1"/>
            <a:r>
              <a:rPr lang="ru-RU" altLang="ru-RU" sz="2000" b="1" dirty="0" smtClean="0">
                <a:solidFill>
                  <a:srgbClr val="FF0000"/>
                </a:solidFill>
                <a:latin typeface="Arial" charset="0"/>
              </a:rPr>
              <a:t>     </a:t>
            </a:r>
            <a:endParaRPr lang="ru-RU" altLang="ru-RU" sz="2000" b="1" dirty="0">
              <a:solidFill>
                <a:srgbClr val="000066"/>
              </a:solidFill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647724" y="223302"/>
            <a:ext cx="7879079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sz="20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НАРУШЕНИЕ УСЛОВИЙ МЕЖГОДОВОГО БАЛАНСА:</a:t>
            </a:r>
            <a:endParaRPr lang="ru-RU" altLang="ru-RU" sz="2000" b="1" dirty="0">
              <a:solidFill>
                <a:srgbClr val="002060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9720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914" name="Text Box 2"/>
          <p:cNvSpPr txBox="1">
            <a:spLocks noChangeArrowheads="1"/>
          </p:cNvSpPr>
          <p:nvPr/>
        </p:nvSpPr>
        <p:spPr bwMode="auto">
          <a:xfrm>
            <a:off x="323850" y="86916"/>
            <a:ext cx="8229600" cy="8617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ru-RU" altLang="ru-RU" sz="2000" b="1" dirty="0" smtClean="0">
                <a:solidFill>
                  <a:srgbClr val="002060"/>
                </a:solidFill>
                <a:ea typeface="Tahoma" pitchFamily="34" charset="0"/>
                <a:cs typeface="Tahoma" pitchFamily="34" charset="0"/>
              </a:rPr>
              <a:t>СООТВЕТСТВИЕ МЕЖДУ ВЫЯВЛЕННЫМИ ЗНО </a:t>
            </a:r>
          </a:p>
          <a:p>
            <a:pPr algn="ctr" eaLnBrk="1" hangingPunct="1">
              <a:spcBef>
                <a:spcPct val="50000"/>
              </a:spcBef>
            </a:pPr>
            <a:r>
              <a:rPr lang="ru-RU" altLang="ru-RU" sz="2000" b="1" dirty="0" smtClean="0">
                <a:solidFill>
                  <a:srgbClr val="002060"/>
                </a:solidFill>
                <a:ea typeface="Tahoma" pitchFamily="34" charset="0"/>
                <a:cs typeface="Tahoma" pitchFamily="34" charset="0"/>
              </a:rPr>
              <a:t>И ЧИСЛОМ ВПЕРВЫЕ ВЫЯВЛЕННЫХ БОЛЬНЫХ</a:t>
            </a:r>
            <a:endParaRPr lang="ru-RU" altLang="ru-RU" sz="2000" b="1" dirty="0">
              <a:solidFill>
                <a:srgbClr val="002060"/>
              </a:solidFill>
              <a:ea typeface="Tahoma" pitchFamily="34" charset="0"/>
              <a:cs typeface="Tahoma" pitchFamily="34" charset="0"/>
            </a:endParaRPr>
          </a:p>
        </p:txBody>
      </p:sp>
      <p:sp>
        <p:nvSpPr>
          <p:cNvPr id="166915" name="Text Box 3"/>
          <p:cNvSpPr txBox="1">
            <a:spLocks noChangeArrowheads="1"/>
          </p:cNvSpPr>
          <p:nvPr/>
        </p:nvSpPr>
        <p:spPr bwMode="auto">
          <a:xfrm>
            <a:off x="323850" y="1211699"/>
            <a:ext cx="8084820" cy="31393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marL="342900" indent="-342900"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>
              <a:lnSpc>
                <a:spcPct val="110000"/>
              </a:lnSpc>
            </a:pPr>
            <a:r>
              <a:rPr lang="ru-RU" altLang="ru-RU" sz="1800" b="1" dirty="0">
                <a:solidFill>
                  <a:srgbClr val="000066"/>
                </a:solidFill>
              </a:rPr>
              <a:t>ч</a:t>
            </a:r>
            <a:r>
              <a:rPr lang="ru-RU" altLang="ru-RU" sz="1800" b="1" dirty="0" smtClean="0">
                <a:solidFill>
                  <a:srgbClr val="000066"/>
                </a:solidFill>
              </a:rPr>
              <a:t>исло впервые выявленных ЗНО (т. 2000, гр. 5, стр.1+2)</a:t>
            </a:r>
          </a:p>
          <a:p>
            <a:pPr>
              <a:lnSpc>
                <a:spcPct val="110000"/>
              </a:lnSpc>
            </a:pPr>
            <a:r>
              <a:rPr lang="ru-RU" altLang="ru-RU" sz="1800" b="1" dirty="0" smtClean="0">
                <a:solidFill>
                  <a:srgbClr val="990000"/>
                </a:solidFill>
              </a:rPr>
              <a:t>− </a:t>
            </a:r>
            <a:r>
              <a:rPr lang="ru-RU" altLang="ru-RU" sz="1800" b="1" dirty="0" smtClean="0">
                <a:solidFill>
                  <a:srgbClr val="000066"/>
                </a:solidFill>
              </a:rPr>
              <a:t>число первично-множественных ПМО (т. 2010, гр. 3) </a:t>
            </a:r>
          </a:p>
          <a:p>
            <a:pPr eaLnBrk="1" hangingPunct="1">
              <a:lnSpc>
                <a:spcPct val="110000"/>
              </a:lnSpc>
            </a:pPr>
            <a:r>
              <a:rPr lang="ru-RU" altLang="ru-RU" sz="1800" b="1" dirty="0" smtClean="0">
                <a:solidFill>
                  <a:srgbClr val="990000"/>
                </a:solidFill>
              </a:rPr>
              <a:t>+ </a:t>
            </a:r>
            <a:r>
              <a:rPr lang="ru-RU" altLang="ru-RU" sz="1800" b="1" dirty="0" smtClean="0">
                <a:solidFill>
                  <a:srgbClr val="000066"/>
                </a:solidFill>
              </a:rPr>
              <a:t>число ПМО у пациентов с впервые в жизни установленным диагнозом в отчетном году (т. 2010, гр. 4), деленное на 2</a:t>
            </a:r>
          </a:p>
          <a:p>
            <a:pPr>
              <a:lnSpc>
                <a:spcPct val="110000"/>
              </a:lnSpc>
            </a:pPr>
            <a:r>
              <a:rPr lang="ru-RU" altLang="ru-RU" sz="1800" b="1" dirty="0" smtClean="0">
                <a:solidFill>
                  <a:srgbClr val="990000"/>
                </a:solidFill>
              </a:rPr>
              <a:t>− </a:t>
            </a:r>
            <a:r>
              <a:rPr lang="ru-RU" altLang="ru-RU" sz="1800" b="1" dirty="0" smtClean="0">
                <a:solidFill>
                  <a:srgbClr val="000066"/>
                </a:solidFill>
              </a:rPr>
              <a:t>число умерших от ЗНО, не состоящих под ДН в медицинской организации (т. 2120, гр. 1)</a:t>
            </a:r>
          </a:p>
          <a:p>
            <a:pPr>
              <a:lnSpc>
                <a:spcPct val="110000"/>
              </a:lnSpc>
            </a:pPr>
            <a:r>
              <a:rPr lang="ru-RU" altLang="ru-RU" sz="1800" b="1" dirty="0" smtClean="0">
                <a:solidFill>
                  <a:srgbClr val="990000"/>
                </a:solidFill>
              </a:rPr>
              <a:t>≥ число пациентов с впервые в жизни установленным диагнозом злокачественного новообразования, взятых под диспансерное наблюдение в отчетном году (т. 2100, гр. 5, стр. 1). 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868680" y="4520297"/>
            <a:ext cx="58694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 smtClean="0">
                <a:solidFill>
                  <a:srgbClr val="002060"/>
                </a:solidFill>
              </a:rPr>
              <a:t>Несоответствие выявлено в </a:t>
            </a:r>
            <a:r>
              <a:rPr lang="ru-RU" sz="1600" b="1" dirty="0" smtClean="0">
                <a:solidFill>
                  <a:srgbClr val="C00000"/>
                </a:solidFill>
              </a:rPr>
              <a:t>10 </a:t>
            </a:r>
            <a:r>
              <a:rPr lang="ru-RU" sz="1600" b="1" dirty="0" smtClean="0">
                <a:solidFill>
                  <a:srgbClr val="002060"/>
                </a:solidFill>
              </a:rPr>
              <a:t>территориях, в прошлом году - 5</a:t>
            </a:r>
            <a:endParaRPr lang="ru-RU" sz="1600" b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7324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41685"/>
            <a:ext cx="8229600" cy="313134"/>
          </a:xfrm>
        </p:spPr>
        <p:txBody>
          <a:bodyPr/>
          <a:lstStyle/>
          <a:p>
            <a:pPr eaLnBrk="1" hangingPunct="1"/>
            <a:r>
              <a:rPr lang="ru-RU" altLang="ru-RU" sz="1800" b="1" dirty="0" smtClean="0">
                <a:solidFill>
                  <a:srgbClr val="002060"/>
                </a:solidFill>
                <a:latin typeface="Tahoma" pitchFamily="34" charset="0"/>
              </a:rPr>
              <a:t>ПОКАЗАТЕЛЬ ОДНОГОДИЧНОЙ ЛЕТАЛЬНОСТИ</a:t>
            </a:r>
          </a:p>
        </p:txBody>
      </p:sp>
      <p:sp>
        <p:nvSpPr>
          <p:cNvPr id="37891" name="Text Box 4"/>
          <p:cNvSpPr txBox="1">
            <a:spLocks noChangeArrowheads="1"/>
          </p:cNvSpPr>
          <p:nvPr/>
        </p:nvSpPr>
        <p:spPr bwMode="auto">
          <a:xfrm>
            <a:off x="950624" y="1575197"/>
            <a:ext cx="184730" cy="3385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/>
            <a:endParaRPr lang="ru-RU" altLang="ru-RU" sz="1600"/>
          </a:p>
        </p:txBody>
      </p:sp>
      <p:sp>
        <p:nvSpPr>
          <p:cNvPr id="37892" name="Text Box 5"/>
          <p:cNvSpPr txBox="1">
            <a:spLocks noChangeArrowheads="1"/>
          </p:cNvSpPr>
          <p:nvPr/>
        </p:nvSpPr>
        <p:spPr bwMode="auto">
          <a:xfrm>
            <a:off x="179395" y="783434"/>
            <a:ext cx="8785225" cy="13234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ru-RU" altLang="ru-RU" sz="1600" b="1" i="1" u="sng" dirty="0">
                <a:solidFill>
                  <a:srgbClr val="C00000"/>
                </a:solidFill>
              </a:rPr>
              <a:t>ЛЕТАЛЬНОСТЬ НА ПЕРВОМ ГОДУ</a:t>
            </a:r>
            <a:r>
              <a:rPr lang="ru-RU" altLang="ru-RU" sz="1600" b="1" i="1" u="sng" dirty="0">
                <a:solidFill>
                  <a:srgbClr val="FF0000"/>
                </a:solidFill>
              </a:rPr>
              <a:t> </a:t>
            </a:r>
            <a:r>
              <a:rPr lang="ru-RU" altLang="ru-RU" sz="1600" b="1" dirty="0">
                <a:solidFill>
                  <a:srgbClr val="000066"/>
                </a:solidFill>
              </a:rPr>
              <a:t> </a:t>
            </a:r>
            <a:r>
              <a:rPr lang="ru-RU" altLang="ru-RU" sz="1600" b="1" dirty="0">
                <a:solidFill>
                  <a:srgbClr val="000066"/>
                </a:solidFill>
                <a:sym typeface="Symbol" pitchFamily="18" charset="2"/>
              </a:rPr>
              <a:t> </a:t>
            </a:r>
            <a:r>
              <a:rPr lang="ru-RU" altLang="ru-RU" sz="1600" b="1" dirty="0">
                <a:solidFill>
                  <a:srgbClr val="000066"/>
                </a:solidFill>
              </a:rPr>
              <a:t>это </a:t>
            </a:r>
            <a:br>
              <a:rPr lang="ru-RU" altLang="ru-RU" sz="1600" b="1" dirty="0">
                <a:solidFill>
                  <a:srgbClr val="000066"/>
                </a:solidFill>
              </a:rPr>
            </a:br>
            <a:r>
              <a:rPr lang="ru-RU" altLang="ru-RU" sz="1600" b="1" dirty="0">
                <a:solidFill>
                  <a:srgbClr val="000066"/>
                </a:solidFill>
              </a:rPr>
              <a:t>доля больных, умерших на 1-м году с момента установления диагноза от числа больных с впервые в жизни установленным диагнозом ЗНО </a:t>
            </a:r>
            <a:r>
              <a:rPr lang="ru-RU" altLang="ru-RU" sz="1600" b="1" u="sng" dirty="0">
                <a:solidFill>
                  <a:srgbClr val="C00000"/>
                </a:solidFill>
              </a:rPr>
              <a:t>в предыдущем </a:t>
            </a:r>
            <a:r>
              <a:rPr lang="ru-RU" altLang="ru-RU" sz="1600" b="1" u="sng" dirty="0" smtClean="0">
                <a:solidFill>
                  <a:srgbClr val="C00000"/>
                </a:solidFill>
              </a:rPr>
              <a:t>(!) году</a:t>
            </a:r>
            <a:r>
              <a:rPr lang="ru-RU" altLang="ru-RU" sz="1600" b="1" u="sng" dirty="0" smtClean="0">
                <a:solidFill>
                  <a:srgbClr val="FF0000"/>
                </a:solidFill>
              </a:rPr>
              <a:t> </a:t>
            </a:r>
            <a:r>
              <a:rPr lang="ru-RU" altLang="ru-RU" sz="1600" b="1" u="sng" dirty="0">
                <a:solidFill>
                  <a:srgbClr val="C00000"/>
                </a:solidFill>
              </a:rPr>
              <a:t>(%).</a:t>
            </a:r>
          </a:p>
          <a:p>
            <a:pPr eaLnBrk="1" hangingPunct="1"/>
            <a:endParaRPr lang="ru-RU" altLang="ru-RU" sz="1600" b="1" dirty="0">
              <a:solidFill>
                <a:srgbClr val="000066"/>
              </a:solidFill>
            </a:endParaRPr>
          </a:p>
        </p:txBody>
      </p:sp>
      <p:sp>
        <p:nvSpPr>
          <p:cNvPr id="37893" name="Text Box 6"/>
          <p:cNvSpPr txBox="1">
            <a:spLocks noChangeArrowheads="1"/>
          </p:cNvSpPr>
          <p:nvPr/>
        </p:nvSpPr>
        <p:spPr bwMode="auto">
          <a:xfrm>
            <a:off x="179395" y="2106871"/>
            <a:ext cx="8785225" cy="23391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ru-RU" altLang="ru-RU" sz="1600" b="1" dirty="0">
                <a:solidFill>
                  <a:srgbClr val="C00000"/>
                </a:solidFill>
              </a:rPr>
              <a:t>В программе </a:t>
            </a:r>
            <a:r>
              <a:rPr lang="ru-RU" altLang="ru-RU" sz="1600" b="1" dirty="0" err="1">
                <a:solidFill>
                  <a:srgbClr val="C00000"/>
                </a:solidFill>
              </a:rPr>
              <a:t>Медстат</a:t>
            </a:r>
            <a:r>
              <a:rPr lang="ru-RU" altLang="ru-RU" sz="1600" b="1" dirty="0">
                <a:solidFill>
                  <a:srgbClr val="C00000"/>
                </a:solidFill>
              </a:rPr>
              <a:t> </a:t>
            </a:r>
            <a:r>
              <a:rPr lang="ru-RU" altLang="ru-RU" sz="1600" b="1" u="sng" dirty="0">
                <a:solidFill>
                  <a:srgbClr val="C00000"/>
                </a:solidFill>
              </a:rPr>
              <a:t>условие межгодового контроля № 71</a:t>
            </a:r>
            <a:r>
              <a:rPr lang="ru-RU" altLang="ru-RU" sz="1600" b="1" dirty="0">
                <a:solidFill>
                  <a:srgbClr val="C00000"/>
                </a:solidFill>
              </a:rPr>
              <a:t>:</a:t>
            </a:r>
          </a:p>
          <a:p>
            <a:pPr eaLnBrk="1" hangingPunct="1"/>
            <a:endParaRPr lang="ru-RU" altLang="ru-RU" sz="1600" b="1" dirty="0">
              <a:solidFill>
                <a:srgbClr val="000066"/>
              </a:solidFill>
            </a:endParaRPr>
          </a:p>
          <a:p>
            <a:pPr eaLnBrk="1" hangingPunct="1"/>
            <a:r>
              <a:rPr lang="ru-RU" altLang="ru-RU" sz="1600" b="1" dirty="0">
                <a:solidFill>
                  <a:srgbClr val="000066"/>
                </a:solidFill>
              </a:rPr>
              <a:t>      число пациентов в графе 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8 </a:t>
            </a:r>
            <a:r>
              <a:rPr lang="ru-RU" altLang="ru-RU" sz="1600" b="1" dirty="0">
                <a:solidFill>
                  <a:srgbClr val="000066"/>
                </a:solidFill>
              </a:rPr>
              <a:t>таблицы 2100 меньше или равно числу пациентов в графе 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5 </a:t>
            </a:r>
            <a:r>
              <a:rPr lang="ru-RU" altLang="ru-RU" sz="1600" b="1" dirty="0">
                <a:solidFill>
                  <a:srgbClr val="000066"/>
                </a:solidFill>
              </a:rPr>
              <a:t>таблицы 2100 в отчете за </a:t>
            </a:r>
            <a:r>
              <a:rPr lang="ru-RU" altLang="ru-RU" sz="1600" b="1" dirty="0">
                <a:solidFill>
                  <a:srgbClr val="C00000"/>
                </a:solidFill>
              </a:rPr>
              <a:t>предыдущий</a:t>
            </a:r>
            <a:r>
              <a:rPr lang="ru-RU" altLang="ru-RU" sz="1600" b="1" dirty="0">
                <a:solidFill>
                  <a:srgbClr val="000066"/>
                </a:solidFill>
              </a:rPr>
              <a:t> отчетный год, по строкам </a:t>
            </a:r>
            <a:r>
              <a:rPr lang="ru-RU" altLang="ru-RU" sz="1600" b="1" dirty="0" smtClean="0">
                <a:solidFill>
                  <a:srgbClr val="000066"/>
                </a:solidFill>
              </a:rPr>
              <a:t>1-33</a:t>
            </a:r>
            <a:endParaRPr lang="ru-RU" altLang="ru-RU" sz="1600" b="1" dirty="0">
              <a:solidFill>
                <a:srgbClr val="000066"/>
              </a:solidFill>
            </a:endParaRPr>
          </a:p>
          <a:p>
            <a:pPr eaLnBrk="1" hangingPunct="1"/>
            <a:endParaRPr lang="ru-RU" altLang="ru-RU" sz="1600" b="1" dirty="0">
              <a:solidFill>
                <a:srgbClr val="FF0000"/>
              </a:solidFill>
            </a:endParaRPr>
          </a:p>
          <a:p>
            <a:pPr eaLnBrk="1" hangingPunct="1"/>
            <a:endParaRPr lang="ru-RU" altLang="ru-RU" sz="1600" b="1" dirty="0">
              <a:solidFill>
                <a:srgbClr val="FF0000"/>
              </a:solidFill>
            </a:endParaRPr>
          </a:p>
          <a:p>
            <a:pPr eaLnBrk="1" hangingPunct="1"/>
            <a:r>
              <a:rPr lang="ru-RU" altLang="ru-RU" b="1" i="1" dirty="0" smtClean="0">
                <a:solidFill>
                  <a:srgbClr val="C00000"/>
                </a:solidFill>
              </a:rPr>
              <a:t>посмертно </a:t>
            </a:r>
            <a:r>
              <a:rPr lang="ru-RU" altLang="ru-RU" b="1" i="1" dirty="0">
                <a:solidFill>
                  <a:srgbClr val="C00000"/>
                </a:solidFill>
              </a:rPr>
              <a:t>учтенные больные в расчет показателя </a:t>
            </a:r>
            <a:r>
              <a:rPr lang="ru-RU" altLang="ru-RU" b="1" i="1" dirty="0" smtClean="0">
                <a:solidFill>
                  <a:srgbClr val="C00000"/>
                </a:solidFill>
              </a:rPr>
              <a:t>одногодичной летальности </a:t>
            </a:r>
            <a:r>
              <a:rPr lang="ru-RU" altLang="ru-RU" b="1" i="1" dirty="0">
                <a:solidFill>
                  <a:srgbClr val="C00000"/>
                </a:solidFill>
              </a:rPr>
              <a:t>не включаются</a:t>
            </a:r>
          </a:p>
        </p:txBody>
      </p:sp>
    </p:spTree>
    <p:extLst>
      <p:ext uri="{BB962C8B-B14F-4D97-AF65-F5344CB8AC3E}">
        <p14:creationId xmlns:p14="http://schemas.microsoft.com/office/powerpoint/2010/main" val="16288893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298" name="Group 130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261603908"/>
              </p:ext>
            </p:extLst>
          </p:nvPr>
        </p:nvGraphicFramePr>
        <p:xfrm>
          <a:off x="142908" y="627463"/>
          <a:ext cx="8719185" cy="4373161"/>
        </p:xfrm>
        <a:graphic>
          <a:graphicData uri="http://schemas.openxmlformats.org/drawingml/2006/table">
            <a:tbl>
              <a:tblPr/>
              <a:tblGrid>
                <a:gridCol w="2869018"/>
                <a:gridCol w="1289881"/>
                <a:gridCol w="3225717"/>
                <a:gridCol w="1334569"/>
              </a:tblGrid>
              <a:tr h="157727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5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</a:rPr>
                        <a:t>Территория</a:t>
                      </a:r>
                    </a:p>
                  </a:txBody>
                  <a:tcPr marT="34294" marB="34294" anchor="ctr" horzOverflow="overflow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доля ПМО от всех впервые </a:t>
                      </a:r>
                      <a:r>
                        <a:rPr kumimoji="0" lang="ru-RU" altLang="ru-RU" sz="14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выявл</a:t>
                      </a: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. ЗНО,%, </a:t>
                      </a:r>
                      <a:r>
                        <a:rPr kumimoji="0" lang="en-GB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Tahoma" pitchFamily="34" charset="0"/>
                        </a:rPr>
                        <a:t>max</a:t>
                      </a: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4" marB="34294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altLang="ru-RU" sz="15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ahoma" pitchFamily="34" charset="0"/>
                        </a:rPr>
                        <a:t>Территория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5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66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4" marB="34294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доля ПМО от всех впервые </a:t>
                      </a:r>
                      <a:r>
                        <a:rPr kumimoji="0" lang="ru-RU" altLang="ru-RU" sz="14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выявл</a:t>
                      </a: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. ЗНО,%</a:t>
                      </a:r>
                      <a:r>
                        <a:rPr kumimoji="0" lang="en-GB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</a:rPr>
                        <a:t>,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Tahoma" pitchFamily="34" charset="0"/>
                        </a:rPr>
                        <a:t>min</a:t>
                      </a: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4" marB="34294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427083">
                <a:tc>
                  <a:txBody>
                    <a:bodyPr/>
                    <a:lstStyle/>
                    <a:p>
                      <a:pPr marL="36000" algn="l" fontAlgn="b">
                        <a:spcBef>
                          <a:spcPts val="600"/>
                        </a:spcBef>
                      </a:pPr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Омская область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14,2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Чукотский авт. округ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1,7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27083">
                <a:tc>
                  <a:txBody>
                    <a:bodyPr/>
                    <a:lstStyle/>
                    <a:p>
                      <a:pPr marL="36000" algn="l" fontAlgn="b">
                        <a:spcBef>
                          <a:spcPts val="600"/>
                        </a:spcBef>
                      </a:pPr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Иркутская</a:t>
                      </a:r>
                      <a:r>
                        <a:rPr lang="ru-RU" sz="1400" b="1" i="0" u="none" strike="noStrike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область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13,7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Чеченская</a:t>
                      </a:r>
                      <a:r>
                        <a:rPr lang="ru-RU" sz="1400" b="1" i="0" u="none" strike="noStrike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Республика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3,0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5459">
                <a:tc>
                  <a:txBody>
                    <a:bodyPr/>
                    <a:lstStyle/>
                    <a:p>
                      <a:pPr marL="36000" algn="l" fontAlgn="b">
                        <a:spcBef>
                          <a:spcPts val="600"/>
                        </a:spcBef>
                      </a:pPr>
                      <a:r>
                        <a:rPr lang="ru-RU" sz="1400" b="1" i="0" u="none" strike="noStrike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</a:t>
                      </a:r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.</a:t>
                      </a:r>
                      <a:r>
                        <a:rPr lang="ru-RU" sz="1400" b="1" i="0" u="none" strike="noStrike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Карачаево-Черкессия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13,6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Алтай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3,2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6898">
                <a:tc>
                  <a:txBody>
                    <a:bodyPr/>
                    <a:lstStyle/>
                    <a:p>
                      <a:pPr marL="36000" algn="l" fontAlgn="b">
                        <a:spcBef>
                          <a:spcPts val="600"/>
                        </a:spcBef>
                      </a:pPr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Ставропольский</a:t>
                      </a:r>
                      <a:r>
                        <a:rPr lang="ru-RU" sz="1400" b="1" i="0" u="none" strike="noStrike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край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13,5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Орловская</a:t>
                      </a:r>
                      <a:r>
                        <a:rPr lang="ru-RU" sz="1400" b="1" i="0" u="none" strike="noStrike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область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4,0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5459">
                <a:tc>
                  <a:txBody>
                    <a:bodyPr/>
                    <a:lstStyle/>
                    <a:p>
                      <a:pPr marL="36000" algn="l" fontAlgn="b">
                        <a:spcBef>
                          <a:spcPts val="600"/>
                        </a:spcBef>
                      </a:pPr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Республика</a:t>
                      </a:r>
                      <a:r>
                        <a:rPr lang="ru-RU" sz="1400" b="1" i="0" u="none" strike="noStrike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Чувашия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13,4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Республика Дагестан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4,1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6898">
                <a:tc>
                  <a:txBody>
                    <a:bodyPr/>
                    <a:lstStyle/>
                    <a:p>
                      <a:pPr marL="36000" algn="l" fontAlgn="b">
                        <a:spcBef>
                          <a:spcPts val="600"/>
                        </a:spcBef>
                      </a:pPr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Еврейская</a:t>
                      </a:r>
                      <a:r>
                        <a:rPr lang="ru-RU" sz="1400" b="1" i="0" u="none" strike="noStrike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авт. обл. 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13,4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Республика </a:t>
                      </a:r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Тыва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4,2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6898">
                <a:tc>
                  <a:txBody>
                    <a:bodyPr/>
                    <a:lstStyle/>
                    <a:p>
                      <a:pPr marL="36000" algn="l" fontAlgn="b">
                        <a:spcBef>
                          <a:spcPts val="600"/>
                        </a:spcBef>
                      </a:pPr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Белгородская </a:t>
                      </a:r>
                      <a:r>
                        <a:rPr lang="ru-RU" sz="1400" b="1" i="0" u="none" strike="noStrike" dirty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область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13,1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6000" algn="l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Московская</a:t>
                      </a:r>
                      <a:r>
                        <a:rPr lang="ru-RU" sz="1400" b="1" i="0" u="none" strike="noStrike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область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5,1</a:t>
                      </a:r>
                      <a:endParaRPr lang="ru-RU" sz="1400" b="1" i="0" u="none" strike="noStrike" dirty="0">
                        <a:solidFill>
                          <a:schemeClr val="tx2">
                            <a:lumMod val="50000"/>
                          </a:schemeClr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0113">
                <a:tc gridSpan="4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alt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Tahoma" pitchFamily="34" charset="0"/>
                        </a:rPr>
                        <a:t>РОССИЯ – 9,5</a:t>
                      </a:r>
                    </a:p>
                  </a:txBody>
                  <a:tcPr marT="34294" marB="34294" anchor="ctr" horzOverflow="overflow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4" marB="34294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5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66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4" marB="34294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altLang="ru-RU" sz="11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T="34294" marB="34294" anchor="ctr" horzOverflow="overflow">
                    <a:lnL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</a:tbl>
          </a:graphicData>
        </a:graphic>
      </p:graphicFrame>
      <p:sp>
        <p:nvSpPr>
          <p:cNvPr id="5220" name="Text Box 70"/>
          <p:cNvSpPr txBox="1">
            <a:spLocks noChangeArrowheads="1"/>
          </p:cNvSpPr>
          <p:nvPr/>
        </p:nvSpPr>
        <p:spPr bwMode="auto">
          <a:xfrm>
            <a:off x="5703914" y="4368404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sz="17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>
              <a:defRPr sz="17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>
              <a:defRPr sz="17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7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endParaRPr lang="ru-RU" altLang="ru-RU" sz="1800">
              <a:latin typeface="Arial" charset="0"/>
            </a:endParaRPr>
          </a:p>
        </p:txBody>
      </p:sp>
      <p:sp>
        <p:nvSpPr>
          <p:cNvPr id="5221" name="Rectangle 2"/>
          <p:cNvSpPr>
            <a:spLocks noChangeArrowheads="1"/>
          </p:cNvSpPr>
          <p:nvPr/>
        </p:nvSpPr>
        <p:spPr bwMode="auto">
          <a:xfrm>
            <a:off x="0" y="86917"/>
            <a:ext cx="9144000" cy="4119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 eaLnBrk="1" hangingPunct="1"/>
            <a:r>
              <a:rPr lang="ru-RU" altLang="ru-RU" sz="1800" b="1" dirty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ПЕРВИЧНО-МНОЖЕСТВЕННЫЕ ОПУХОЛИ (ПМО), ВПЕРВЫЕ ВЫЯВЛЕННЫЕ  В </a:t>
            </a:r>
            <a:r>
              <a:rPr lang="ru-RU" altLang="ru-RU" sz="18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2020 </a:t>
            </a:r>
            <a:r>
              <a:rPr lang="ru-RU" altLang="ru-RU" sz="1800" b="1" dirty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Г., %</a:t>
            </a:r>
          </a:p>
        </p:txBody>
      </p:sp>
    </p:spTree>
    <p:extLst>
      <p:ext uri="{BB962C8B-B14F-4D97-AF65-F5344CB8AC3E}">
        <p14:creationId xmlns:p14="http://schemas.microsoft.com/office/powerpoint/2010/main" val="415403113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9449" name="Group 601"/>
          <p:cNvGraphicFramePr>
            <a:graphicFrameLocks noGrp="1"/>
          </p:cNvGraphicFramePr>
          <p:nvPr>
            <p:ph/>
            <p:extLst>
              <p:ext uri="{D42A27DB-BD31-4B8C-83A1-F6EECF244321}">
                <p14:modId xmlns:p14="http://schemas.microsoft.com/office/powerpoint/2010/main" val="1123229009"/>
              </p:ext>
            </p:extLst>
          </p:nvPr>
        </p:nvGraphicFramePr>
        <p:xfrm>
          <a:off x="173037" y="817960"/>
          <a:ext cx="8651875" cy="3992165"/>
        </p:xfrm>
        <a:graphic>
          <a:graphicData uri="http://schemas.openxmlformats.org/drawingml/2006/table">
            <a:tbl>
              <a:tblPr/>
              <a:tblGrid>
                <a:gridCol w="2881312"/>
                <a:gridCol w="935038"/>
                <a:gridCol w="1008062"/>
                <a:gridCol w="936625"/>
                <a:gridCol w="936625"/>
                <a:gridCol w="935038"/>
                <a:gridCol w="1019175"/>
              </a:tblGrid>
              <a:tr h="353616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34290" marB="34290" anchor="b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2015</a:t>
                      </a:r>
                    </a:p>
                  </a:txBody>
                  <a:tcPr marT="34290" marB="34290" anchor="b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2016</a:t>
                      </a:r>
                    </a:p>
                  </a:txBody>
                  <a:tcPr marT="34290" marB="34290" anchor="b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2017</a:t>
                      </a:r>
                    </a:p>
                  </a:txBody>
                  <a:tcPr marT="34290" marB="34290" anchor="b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2018</a:t>
                      </a:r>
                    </a:p>
                  </a:txBody>
                  <a:tcPr marT="34290" marB="34290" anchor="b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2019</a:t>
                      </a:r>
                    </a:p>
                  </a:txBody>
                  <a:tcPr marT="34290" marB="34290" anchor="b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2020</a:t>
                      </a:r>
                    </a:p>
                  </a:txBody>
                  <a:tcPr marT="34290" marB="34290" anchor="b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316706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РОССИЯ</a:t>
                      </a:r>
                    </a:p>
                  </a:txBody>
                  <a:tcPr marT="34290" marB="34290" anchor="ctr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6,5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6,6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6,7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6,9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7,1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8,4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363378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Республика Адыгея</a:t>
                      </a:r>
                    </a:p>
                  </a:txBody>
                  <a:tcPr marT="34290" marB="34290" anchor="ctr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6,8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7,4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8,3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7,0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7,6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10,6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4325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Камчатский край</a:t>
                      </a:r>
                    </a:p>
                  </a:txBody>
                  <a:tcPr marT="34290" marB="34290" anchor="ctr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6,8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7,4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7,3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7,6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8,1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10,6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7897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Ростовская область</a:t>
                      </a:r>
                    </a:p>
                  </a:txBody>
                  <a:tcPr marT="34290" marB="34290" anchor="ctr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8,2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8,2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8,0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7,9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8,4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10,2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4325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г. Москва</a:t>
                      </a:r>
                    </a:p>
                  </a:txBody>
                  <a:tcPr marT="34290" marB="34290" anchor="ctr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7,2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7,5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7,2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7,5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7,8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10,2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434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Краснодарский край</a:t>
                      </a:r>
                    </a:p>
                  </a:txBody>
                  <a:tcPr marT="34290" marB="34290" anchor="ctr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7,2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7,1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7,4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7,8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8,2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9,9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6706">
                <a:tc gridSpan="7"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34290" marB="3429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17897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66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Республика Ингушетия</a:t>
                      </a:r>
                    </a:p>
                  </a:txBody>
                  <a:tcPr marT="34290" marB="34290" anchor="ctr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66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5,8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66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5,9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6,5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7,0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7,5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7,3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4325">
                <a:tc gridSpan="7"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2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660066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34290" marB="3429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14325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г. Севастополь</a:t>
                      </a:r>
                    </a:p>
                  </a:txBody>
                  <a:tcPr marT="34290" marB="34290" anchor="ctr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9,2</a:t>
                      </a:r>
                      <a:endParaRPr kumimoji="0" lang="ru-RU" sz="12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7,9</a:t>
                      </a:r>
                      <a:endParaRPr kumimoji="0" lang="ru-RU" sz="12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6,6</a:t>
                      </a:r>
                      <a:endParaRPr kumimoji="0" lang="ru-RU" sz="12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5,8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5,6</a:t>
                      </a:r>
                      <a:endParaRPr kumimoji="0" lang="ru-RU" sz="12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6,0</a:t>
                      </a:r>
                      <a:endParaRPr kumimoji="0" lang="ru-RU" sz="12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  <a:tr h="314325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Чукотский </a:t>
                      </a:r>
                      <a:r>
                        <a:rPr kumimoji="0" lang="ru-RU" sz="12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авт.округ</a:t>
                      </a:r>
                      <a:endParaRPr kumimoji="0" lang="ru-RU" sz="12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T="34290" marB="34290" anchor="ctr" horzOverflow="overflow">
                    <a:lnL cap="flat">
                      <a:noFill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4,5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3,7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4,7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4,7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7,0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6,1</a:t>
                      </a:r>
                    </a:p>
                  </a:txBody>
                  <a:tcPr marT="34290" marB="34290" anchor="ctr" horzOverflow="overflow">
                    <a:lnL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6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E6FF"/>
                    </a:solidFill>
                  </a:tcPr>
                </a:tc>
              </a:tr>
            </a:tbl>
          </a:graphicData>
        </a:graphic>
      </p:graphicFrame>
      <p:sp>
        <p:nvSpPr>
          <p:cNvPr id="24688" name="Rectangle 2"/>
          <p:cNvSpPr>
            <a:spLocks noChangeArrowheads="1"/>
          </p:cNvSpPr>
          <p:nvPr/>
        </p:nvSpPr>
        <p:spPr bwMode="auto">
          <a:xfrm>
            <a:off x="250825" y="293490"/>
            <a:ext cx="8496300" cy="3036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 eaLnBrk="1" hangingPunct="1">
              <a:lnSpc>
                <a:spcPct val="110000"/>
              </a:lnSpc>
            </a:pPr>
            <a:r>
              <a:rPr lang="ru-RU" altLang="ru-RU" sz="1600" b="1" dirty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ДИНАМИКА ИНДЕКСА НАКОПЛЕНИЯ КОНТИНГЕНТА </a:t>
            </a:r>
            <a:r>
              <a:rPr lang="ru-RU" altLang="ru-RU" sz="16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2015-2020</a:t>
            </a:r>
            <a:r>
              <a:rPr lang="ru-RU" altLang="ru-RU" sz="1600" b="1" dirty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/>
            </a:r>
            <a:br>
              <a:rPr lang="ru-RU" altLang="ru-RU" sz="1600" b="1" dirty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</a:br>
            <a:r>
              <a:rPr lang="ru-RU" altLang="ru-RU" sz="1600" b="1" dirty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(контингент / число впервые </a:t>
            </a:r>
            <a:r>
              <a:rPr lang="ru-RU" altLang="ru-RU" sz="1600" b="1" dirty="0" smtClean="0">
                <a:solidFill>
                  <a:srgbClr val="00206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выявленных ЗНО)</a:t>
            </a:r>
            <a:endParaRPr lang="ru-RU" altLang="ru-RU" sz="1600" dirty="0">
              <a:solidFill>
                <a:srgbClr val="002060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47857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3_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14729</TotalTime>
  <Words>2755</Words>
  <Application>Microsoft Office PowerPoint</Application>
  <PresentationFormat>Экран (16:9)</PresentationFormat>
  <Paragraphs>603</Paragraphs>
  <Slides>25</Slides>
  <Notes>3</Notes>
  <HiddenSlides>0</HiddenSlides>
  <MMClips>0</MMClips>
  <ScaleCrop>false</ScaleCrop>
  <HeadingPairs>
    <vt:vector size="4" baseType="variant">
      <vt:variant>
        <vt:lpstr>Тема</vt:lpstr>
      </vt:variant>
      <vt:variant>
        <vt:i4>3</vt:i4>
      </vt:variant>
      <vt:variant>
        <vt:lpstr>Заголовки слайдов</vt:lpstr>
      </vt:variant>
      <vt:variant>
        <vt:i4>25</vt:i4>
      </vt:variant>
    </vt:vector>
  </HeadingPairs>
  <TitlesOfParts>
    <vt:vector size="28" baseType="lpstr">
      <vt:lpstr>Тема Office</vt:lpstr>
      <vt:lpstr>1_Тема Office</vt:lpstr>
      <vt:lpstr>3_Оформление по умолчанию</vt:lpstr>
      <vt:lpstr> ФОРМА №7 ФЕДЕРАЛЬНОГО СТАТИСТИЧЕСКОГО НАБЛЮДЕНИЯ:  Итоги 2020 г. </vt:lpstr>
      <vt:lpstr>Презентация PowerPoint</vt:lpstr>
      <vt:lpstr>К сведению:</vt:lpstr>
      <vt:lpstr>Презентация PowerPoint</vt:lpstr>
      <vt:lpstr>Презентация PowerPoint</vt:lpstr>
      <vt:lpstr>Презентация PowerPoint</vt:lpstr>
      <vt:lpstr>ПОКАЗАТЕЛЬ ОДНОГОДИЧНОЙ ЛЕТАЛЬНОСТИ</vt:lpstr>
      <vt:lpstr>Презентация PowerPoint</vt:lpstr>
      <vt:lpstr>Презентация PowerPoint</vt:lpstr>
      <vt:lpstr>ИНДЕКС НАКОПЛЕНИЯ КОНТИНГЕНТА  при ЗНО немеланомной кожи, 2020 г. </vt:lpstr>
      <vt:lpstr>УЧТЕННЫЕ ПОСМЕРТНО</vt:lpstr>
      <vt:lpstr>УДЕЛЬНЫЙ ВЕС БОЛЬНЫХ С ДИАГНОЗОМ УСТАНОВЛЕННЫМ ПОСМЕРТНО БЕЗ ВСКРЫТИЯ СРЕДИ ВСЕХ БОЛЬНЫХ С ПОСМЕРТНО УСТАНОВЛЕННЫМ ДИАГНОЗОМ, %</vt:lpstr>
      <vt:lpstr>ЧИСЛО УМЕРШИХ В ПРЕДЫДУЩИЕ ГОДЫ, СНЯТЫХ С УЧЕТА В ОТЧЕТНОМ ГОДУ</vt:lpstr>
      <vt:lpstr>ДОЛЯ ЗНО БЕЗ СТАДИИ  - 4,8% (24 566 случаев) (2019 г. – 5,2%), из них:  83,1% (20 415 случаев) - нестадируемые опухоли (2019 г. – 72,5%): 10 985 лейкемий 8 416 ЗНО головного мозга 1 014 ЗНО глаза</vt:lpstr>
      <vt:lpstr>Презентация PowerPoint</vt:lpstr>
      <vt:lpstr>ИНДЕКС ДОСТОВЕРНОСТИ УЧЕТА: ЗНО КОСТЕЙ, ГОЛОВНОГО МОЗГА, 2020 г.</vt:lpstr>
      <vt:lpstr>ИНДЕКС ДОСТОВЕРНОСТИ УЧЕТА: ЛЕЙКЕМИИ, 2020 г.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Основные статистические показатели в онкологии  18.11.2019 г.</dc:title>
  <dc:creator>Анна Воронцова</dc:creator>
  <cp:lastModifiedBy>Шахзадова Анна Олеговна</cp:lastModifiedBy>
  <cp:revision>205</cp:revision>
  <dcterms:created xsi:type="dcterms:W3CDTF">2019-11-17T20:36:21Z</dcterms:created>
  <dcterms:modified xsi:type="dcterms:W3CDTF">2021-12-06T15:43:38Z</dcterms:modified>
</cp:coreProperties>
</file>

<file path=docProps/thumbnail.jpeg>
</file>