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317" r:id="rId3"/>
    <p:sldId id="318" r:id="rId4"/>
    <p:sldId id="264" r:id="rId5"/>
    <p:sldId id="281" r:id="rId6"/>
    <p:sldId id="287" r:id="rId7"/>
    <p:sldId id="292" r:id="rId8"/>
    <p:sldId id="296" r:id="rId9"/>
    <p:sldId id="265" r:id="rId10"/>
    <p:sldId id="266" r:id="rId11"/>
    <p:sldId id="267" r:id="rId12"/>
    <p:sldId id="263" r:id="rId13"/>
    <p:sldId id="268" r:id="rId14"/>
    <p:sldId id="295" r:id="rId15"/>
    <p:sldId id="269" r:id="rId16"/>
    <p:sldId id="320" r:id="rId17"/>
    <p:sldId id="321" r:id="rId18"/>
    <p:sldId id="258" r:id="rId19"/>
    <p:sldId id="272" r:id="rId20"/>
    <p:sldId id="322" r:id="rId21"/>
    <p:sldId id="274" r:id="rId22"/>
    <p:sldId id="275" r:id="rId23"/>
    <p:sldId id="276" r:id="rId24"/>
    <p:sldId id="277" r:id="rId25"/>
    <p:sldId id="278" r:id="rId26"/>
    <p:sldId id="302" r:id="rId27"/>
    <p:sldId id="291" r:id="rId28"/>
    <p:sldId id="293" r:id="rId29"/>
    <p:sldId id="282" r:id="rId30"/>
    <p:sldId id="283" r:id="rId31"/>
    <p:sldId id="284" r:id="rId32"/>
    <p:sldId id="285" r:id="rId33"/>
    <p:sldId id="286" r:id="rId34"/>
    <p:sldId id="288" r:id="rId35"/>
    <p:sldId id="294" r:id="rId36"/>
    <p:sldId id="298" r:id="rId37"/>
    <p:sldId id="297" r:id="rId38"/>
    <p:sldId id="299" r:id="rId39"/>
    <p:sldId id="307" r:id="rId40"/>
    <p:sldId id="303" r:id="rId41"/>
    <p:sldId id="304" r:id="rId42"/>
    <p:sldId id="305" r:id="rId43"/>
    <p:sldId id="306" r:id="rId44"/>
    <p:sldId id="319" r:id="rId45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60"/>
  </p:normalViewPr>
  <p:slideViewPr>
    <p:cSldViewPr>
      <p:cViewPr varScale="1">
        <p:scale>
          <a:sx n="69" d="100"/>
          <a:sy n="69" d="100"/>
        </p:scale>
        <p:origin x="141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2F026-B85C-4901-A4B5-976460465B94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88B93-E8BD-412B-940A-CDE86E6EF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061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B09056-63C5-41A3-B486-1856B4BB984E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3FFB8-A394-4628-A51D-D9CE24503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32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Много лет существует проблема сопоставимости одних и тех же данных по туберкулезу в разных отчетных формах, а также проблема методов учета одних и тех же явлений в разных службах.  Начнем с ф.12.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38CEA3-AD10-4381-9208-A4FC081A6E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AB2EA1-7BF8-42E5-A12C-CEEE5011B8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88225-40FA-4DB6-AEC7-DB1C687460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A897-A367-4E39-9D33-E5788CB0BBB7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FFEB4-FF93-413B-A8AF-4940C9D9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869F-3AEE-4709-A1D4-5665D6B7805B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EB934-298C-431A-90CD-5784198DD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87BB-B740-455E-80E0-8520C57EF50C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8AAA-B9FB-4736-97A7-E110C895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A013-B161-428D-BA27-980F9B96FBDC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2BAE-209A-4517-BCC4-EF6B681C0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1925-EF82-42F4-AE4D-CA647CA5C849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6685B-3F8F-44D3-916E-D099C2EBF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A6D1A-F285-4359-9232-C722A43BE175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B539-ECEB-4B7F-B7EE-0D9452741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95EE-7719-49DD-8764-D0D60BB351D2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D4847-7020-4214-B6B6-360A74C43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45E8-22F5-4EF0-A9E0-94B31EE29FA3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E502-0047-4ABC-ACFB-220D3D5F1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5C3F-B2FE-4E10-8BF8-D1B6E8038A22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5A52-7B0F-4E84-80C2-F3144BF5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0825-7D43-415A-BF9A-2C453243C351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99B6-059D-4A68-968C-99EF39900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D3B7-90C3-4944-A9E3-39C7308A6579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C632-0D59-43BB-BD0E-509D9A9DE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32757-D83D-4793-BC77-572A5921E2DE}" type="datetimeFigureOut">
              <a:rPr lang="ru-RU"/>
              <a:pPr>
                <a:defRPr/>
              </a:pPr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61EB5-79DF-4BE0-B55C-A94A2D221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ordina@mednet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oekoedaria@gmail.com" TargetMode="External"/><Relationship Id="rId4" Type="http://schemas.openxmlformats.org/officeDocument/2006/relationships/hyperlink" Target="mailto:gordina.al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_________Microsoft_Word1.docx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332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Формирование </a:t>
            </a:r>
            <a:r>
              <a:rPr lang="ru-RU" b="1" dirty="0"/>
              <a:t>и контроль корректности отчетов федерального статистического 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6400800" cy="324036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Главные специалисты </a:t>
            </a:r>
            <a:r>
              <a:rPr lang="ru-RU" dirty="0">
                <a:solidFill>
                  <a:schemeClr val="tx1"/>
                </a:solidFill>
              </a:rPr>
              <a:t>Федерального центра мониторинга противодействия распространению туберкулеза в </a:t>
            </a:r>
            <a:r>
              <a:rPr lang="ru-RU" dirty="0" smtClean="0">
                <a:solidFill>
                  <a:schemeClr val="tx1"/>
                </a:solidFill>
              </a:rPr>
              <a:t>РФ</a:t>
            </a:r>
            <a:endParaRPr lang="en-US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chemeClr val="tx1"/>
                </a:solidFill>
              </a:rPr>
              <a:t>Гордина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Александра Вадимовна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+</a:t>
            </a:r>
            <a:r>
              <a:rPr lang="ru-RU" b="1" dirty="0" smtClean="0">
                <a:solidFill>
                  <a:schemeClr val="tx1"/>
                </a:solidFill>
              </a:rPr>
              <a:t>7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ru-RU" b="1" dirty="0" smtClean="0">
                <a:solidFill>
                  <a:schemeClr val="tx1"/>
                </a:solidFill>
              </a:rPr>
              <a:t>909</a:t>
            </a:r>
            <a:r>
              <a:rPr lang="en-US" b="1" dirty="0" smtClean="0">
                <a:solidFill>
                  <a:schemeClr val="tx1"/>
                </a:solidFill>
              </a:rPr>
              <a:t>) </a:t>
            </a:r>
            <a:r>
              <a:rPr lang="ru-RU" b="1" dirty="0" smtClean="0">
                <a:solidFill>
                  <a:schemeClr val="tx1"/>
                </a:solidFill>
              </a:rPr>
              <a:t>921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71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68</a:t>
            </a:r>
            <a:endParaRPr lang="ru-RU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chemeClr val="tx1"/>
                </a:solidFill>
              </a:rPr>
              <a:t>e-mail: 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3"/>
              </a:rPr>
              <a:t>gordina@mednet.ru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hlinkClick r:id="rId4"/>
              </a:rPr>
              <a:t>gordina.al@gmail.com</a:t>
            </a: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Кучерявая Дарья Александровна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</a:t>
            </a:r>
            <a:r>
              <a:rPr lang="ru-RU" b="1" dirty="0" smtClean="0">
                <a:solidFill>
                  <a:schemeClr val="tx1"/>
                </a:solidFill>
              </a:rPr>
              <a:t>+</a:t>
            </a:r>
            <a:r>
              <a:rPr lang="en-US" b="1" dirty="0" smtClean="0">
                <a:solidFill>
                  <a:schemeClr val="tx1"/>
                </a:solidFill>
              </a:rPr>
              <a:t>7(903) 104 37 01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hlinkClick r:id="rId5"/>
              </a:rPr>
              <a:t>koekoedaria@gmail.com</a:t>
            </a: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32138" y="404813"/>
            <a:ext cx="291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 продолжение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80708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5750" y="2060575"/>
            <a:ext cx="860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5. Рецидивы (стр.35-36) не включаются в строки 1-2.</a:t>
            </a:r>
          </a:p>
          <a:p>
            <a:r>
              <a:rPr lang="ru-RU" sz="1400" b="1">
                <a:latin typeface="Calibri" pitchFamily="34" charset="0"/>
              </a:rPr>
              <a:t>6. Бактериовыделители (стр.37-38) указываются 1 раз, а не так, как у впервые выявленных.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79388" y="4714875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7. Жители других территорий включают как иностранцев (стр.28-29), так и жителей других субъектов РФ </a:t>
            </a:r>
          </a:p>
          <a:p>
            <a:r>
              <a:rPr lang="ru-RU" sz="1400" b="1" dirty="0">
                <a:latin typeface="Calibri" pitchFamily="34" charset="0"/>
              </a:rPr>
              <a:t>8. При проверке баланса между 8 и 33 формой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(</a:t>
            </a:r>
            <a:r>
              <a:rPr lang="ru-RU" sz="1400" b="1" i="1" dirty="0">
                <a:latin typeface="Calibri" pitchFamily="34" charset="0"/>
                <a:cs typeface="Times New Roman" pitchFamily="18" charset="0"/>
              </a:rPr>
              <a:t>после того, как Вы сделаете контроли по МЕДСТАТУ и не получите 0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400" b="1" dirty="0">
                <a:latin typeface="Calibri" pitchFamily="34" charset="0"/>
              </a:rPr>
              <a:t>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разница </a:t>
            </a:r>
            <a:r>
              <a:rPr lang="ru-RU" sz="1400" b="1" dirty="0">
                <a:latin typeface="Calibri" pitchFamily="34" charset="0"/>
              </a:rPr>
              <a:t>получается за счет больных из МО, ФМБА и других ведомств, имеющих свои </a:t>
            </a:r>
            <a:r>
              <a:rPr lang="ru-RU" sz="1400" b="1" dirty="0" err="1">
                <a:latin typeface="Calibri" pitchFamily="34" charset="0"/>
              </a:rPr>
              <a:t>тубучреждения</a:t>
            </a:r>
            <a:r>
              <a:rPr lang="ru-RU" sz="1400" b="1" dirty="0">
                <a:latin typeface="Calibri" pitchFamily="34" charset="0"/>
              </a:rPr>
              <a:t>. </a:t>
            </a:r>
          </a:p>
          <a:p>
            <a:r>
              <a:rPr lang="ru-RU" sz="1400" b="1" dirty="0">
                <a:latin typeface="Calibri" pitchFamily="34" charset="0"/>
              </a:rPr>
              <a:t>9.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Данные ФМС </a:t>
            </a:r>
            <a:r>
              <a:rPr lang="ru-RU" sz="1400" b="1" dirty="0">
                <a:latin typeface="Calibri" pitchFamily="34" charset="0"/>
              </a:rPr>
              <a:t>по впервые выявленным при освидетельствовании на право работы или проживания в России больным  туберкулезом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обязательно включать</a:t>
            </a:r>
            <a:r>
              <a:rPr lang="ru-RU" sz="1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400" b="1" dirty="0">
                <a:latin typeface="Calibri" pitchFamily="34" charset="0"/>
              </a:rPr>
              <a:t>в строки «иностранец» и/или житель другой территории. 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132138" y="26368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95963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96188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1"/>
          <p:cNvSpPr txBox="1">
            <a:spLocks noChangeArrowheads="1"/>
          </p:cNvSpPr>
          <p:nvPr/>
        </p:nvSpPr>
        <p:spPr bwMode="auto">
          <a:xfrm>
            <a:off x="3132138" y="407670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1002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9612313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000500" y="4572000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14"/>
          <p:cNvSpPr txBox="1">
            <a:spLocks noChangeArrowheads="1"/>
          </p:cNvSpPr>
          <p:nvPr/>
        </p:nvSpPr>
        <p:spPr bwMode="auto">
          <a:xfrm>
            <a:off x="2627313" y="3500438"/>
            <a:ext cx="2647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Обычно проблем не возникает.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u="sng" smtClean="0"/>
              <a:t>Типичные ошибки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715375" cy="5786437"/>
          </a:xfrm>
        </p:spPr>
        <p:txBody>
          <a:bodyPr/>
          <a:lstStyle/>
          <a:p>
            <a:pPr eaLnBrk="1" hangingPunct="1"/>
            <a:r>
              <a:rPr lang="ru-RU" smtClean="0"/>
              <a:t>Не заполнены строки ФСИН</a:t>
            </a:r>
          </a:p>
          <a:p>
            <a:pPr eaLnBrk="1" hangingPunct="1"/>
            <a:r>
              <a:rPr lang="ru-RU" smtClean="0"/>
              <a:t>Двойной учет посмертно выявленных</a:t>
            </a:r>
          </a:p>
          <a:p>
            <a:pPr eaLnBrk="1" hangingPunct="1"/>
            <a:r>
              <a:rPr lang="ru-RU" smtClean="0"/>
              <a:t>Неправильное формирование строк «Иностранные жители» и «Жители других территорий». Не надо бояться увеличения показателя заболеваемости за счет мигрантов. </a:t>
            </a:r>
          </a:p>
          <a:p>
            <a:pPr eaLnBrk="1" hangingPunct="1"/>
            <a:r>
              <a:rPr lang="ru-RU" smtClean="0"/>
              <a:t>Попытка подогнать значения строк по выявлению бактериовыделителей среди в/в так, чтобы сумма выявления разными методами равнялась количеству людей-бактериовыделителей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формы № 33</a:t>
            </a:r>
            <a:br>
              <a:rPr lang="ru-RU" dirty="0" smtClean="0"/>
            </a:br>
            <a:r>
              <a:rPr lang="ru-RU" b="1" u="sng" dirty="0" smtClean="0">
                <a:solidFill>
                  <a:srgbClr val="FF0000"/>
                </a:solidFill>
              </a:rPr>
              <a:t>изме</a:t>
            </a:r>
            <a:r>
              <a:rPr lang="ru-RU" b="1" u="sng" dirty="0" smtClean="0">
                <a:solidFill>
                  <a:srgbClr val="FF0000"/>
                </a:solidFill>
              </a:rPr>
              <a:t>нились в прошлом году и в этом году остаются прежними!</a:t>
            </a: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5857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           </a:t>
            </a:r>
            <a:r>
              <a:rPr lang="ru-RU" sz="3100" b="1" dirty="0" smtClean="0"/>
              <a:t>Составляется головным ПТУ субъекта РФ </a:t>
            </a:r>
            <a:r>
              <a:rPr lang="ru-RU" sz="3100" dirty="0" smtClean="0"/>
              <a:t>суммированием данных из форм, присланных районными ПТД и другими учреждениями МЗ РФ, имеющими </a:t>
            </a:r>
            <a:r>
              <a:rPr lang="ru-RU" sz="3100" dirty="0"/>
              <a:t>фтизиатрические отделения (</a:t>
            </a:r>
            <a:r>
              <a:rPr lang="ru-RU" sz="3100" dirty="0" smtClean="0"/>
              <a:t>кабинеты)</a:t>
            </a:r>
            <a:br>
              <a:rPr lang="ru-RU" sz="3100" dirty="0" smtClean="0"/>
            </a:br>
            <a:r>
              <a:rPr lang="ru-RU" sz="3100" b="1" dirty="0" smtClean="0"/>
              <a:t>на основе «Карты диспансерного наблюдения» ф.030-4у</a:t>
            </a:r>
            <a:r>
              <a:rPr lang="ru-RU" sz="3100" dirty="0" smtClean="0"/>
              <a:t>, в которой нет сведений </a:t>
            </a:r>
            <a:r>
              <a:rPr lang="ru-RU" sz="3000" dirty="0" smtClean="0"/>
              <a:t>  о методе выявления туберкулеза,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 </a:t>
            </a:r>
            <a:r>
              <a:rPr lang="ru-RU" sz="3100" dirty="0" smtClean="0"/>
              <a:t>множественной лекарственной устойчивости МБТ, сочетанной ТБ-ВИЧ инфекции и прочего.</a:t>
            </a:r>
            <a:br>
              <a:rPr lang="ru-RU" sz="3100" dirty="0" smtClean="0"/>
            </a:br>
            <a:r>
              <a:rPr lang="ru-RU" sz="3100" u="sng" dirty="0" smtClean="0"/>
              <a:t>             </a:t>
            </a:r>
            <a:r>
              <a:rPr lang="ru-RU" sz="3100" i="1" u="sng" dirty="0" smtClean="0"/>
              <a:t>Дополнительно используются</a:t>
            </a:r>
            <a:r>
              <a:rPr lang="ru-RU" sz="3100" dirty="0" smtClean="0"/>
              <a:t>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081/у «Медицинская карта больного туберкулёзом»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066/у «Статистическая карта выбывшего из стационара»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800" dirty="0" smtClean="0"/>
              <a:t>ф. № 106/у «Врачебное свидетельство о смерти»</a:t>
            </a:r>
            <a:br>
              <a:rPr lang="ru-RU" sz="2800" dirty="0" smtClean="0"/>
            </a:br>
            <a:r>
              <a:rPr lang="ru-RU" sz="2800" dirty="0" smtClean="0"/>
              <a:t> ф. № 035/у «Журнал для записи заключений ЦВКК» и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ф. № 04-ТБ/у «Журнал регистрации микроскопических      исследований на туберкулёз»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572000" y="2857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429000" y="0"/>
            <a:ext cx="1179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Ф.33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95536" y="571500"/>
            <a:ext cx="8748464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Приказ Минздрава России от 15 ноября 2012 г. №932н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</a:rPr>
              <a:t>«Порядок оказания медицинской помощи больным туберкулезом»</a:t>
            </a:r>
            <a:r>
              <a:rPr lang="ru-RU" sz="2800" dirty="0">
                <a:latin typeface="Calibri" pitchFamily="34" charset="0"/>
              </a:rPr>
              <a:t> Приказом утверждается </a:t>
            </a:r>
            <a:r>
              <a:rPr lang="ru-RU" sz="2800" b="1" dirty="0">
                <a:latin typeface="Calibri" pitchFamily="34" charset="0"/>
              </a:rPr>
              <a:t>порядок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u="sng" dirty="0">
                <a:latin typeface="Calibri" pitchFamily="34" charset="0"/>
              </a:rPr>
              <a:t>оказания медицинской помощи пациентам с установленным туберкулезом</a:t>
            </a:r>
            <a:r>
              <a:rPr lang="ru-RU" sz="2800" b="1" dirty="0">
                <a:latin typeface="Calibri" pitchFamily="34" charset="0"/>
              </a:rPr>
              <a:t>, а также при подозрении на туберкулез </a:t>
            </a:r>
            <a:r>
              <a:rPr lang="ru-RU" sz="2800" b="1" u="sng" dirty="0">
                <a:solidFill>
                  <a:srgbClr val="FF0000"/>
                </a:solidFill>
                <a:latin typeface="Calibri" pitchFamily="34" charset="0"/>
              </a:rPr>
              <a:t>вне зависимости от гражданства и места жительства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0" y="3714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ФМБА имеет свои </a:t>
            </a:r>
            <a:r>
              <a:rPr lang="ru-RU" sz="2800" b="1" dirty="0" err="1">
                <a:latin typeface="Calibri" pitchFamily="34" charset="0"/>
              </a:rPr>
              <a:t>тубучреждения</a:t>
            </a:r>
            <a:r>
              <a:rPr lang="ru-RU" sz="2800" b="1" dirty="0">
                <a:latin typeface="Calibri" pitchFamily="34" charset="0"/>
              </a:rPr>
              <a:t> и там </a:t>
            </a:r>
            <a:r>
              <a:rPr lang="ru-RU" sz="2800" b="1" dirty="0" smtClean="0">
                <a:latin typeface="Calibri" pitchFamily="34" charset="0"/>
              </a:rPr>
              <a:t>лечит больных </a:t>
            </a:r>
            <a:r>
              <a:rPr lang="ru-RU" sz="2800" b="1" dirty="0">
                <a:latin typeface="Calibri" pitchFamily="34" charset="0"/>
              </a:rPr>
              <a:t>ТБ, то их больные в ф.33 не включаются.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больные, живущие в населенных пунктах, относящихся к ФМБА, лечатся в ПТ диспансере  или </a:t>
            </a:r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ПТ </a:t>
            </a:r>
            <a:r>
              <a:rPr lang="ru-RU" sz="2800" b="1" dirty="0">
                <a:latin typeface="Calibri" pitchFamily="34" charset="0"/>
              </a:rPr>
              <a:t>стационаре МЗ, и наблюдаются в ПТД МЗ, то они  включаются в ф.33, как состоящие на учете (табл.2100)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14313"/>
            <a:ext cx="8229600" cy="344328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71500" y="378904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 dirty="0">
                <a:latin typeface="Calibri" pitchFamily="34" charset="0"/>
              </a:rPr>
              <a:t>1. Данные по впервые выявленным больным в ф.33 должны быть меньше, чем в ф.8, 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          т.к. там все ведомства, а в ф.33 только МЗ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2. Другие локализации туберкулеза (стр.6 ф.33) соответствуют термину туберкулез внелегочных локализаций (стр.15-16 ф.8)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3. Инвалидность стр.8 больше суммы строк 9 и 10, т.к. еще есть 3 группа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4. Обследовано на АТ к ВИЧ (стр.11) относится только к больным туберкулезом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5. Положительный результат </a:t>
            </a:r>
            <a:r>
              <a:rPr lang="ru-RU" sz="1400" b="1" dirty="0" err="1">
                <a:latin typeface="Calibri" pitchFamily="34" charset="0"/>
              </a:rPr>
              <a:t>иммуноблотинга</a:t>
            </a:r>
            <a:r>
              <a:rPr lang="ru-RU" sz="1400" b="1" dirty="0">
                <a:latin typeface="Calibri" pitchFamily="34" charset="0"/>
              </a:rPr>
              <a:t> среди контингентов (стр.12 гр.7 )должен быть меньше или равен данным  </a:t>
            </a:r>
            <a:r>
              <a:rPr lang="ru-RU" sz="1400" b="1" dirty="0" smtClean="0">
                <a:latin typeface="Calibri" pitchFamily="34" charset="0"/>
              </a:rPr>
              <a:t>ф.61 </a:t>
            </a:r>
            <a:r>
              <a:rPr lang="ru-RU" sz="1400" b="1" dirty="0">
                <a:latin typeface="Calibri" pitchFamily="34" charset="0"/>
              </a:rPr>
              <a:t>табл.2000 стр.3 гр.8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6. Число больных ТБ+ВИЧ (стр.13) может быть больше стр.12, т.к. включает в себя не только больных ТБ, у которых выявлен ВИЧ, но и больных ВИЧ, у которых выявлен ТБ </a:t>
            </a:r>
            <a:endParaRPr lang="ru-RU" sz="1400" b="1" dirty="0" smtClean="0"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  <a:p>
            <a:pPr marL="342900" indent="-342900" algn="ctr"/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с ф.8 работает!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538097"/>
            <a:ext cx="7920880" cy="2899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15000"/>
              </a:lnSpc>
              <a:spcAft>
                <a:spcPts val="0"/>
              </a:spcAft>
              <a:buAutoNum type="arabicParenBoth" startAt="2110"/>
            </a:pPr>
            <a:r>
              <a:rPr lang="ru-RU" sz="1600" b="1" dirty="0" smtClean="0">
                <a:effectLst/>
              </a:rPr>
              <a:t>Состоит на конец отчетного года в ГДУ</a:t>
            </a:r>
          </a:p>
          <a:p>
            <a:pPr marL="228600" indent="-228600">
              <a:lnSpc>
                <a:spcPct val="115000"/>
              </a:lnSpc>
              <a:spcAft>
                <a:spcPts val="0"/>
              </a:spcAft>
              <a:buAutoNum type="arabicParenBoth" startAt="2110"/>
            </a:pPr>
            <a:endParaRPr lang="ru-RU" sz="1600" b="1" dirty="0" smtClean="0">
              <a:effectLst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</a:rPr>
              <a:t> (из стр. 07 гр. 7): взрослых </a:t>
            </a:r>
          </a:p>
          <a:p>
            <a:pPr>
              <a:lnSpc>
                <a:spcPct val="115000"/>
              </a:lnSpc>
            </a:pPr>
            <a:r>
              <a:rPr lang="en-US" sz="1600" b="1" dirty="0" smtClean="0"/>
              <a:t>IA–1 __, </a:t>
            </a:r>
            <a:r>
              <a:rPr lang="ru-RU" sz="1600" b="1" dirty="0" smtClean="0"/>
              <a:t> в </a:t>
            </a:r>
            <a:r>
              <a:rPr lang="ru-RU" sz="1600" b="1" dirty="0" err="1" smtClean="0"/>
              <a:t>т.ч.ТОД</a:t>
            </a:r>
            <a:r>
              <a:rPr lang="ru-RU" sz="1600" b="1" dirty="0" smtClean="0"/>
              <a:t>–2 __,  </a:t>
            </a:r>
            <a:r>
              <a:rPr lang="en-US" sz="1600" b="1" dirty="0" smtClean="0"/>
              <a:t>I</a:t>
            </a:r>
            <a:r>
              <a:rPr lang="ru-RU" sz="1600" b="1" dirty="0" smtClean="0"/>
              <a:t>Б-3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  в </a:t>
            </a:r>
            <a:r>
              <a:rPr lang="ru-RU" sz="1600" b="1" dirty="0" err="1" smtClean="0"/>
              <a:t>т.ч.ТОД</a:t>
            </a:r>
            <a:r>
              <a:rPr lang="ru-RU" sz="1600" b="1" dirty="0" smtClean="0"/>
              <a:t>–4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 </a:t>
            </a:r>
            <a:r>
              <a:rPr lang="en-US" sz="1600" b="1" dirty="0" smtClean="0"/>
              <a:t> I</a:t>
            </a:r>
            <a:r>
              <a:rPr lang="ru-RU" sz="1600" b="1" dirty="0" smtClean="0"/>
              <a:t>В-5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  в </a:t>
            </a:r>
            <a:r>
              <a:rPr lang="ru-RU" sz="1600" b="1" dirty="0" err="1" smtClean="0"/>
              <a:t>т.ч.ТОД</a:t>
            </a:r>
            <a:r>
              <a:rPr lang="ru-RU" sz="1600" b="1" dirty="0" smtClean="0"/>
              <a:t>–6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</a:t>
            </a:r>
          </a:p>
          <a:p>
            <a:pPr>
              <a:lnSpc>
                <a:spcPct val="115000"/>
              </a:lnSpc>
            </a:pPr>
            <a:r>
              <a:rPr lang="en-US" sz="1600" b="1" dirty="0" smtClean="0"/>
              <a:t>IIA</a:t>
            </a:r>
            <a:r>
              <a:rPr lang="ru-RU" sz="1600" b="1" dirty="0" smtClean="0"/>
              <a:t>-7 ___, в </a:t>
            </a:r>
            <a:r>
              <a:rPr lang="ru-RU" sz="1600" b="1" dirty="0" err="1" smtClean="0"/>
              <a:t>т.ч.ТОД</a:t>
            </a:r>
            <a:r>
              <a:rPr lang="ru-RU" sz="1600" b="1" dirty="0" smtClean="0"/>
              <a:t>–8 __, </a:t>
            </a:r>
            <a:r>
              <a:rPr lang="en-US" sz="1600" b="1" dirty="0" smtClean="0"/>
              <a:t>II</a:t>
            </a:r>
            <a:r>
              <a:rPr lang="ru-RU" sz="1600" b="1" dirty="0" smtClean="0"/>
              <a:t>Б-9 ___, в </a:t>
            </a:r>
            <a:r>
              <a:rPr lang="ru-RU" sz="1600" b="1" dirty="0" err="1" smtClean="0"/>
              <a:t>т.ч.ТОД</a:t>
            </a:r>
            <a:r>
              <a:rPr lang="ru-RU" sz="1600" b="1" dirty="0" smtClean="0"/>
              <a:t>–10 __,</a:t>
            </a:r>
          </a:p>
          <a:p>
            <a:pPr>
              <a:lnSpc>
                <a:spcPct val="115000"/>
              </a:lnSpc>
            </a:pPr>
            <a:r>
              <a:rPr lang="ru-RU" sz="1600" b="1" dirty="0" smtClean="0"/>
              <a:t> </a:t>
            </a:r>
            <a:r>
              <a:rPr lang="ru-RU" sz="1600" dirty="0" smtClean="0">
                <a:effectLst/>
              </a:rPr>
              <a:t>детей 0-14 лет  (из строки 07 гр. 8) </a:t>
            </a:r>
          </a:p>
          <a:p>
            <a:pPr>
              <a:lnSpc>
                <a:spcPct val="115000"/>
              </a:lnSpc>
            </a:pPr>
            <a:r>
              <a:rPr lang="en-US" sz="1600" b="1" dirty="0" smtClean="0"/>
              <a:t>I–1</a:t>
            </a:r>
            <a:r>
              <a:rPr lang="ru-RU" sz="1600" b="1" dirty="0" smtClean="0"/>
              <a:t>1</a:t>
            </a:r>
            <a:r>
              <a:rPr lang="en-US" sz="1600" b="1" dirty="0" smtClean="0"/>
              <a:t> __, </a:t>
            </a:r>
            <a:r>
              <a:rPr lang="ru-RU" sz="1600" b="1" dirty="0" smtClean="0"/>
              <a:t> в </a:t>
            </a:r>
            <a:r>
              <a:rPr lang="ru-RU" sz="1600" b="1" dirty="0" err="1" smtClean="0"/>
              <a:t>т.ч</a:t>
            </a:r>
            <a:r>
              <a:rPr lang="ru-RU" sz="1600" b="1" dirty="0" smtClean="0"/>
              <a:t>.</a:t>
            </a:r>
            <a:r>
              <a:rPr lang="en-US" sz="1600" b="1" dirty="0" smtClean="0"/>
              <a:t> IA</a:t>
            </a:r>
            <a:r>
              <a:rPr lang="ru-RU" sz="1600" b="1" dirty="0" smtClean="0"/>
              <a:t>–12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</a:t>
            </a:r>
            <a:r>
              <a:rPr lang="en-US" sz="1600" b="1" dirty="0" smtClean="0"/>
              <a:t> II</a:t>
            </a:r>
            <a:r>
              <a:rPr lang="ru-RU" sz="1600" b="1" dirty="0" smtClean="0"/>
              <a:t>-13 ___, </a:t>
            </a:r>
          </a:p>
          <a:p>
            <a:pPr>
              <a:lnSpc>
                <a:spcPct val="115000"/>
              </a:lnSpc>
            </a:pPr>
            <a:r>
              <a:rPr lang="ru-RU" sz="1600" dirty="0" smtClean="0">
                <a:effectLst/>
              </a:rPr>
              <a:t>подростков 15-17лет  (из строки 07 гр. 9)</a:t>
            </a:r>
          </a:p>
          <a:p>
            <a:pPr>
              <a:lnSpc>
                <a:spcPct val="115000"/>
              </a:lnSpc>
            </a:pPr>
            <a:r>
              <a:rPr lang="en-US" sz="1600" b="1" dirty="0" smtClean="0"/>
              <a:t>I–1</a:t>
            </a:r>
            <a:r>
              <a:rPr lang="ru-RU" sz="1600" b="1" dirty="0" smtClean="0"/>
              <a:t>4</a:t>
            </a:r>
            <a:r>
              <a:rPr lang="en-US" sz="1600" b="1" dirty="0" smtClean="0"/>
              <a:t> __, </a:t>
            </a:r>
            <a:r>
              <a:rPr lang="ru-RU" sz="1600" b="1" dirty="0" smtClean="0"/>
              <a:t> в </a:t>
            </a:r>
            <a:r>
              <a:rPr lang="ru-RU" sz="1600" b="1" dirty="0" err="1" smtClean="0"/>
              <a:t>т.ч</a:t>
            </a:r>
            <a:r>
              <a:rPr lang="ru-RU" sz="1600" b="1" dirty="0" smtClean="0"/>
              <a:t>.</a:t>
            </a:r>
            <a:r>
              <a:rPr lang="en-US" sz="1600" b="1" dirty="0" smtClean="0"/>
              <a:t> IA</a:t>
            </a:r>
            <a:r>
              <a:rPr lang="ru-RU" sz="1600" b="1" dirty="0" smtClean="0"/>
              <a:t>–15 _</a:t>
            </a:r>
            <a:r>
              <a:rPr lang="ru-RU" sz="1600" b="1" dirty="0" smtClean="0">
                <a:solidFill>
                  <a:srgbClr val="FF0000"/>
                </a:solidFill>
              </a:rPr>
              <a:t>Х</a:t>
            </a:r>
            <a:r>
              <a:rPr lang="ru-RU" sz="1600" b="1" dirty="0" smtClean="0"/>
              <a:t>_,</a:t>
            </a:r>
            <a:r>
              <a:rPr lang="en-US" sz="1600" b="1" dirty="0" smtClean="0"/>
              <a:t> II</a:t>
            </a:r>
            <a:r>
              <a:rPr lang="ru-RU" sz="1600" b="1" dirty="0" smtClean="0"/>
              <a:t>-16 ___ </a:t>
            </a:r>
            <a:endParaRPr lang="ru-RU" sz="1600" b="1" dirty="0" smtClean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598697"/>
            <a:ext cx="856895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u="sng" dirty="0"/>
              <a:t>Строки заполняются в соответствии с приказом МЗ РФ №127-н от 13.03.2019</a:t>
            </a:r>
            <a:r>
              <a:rPr lang="ru-RU" sz="1700" dirty="0"/>
              <a:t>, т.е. </a:t>
            </a:r>
          </a:p>
          <a:p>
            <a:r>
              <a:rPr lang="en-US" sz="1700" dirty="0"/>
              <a:t>I </a:t>
            </a:r>
            <a:r>
              <a:rPr lang="ru-RU" sz="1700" dirty="0"/>
              <a:t>ГДУ взрослые вносится в графы 1 и 2, </a:t>
            </a:r>
            <a:r>
              <a:rPr lang="ru-RU" sz="1700" dirty="0">
                <a:solidFill>
                  <a:srgbClr val="FF0000"/>
                </a:solidFill>
              </a:rPr>
              <a:t>графы 3, 4, 5, 6 не заполняются</a:t>
            </a:r>
            <a:r>
              <a:rPr lang="ru-RU" sz="1700" dirty="0"/>
              <a:t>.</a:t>
            </a:r>
          </a:p>
          <a:p>
            <a:r>
              <a:rPr lang="en-US" sz="1700" dirty="0"/>
              <a:t>II </a:t>
            </a:r>
            <a:r>
              <a:rPr lang="ru-RU" sz="1700" dirty="0"/>
              <a:t>ГДУ взрослые вносится в графы 7, 8, 9, 10.</a:t>
            </a:r>
          </a:p>
          <a:p>
            <a:r>
              <a:rPr lang="en-US" sz="1700" dirty="0"/>
              <a:t>I </a:t>
            </a:r>
            <a:r>
              <a:rPr lang="ru-RU" sz="1700" dirty="0"/>
              <a:t>ГДУ дети и подростки вносится соответственно в графы 11 и 14, </a:t>
            </a:r>
            <a:endParaRPr lang="ru-RU" sz="1700" dirty="0" smtClean="0"/>
          </a:p>
          <a:p>
            <a:r>
              <a:rPr lang="ru-RU" sz="1700" dirty="0" smtClean="0">
                <a:solidFill>
                  <a:srgbClr val="FF0000"/>
                </a:solidFill>
              </a:rPr>
              <a:t>графы </a:t>
            </a:r>
            <a:r>
              <a:rPr lang="ru-RU" sz="1700" dirty="0">
                <a:solidFill>
                  <a:srgbClr val="FF0000"/>
                </a:solidFill>
              </a:rPr>
              <a:t>12 и 15 </a:t>
            </a:r>
            <a:r>
              <a:rPr lang="ru-RU" sz="1700" dirty="0" smtClean="0">
                <a:solidFill>
                  <a:srgbClr val="FF0000"/>
                </a:solidFill>
              </a:rPr>
              <a:t>не  </a:t>
            </a:r>
            <a:r>
              <a:rPr lang="ru-RU" sz="1700" dirty="0">
                <a:solidFill>
                  <a:srgbClr val="FF0000"/>
                </a:solidFill>
              </a:rPr>
              <a:t>заполняются</a:t>
            </a:r>
            <a:r>
              <a:rPr lang="ru-RU" sz="1700" dirty="0"/>
              <a:t>.</a:t>
            </a:r>
          </a:p>
          <a:p>
            <a:r>
              <a:rPr lang="en-US" sz="1700" dirty="0"/>
              <a:t>II </a:t>
            </a:r>
            <a:r>
              <a:rPr lang="ru-RU" sz="1700" dirty="0"/>
              <a:t>ГДУ (сумма </a:t>
            </a:r>
            <a:r>
              <a:rPr lang="en-US" sz="1700" dirty="0"/>
              <a:t>II</a:t>
            </a:r>
            <a:r>
              <a:rPr lang="ru-RU" sz="1700" dirty="0"/>
              <a:t>А и </a:t>
            </a:r>
            <a:r>
              <a:rPr lang="en-US" sz="1700" dirty="0"/>
              <a:t>II</a:t>
            </a:r>
            <a:r>
              <a:rPr lang="ru-RU" sz="1700" dirty="0"/>
              <a:t>Б)  дети и подростки вносится соответственно в графы 13 и </a:t>
            </a:r>
            <a:r>
              <a:rPr lang="ru-RU" sz="1700" dirty="0" smtClean="0"/>
              <a:t>16</a:t>
            </a:r>
            <a:r>
              <a:rPr lang="ru-RU" sz="1700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50794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таблицах </a:t>
            </a:r>
            <a:r>
              <a:rPr lang="ru-RU" b="1" dirty="0"/>
              <a:t>2120</a:t>
            </a:r>
            <a:r>
              <a:rPr lang="ru-RU" dirty="0"/>
              <a:t> и </a:t>
            </a:r>
            <a:r>
              <a:rPr lang="ru-RU" b="1" dirty="0"/>
              <a:t>2130</a:t>
            </a:r>
            <a:r>
              <a:rPr lang="ru-RU" dirty="0"/>
              <a:t> изменений по приказу МЗ РФ №127-н от 13.03.2019 нет.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7539" y="6061938"/>
            <a:ext cx="2220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Контроли работают!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683568" y="692696"/>
          <a:ext cx="7725538" cy="4220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16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7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5984"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строки.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Детей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0-14 </a:t>
                      </a:r>
                      <a:r>
                        <a:rPr lang="ru-RU" sz="1200" dirty="0">
                          <a:effectLst/>
                        </a:rPr>
                        <a:t>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spc="-20" dirty="0" smtClean="0">
                          <a:effectLst/>
                        </a:rPr>
                        <a:t>Подростков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/>
                      </a:r>
                      <a:br>
                        <a:rPr lang="ru-RU" sz="1200" dirty="0" smtClean="0">
                          <a:effectLst/>
                        </a:rPr>
                      </a:br>
                      <a:r>
                        <a:rPr lang="ru-RU" sz="1200" dirty="0" smtClean="0">
                          <a:effectLst/>
                        </a:rPr>
                        <a:t>15-17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984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Впервые выявлено больных туберкулезом из числа осмотренных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на </a:t>
                      </a:r>
                      <a:r>
                        <a:rPr lang="ru-RU" sz="1200" dirty="0">
                          <a:effectLst/>
                        </a:rPr>
                        <a:t>туберкулез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560">
                <a:tc>
                  <a:txBody>
                    <a:bodyPr/>
                    <a:lstStyle/>
                    <a:p>
                      <a:pPr marL="10795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из них с применением: </a:t>
                      </a:r>
                    </a:p>
                    <a:p>
                      <a:pPr marL="10795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</a:t>
                      </a:r>
                      <a:r>
                        <a:rPr lang="ru-RU" sz="1200" dirty="0" err="1" smtClean="0">
                          <a:effectLst/>
                        </a:rPr>
                        <a:t>туберкулинодиагностики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8034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          в </a:t>
                      </a:r>
                      <a:r>
                        <a:rPr lang="ru-RU" sz="1200" dirty="0">
                          <a:effectLst/>
                        </a:rPr>
                        <a:t>том числе аллергена туберкулезного </a:t>
                      </a:r>
                      <a:r>
                        <a:rPr lang="ru-RU" sz="1200" dirty="0" smtClean="0">
                          <a:effectLst/>
                        </a:rPr>
                        <a:t> рекомбинантного </a:t>
                      </a:r>
                    </a:p>
                    <a:p>
                      <a:pPr marL="18034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           в </a:t>
                      </a:r>
                      <a:r>
                        <a:rPr lang="ru-RU" sz="1200" dirty="0">
                          <a:effectLst/>
                        </a:rPr>
                        <a:t>стандартном разведении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0795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 </a:t>
                      </a:r>
                      <a:r>
                        <a:rPr lang="ru-RU" sz="1200" dirty="0" err="1" smtClean="0">
                          <a:effectLst/>
                        </a:rPr>
                        <a:t>флюрографии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0795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 бактериологических </a:t>
                      </a:r>
                      <a:r>
                        <a:rPr lang="ru-RU" sz="1200" dirty="0">
                          <a:effectLst/>
                        </a:rPr>
                        <a:t>методов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8034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                в </a:t>
                      </a:r>
                      <a:r>
                        <a:rPr lang="ru-RU" sz="1200" dirty="0">
                          <a:effectLst/>
                        </a:rPr>
                        <a:t>том числе методом бактериоскопии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Взято на учет в IIIА группу диспансерного учета 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07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Х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Х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Х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356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Взято на учет в V группу диспансерного учета: </a:t>
                      </a:r>
                    </a:p>
                    <a:p>
                      <a:pPr marL="144145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4414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том числе в  </a:t>
                      </a:r>
                      <a:r>
                        <a:rPr lang="en-US" sz="1200">
                          <a:effectLst/>
                        </a:rPr>
                        <a:t>V</a:t>
                      </a: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320">
                <a:tc>
                  <a:txBody>
                    <a:bodyPr/>
                    <a:lstStyle/>
                    <a:p>
                      <a:pPr marL="14414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</a:t>
                      </a:r>
                      <a:r>
                        <a:rPr lang="en-US" sz="1200">
                          <a:effectLst/>
                        </a:rPr>
                        <a:t>V</a:t>
                      </a: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245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Кроме того умерло больных от туберкулеза постоянных жителей,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диагноз </a:t>
                      </a:r>
                      <a:r>
                        <a:rPr lang="ru-RU" sz="1200" dirty="0">
                          <a:effectLst/>
                        </a:rPr>
                        <a:t>у которых установлен посмертно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636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47664" y="116632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2. Выявление больных и некоторых групп риска.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013176"/>
            <a:ext cx="806489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/>
              <a:t>Строки заполняются в соответствии с группами диспансерного наблюдения, установленными Приказом Минздрава России №127-н от 13.03.2019, т.е. </a:t>
            </a:r>
          </a:p>
          <a:p>
            <a:r>
              <a:rPr lang="ru-RU" sz="1700" dirty="0">
                <a:solidFill>
                  <a:srgbClr val="FF0000"/>
                </a:solidFill>
              </a:rPr>
              <a:t>строка 7 не заполняется, т.к. теперь такой ГДУ нет</a:t>
            </a:r>
            <a:r>
              <a:rPr lang="ru-RU" sz="1700" dirty="0"/>
              <a:t>.</a:t>
            </a:r>
          </a:p>
          <a:p>
            <a:r>
              <a:rPr lang="ru-RU" sz="1700" dirty="0"/>
              <a:t>Осложнения после иммунизации вакциной </a:t>
            </a:r>
            <a:r>
              <a:rPr lang="en-US" sz="1700" dirty="0"/>
              <a:t>BCG </a:t>
            </a:r>
            <a:r>
              <a:rPr lang="ru-RU" sz="1700" dirty="0"/>
              <a:t>вносятся, как и раньше в строки 8-10, строка 8=9+10, т.к. </a:t>
            </a:r>
            <a:r>
              <a:rPr lang="en-US" sz="1700" dirty="0">
                <a:solidFill>
                  <a:srgbClr val="FF0000"/>
                </a:solidFill>
              </a:rPr>
              <a:t>V</a:t>
            </a:r>
            <a:r>
              <a:rPr lang="ru-RU" sz="1700" dirty="0">
                <a:solidFill>
                  <a:srgbClr val="FF0000"/>
                </a:solidFill>
              </a:rPr>
              <a:t>В ГДУ отменена</a:t>
            </a:r>
            <a:r>
              <a:rPr lang="ru-RU" sz="17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311" y="48596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(2200)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37563" y="6381328"/>
            <a:ext cx="2220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ru-RU" b="1" u="sng" dirty="0" smtClean="0">
                <a:solidFill>
                  <a:srgbClr val="FF0000"/>
                </a:solidFill>
                <a:latin typeface="Calibri" pitchFamily="34" charset="0"/>
              </a:rPr>
              <a:t>Контроли работают!</a:t>
            </a:r>
            <a:endParaRPr lang="ru-RU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47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Ф.30 табл. 2513 и ф.33 табл.2200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8747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Необходимо объяснить расхождения по количеству выявленных больных туберкулезом разными методами</a:t>
            </a:r>
          </a:p>
          <a:p>
            <a:pPr eaLnBrk="1" hangingPunct="1">
              <a:buFont typeface="Arial" charset="0"/>
              <a:buNone/>
            </a:pPr>
            <a:r>
              <a:rPr lang="ru-RU" sz="1000" dirty="0" smtClean="0"/>
              <a:t>                                                                                                                                                      </a:t>
            </a:r>
          </a:p>
          <a:p>
            <a:pPr eaLnBrk="1" hangingPunct="1"/>
            <a:r>
              <a:rPr lang="ru-RU" sz="1800" dirty="0" smtClean="0"/>
              <a:t>           </a:t>
            </a:r>
            <a:r>
              <a:rPr lang="ru-RU" sz="1800" b="1" dirty="0" smtClean="0"/>
              <a:t>Ф.33 табл. 2200                                                           Ф.30 табл.2513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6579"/>
              </p:ext>
            </p:extLst>
          </p:nvPr>
        </p:nvGraphicFramePr>
        <p:xfrm>
          <a:off x="179388" y="2492375"/>
          <a:ext cx="4464050" cy="3008323"/>
        </p:xfrm>
        <a:graphic>
          <a:graphicData uri="http://schemas.openxmlformats.org/drawingml/2006/table">
            <a:tbl>
              <a:tblPr/>
              <a:tblGrid>
                <a:gridCol w="326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4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6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7470"/>
              </p:ext>
            </p:extLst>
          </p:nvPr>
        </p:nvGraphicFramePr>
        <p:xfrm>
          <a:off x="4932040" y="2492896"/>
          <a:ext cx="3960440" cy="3937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9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3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Профилактические осмотры на туберкулез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Осмотрено пациентов,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них детей:  1 – 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1.1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8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14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15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22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(стр. 1) обследовано: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флюорографически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бактериоскопически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детей (стр. 1.1+1.2+1.3) проведены: 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1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84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туберкулезного рекомбинантного в стандартном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разведении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932040" y="2852936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314096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76981" y="602128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32040" y="54452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58181" y="436510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58181" y="472514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58181" y="36450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84440" y="6525344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932040" y="249289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0194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/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714375" y="285750"/>
          <a:ext cx="93678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Документ" r:id="rId3" imgW="10117058" imgH="2467975" progId="Word.Document.12">
                  <p:embed/>
                </p:oleObj>
              </mc:Choice>
              <mc:Fallback>
                <p:oleObj name="Документ" r:id="rId3" imgW="10117058" imgH="2467975" progId="Word.Document.12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85750"/>
                        <a:ext cx="936783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285750" y="2492896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Основная проблема – переход по возрасту из детей в подростки и из подростков во взрослые, перешедших по возрасту учитываем как выбывших в своей возрастной категории, а в следующей возрастной категории – как   прибывших. Иначе межгодовой баланс не сходится.</a:t>
            </a:r>
          </a:p>
          <a:p>
            <a:r>
              <a:rPr lang="ru-RU" sz="1400" b="1" dirty="0">
                <a:latin typeface="Calibri" pitchFamily="34" charset="0"/>
              </a:rPr>
              <a:t>2. Умерших учитываем только из состоявших на учете.</a:t>
            </a:r>
          </a:p>
        </p:txBody>
      </p:sp>
      <p:graphicFrame>
        <p:nvGraphicFramePr>
          <p:cNvPr id="1027" name="Object 27"/>
          <p:cNvGraphicFramePr>
            <a:graphicFrameLocks noChangeAspect="1"/>
          </p:cNvGraphicFramePr>
          <p:nvPr/>
        </p:nvGraphicFramePr>
        <p:xfrm>
          <a:off x="285750" y="3860800"/>
          <a:ext cx="87074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Документ" r:id="rId5" imgW="10214262" imgH="827125" progId="Word.Document.12">
                  <p:embed/>
                </p:oleObj>
              </mc:Choice>
              <mc:Fallback>
                <p:oleObj name="Документ" r:id="rId5" imgW="10214262" imgH="827125" progId="Word.Document.12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3860800"/>
                        <a:ext cx="8707438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428625" y="5143500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4,5,6 табл.2310 дополнительно к стр.7 табл.2300 указываются умершие от туберкулеза, не состоявшие на учете в ПТУ МЗ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2 (умерло от ТБ больных ТБ+ВИЧ)и 7(из умерших от других причин, умерло больных  ТБ+ВИЧ)  наоборот, показывают часть больных из строк 7 и 8 табл.2300 соответственно.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344698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763159" y="616530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 smtClean="0"/>
              <a:t>Изменения в системе диспансерного учета, связанные с вступлением в силу Приказа МЗ РФ №127-н от 13.03.2019 года 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ru-RU" sz="2800" b="1" dirty="0" smtClean="0"/>
              <a:t>Больше нет различий между детскими и взрослыми ГДУ</a:t>
            </a:r>
          </a:p>
          <a:p>
            <a:r>
              <a:rPr lang="ru-RU" sz="2800" b="1" dirty="0" smtClean="0"/>
              <a:t>В 0 ГДУ нет подгрупп А и 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 </a:t>
            </a:r>
            <a:r>
              <a:rPr lang="ru-RU" sz="2800" b="1" dirty="0" smtClean="0"/>
              <a:t>ГДУ </a:t>
            </a:r>
            <a:r>
              <a:rPr lang="ru-RU" sz="2800" b="1" dirty="0"/>
              <a:t>нет подгрупп А и </a:t>
            </a:r>
            <a:r>
              <a:rPr lang="ru-RU" sz="2800" b="1" dirty="0" smtClean="0"/>
              <a:t>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III </a:t>
            </a:r>
            <a:r>
              <a:rPr lang="ru-RU" sz="2800" b="1" dirty="0"/>
              <a:t>ГДУ нет подгрупп А и В</a:t>
            </a:r>
          </a:p>
          <a:p>
            <a:r>
              <a:rPr lang="ru-RU" sz="2800" b="1" dirty="0" smtClean="0"/>
              <a:t>Поменялся смысл наполнения </a:t>
            </a:r>
            <a:r>
              <a:rPr lang="en-US" sz="2800" b="1" dirty="0" smtClean="0"/>
              <a:t>I</a:t>
            </a:r>
            <a:r>
              <a:rPr lang="ru-RU" sz="2800" b="1" dirty="0" smtClean="0"/>
              <a:t>, </a:t>
            </a:r>
            <a:r>
              <a:rPr lang="en-US" sz="2800" b="1" dirty="0" smtClean="0"/>
              <a:t>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IV,VI </a:t>
            </a:r>
            <a:r>
              <a:rPr lang="ru-RU" sz="2800" b="1" dirty="0" smtClean="0"/>
              <a:t>ГДУ</a:t>
            </a: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ru-RU" b="1" u="sng" dirty="0" smtClean="0">
                <a:solidFill>
                  <a:srgbClr val="FF0000"/>
                </a:solidFill>
              </a:rPr>
              <a:t>При </a:t>
            </a:r>
            <a:r>
              <a:rPr lang="ru-RU" b="1" u="sng" dirty="0" smtClean="0">
                <a:solidFill>
                  <a:srgbClr val="FF0000"/>
                </a:solidFill>
              </a:rPr>
              <a:t>этом формы учета не изменены!!</a:t>
            </a:r>
            <a:endParaRPr lang="ru-RU" b="1" u="sng" dirty="0">
              <a:solidFill>
                <a:srgbClr val="FF0000"/>
              </a:solidFill>
            </a:endParaRPr>
          </a:p>
          <a:p>
            <a:endParaRPr 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93437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29" y="404664"/>
            <a:ext cx="8136904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3680" y="4365104"/>
            <a:ext cx="80107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u="sng" dirty="0">
                <a:solidFill>
                  <a:srgbClr val="FF0000"/>
                </a:solidFill>
              </a:rPr>
              <a:t>Строки заполняются в соответствии с приказом МЗ РФ №127-н от 13.03.2019 по новым ГДУ</a:t>
            </a:r>
            <a:r>
              <a:rPr lang="ru-RU" sz="1100" b="1" dirty="0">
                <a:solidFill>
                  <a:srgbClr val="FF0000"/>
                </a:solidFill>
              </a:rPr>
              <a:t> </a:t>
            </a:r>
          </a:p>
          <a:p>
            <a:r>
              <a:rPr lang="ru-RU" sz="1100" u="sng" dirty="0"/>
              <a:t>Взрослые:</a:t>
            </a:r>
            <a:endParaRPr lang="ru-RU" sz="1100" dirty="0"/>
          </a:p>
          <a:p>
            <a:r>
              <a:rPr lang="ru-RU" sz="1100" dirty="0"/>
              <a:t>в строку 1 вносятся данные целиком по 0 ГДУ, </a:t>
            </a:r>
            <a:r>
              <a:rPr lang="ru-RU" sz="1100" b="1" dirty="0">
                <a:solidFill>
                  <a:srgbClr val="FF0000"/>
                </a:solidFill>
              </a:rPr>
              <a:t>строка 2 не заполняется, </a:t>
            </a:r>
            <a:r>
              <a:rPr lang="ru-RU" sz="1100" b="1" dirty="0" smtClean="0">
                <a:solidFill>
                  <a:srgbClr val="FF0000"/>
                </a:solidFill>
              </a:rPr>
              <a:t>т.к</a:t>
            </a:r>
            <a:r>
              <a:rPr lang="ru-RU" sz="1100" b="1" dirty="0">
                <a:solidFill>
                  <a:srgbClr val="FF0000"/>
                </a:solidFill>
              </a:rPr>
              <a:t>. подгруппы отменены;</a:t>
            </a:r>
          </a:p>
          <a:p>
            <a:r>
              <a:rPr lang="ru-RU" sz="1100" dirty="0"/>
              <a:t>в строку 3 вносятся данные целиком по </a:t>
            </a:r>
            <a:r>
              <a:rPr lang="en-US" sz="1100" dirty="0"/>
              <a:t>III </a:t>
            </a:r>
            <a:r>
              <a:rPr lang="ru-RU" sz="1100" dirty="0"/>
              <a:t>ГДУ,</a:t>
            </a:r>
          </a:p>
          <a:p>
            <a:r>
              <a:rPr lang="ru-RU" sz="1100" b="1" dirty="0"/>
              <a:t>в строки 4, 5, 6 вносятся данные по </a:t>
            </a:r>
            <a:r>
              <a:rPr lang="en-US" sz="1100" b="1" dirty="0"/>
              <a:t>IV</a:t>
            </a:r>
            <a:r>
              <a:rPr lang="ru-RU" sz="1100" b="1" dirty="0"/>
              <a:t>А, </a:t>
            </a:r>
            <a:r>
              <a:rPr lang="en-US" sz="1100" b="1" dirty="0"/>
              <a:t>IV</a:t>
            </a:r>
            <a:r>
              <a:rPr lang="ru-RU" sz="1100" b="1" dirty="0"/>
              <a:t>Б, </a:t>
            </a:r>
            <a:r>
              <a:rPr lang="en-US" sz="1100" b="1" dirty="0" smtClean="0"/>
              <a:t>IV</a:t>
            </a:r>
            <a:r>
              <a:rPr lang="ru-RU" sz="1100" b="1" dirty="0" smtClean="0"/>
              <a:t>В ГДУ по </a:t>
            </a:r>
            <a:r>
              <a:rPr lang="ru-RU" sz="1100" b="1" dirty="0"/>
              <a:t>приказу 127-н, </a:t>
            </a:r>
            <a:r>
              <a:rPr lang="ru-RU" sz="1100" b="1" dirty="0" smtClean="0"/>
              <a:t>а </a:t>
            </a:r>
            <a:r>
              <a:rPr lang="ru-RU" sz="1100" b="1" dirty="0"/>
              <a:t>не так, как написано в таблице.</a:t>
            </a:r>
          </a:p>
          <a:p>
            <a:r>
              <a:rPr lang="ru-RU" sz="1100" u="sng" dirty="0"/>
              <a:t>Дети 0-17 лет:</a:t>
            </a:r>
            <a:endParaRPr lang="ru-RU" sz="1100" dirty="0"/>
          </a:p>
          <a:p>
            <a:r>
              <a:rPr lang="ru-RU" sz="1100" dirty="0"/>
              <a:t>в строку 7 вносятся данные целиком по 0 ГДУ;</a:t>
            </a:r>
          </a:p>
          <a:p>
            <a:r>
              <a:rPr lang="ru-RU" sz="1100" dirty="0"/>
              <a:t>в строку 8 вносятся данные целиком по </a:t>
            </a:r>
            <a:r>
              <a:rPr lang="en-US" sz="1100" dirty="0"/>
              <a:t>III</a:t>
            </a:r>
            <a:r>
              <a:rPr lang="ru-RU" sz="1100" dirty="0"/>
              <a:t> ГДУ, </a:t>
            </a:r>
            <a:r>
              <a:rPr lang="ru-RU" sz="1100" b="1" dirty="0">
                <a:solidFill>
                  <a:srgbClr val="FF0000"/>
                </a:solidFill>
              </a:rPr>
              <a:t>строка 9 не заполняется, </a:t>
            </a:r>
            <a:r>
              <a:rPr lang="ru-RU" sz="1100" b="1" dirty="0" smtClean="0">
                <a:solidFill>
                  <a:srgbClr val="FF0000"/>
                </a:solidFill>
              </a:rPr>
              <a:t>т.к</a:t>
            </a:r>
            <a:r>
              <a:rPr lang="ru-RU" sz="1100" b="1" dirty="0">
                <a:solidFill>
                  <a:srgbClr val="FF0000"/>
                </a:solidFill>
              </a:rPr>
              <a:t>. подгруппы отменены;</a:t>
            </a:r>
          </a:p>
          <a:p>
            <a:r>
              <a:rPr lang="ru-RU" sz="1100" b="1" dirty="0"/>
              <a:t>в строки 10 и 11 вносятся данные по </a:t>
            </a:r>
            <a:r>
              <a:rPr lang="en-US" sz="1100" b="1" dirty="0"/>
              <a:t>IV</a:t>
            </a:r>
            <a:r>
              <a:rPr lang="ru-RU" sz="1100" b="1" dirty="0"/>
              <a:t>А и </a:t>
            </a:r>
            <a:r>
              <a:rPr lang="en-US" sz="1100" b="1" dirty="0"/>
              <a:t>IV</a:t>
            </a:r>
            <a:r>
              <a:rPr lang="ru-RU" sz="1100" b="1" dirty="0"/>
              <a:t>Б (может быть только у подростков), </a:t>
            </a:r>
          </a:p>
          <a:p>
            <a:r>
              <a:rPr lang="ru-RU" sz="1100" b="1" dirty="0"/>
              <a:t>по приказу 127-н, а не так, как написано в </a:t>
            </a:r>
            <a:r>
              <a:rPr lang="ru-RU" sz="1100" b="1" dirty="0" smtClean="0"/>
              <a:t>таблице, для </a:t>
            </a:r>
            <a:r>
              <a:rPr lang="en-US" sz="1100" b="1" u="sng" dirty="0"/>
              <a:t>IV</a:t>
            </a:r>
            <a:r>
              <a:rPr lang="ru-RU" sz="1100" b="1" u="sng" dirty="0"/>
              <a:t>В ГДУ нет </a:t>
            </a:r>
            <a:r>
              <a:rPr lang="ru-RU" sz="1100" b="1" u="sng" dirty="0" smtClean="0"/>
              <a:t>строки, поэтому прошу написать в примечаниях</a:t>
            </a:r>
            <a:r>
              <a:rPr lang="ru-RU" sz="1100" b="1" dirty="0" smtClean="0"/>
              <a:t>;</a:t>
            </a:r>
            <a:endParaRPr lang="ru-RU" sz="1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57679" y="1825079"/>
            <a:ext cx="3284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Х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25132" y="3212975"/>
            <a:ext cx="3284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Х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207695"/>
            <a:ext cx="76869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в строки 12 и 13 вносятся данные по </a:t>
            </a:r>
            <a:r>
              <a:rPr lang="en-US" sz="1200" b="1" dirty="0"/>
              <a:t>VI</a:t>
            </a:r>
            <a:r>
              <a:rPr lang="ru-RU" sz="1200" b="1" dirty="0"/>
              <a:t>А и </a:t>
            </a:r>
            <a:r>
              <a:rPr lang="en-US" sz="1200" b="1" dirty="0"/>
              <a:t>VI</a:t>
            </a:r>
            <a:r>
              <a:rPr lang="ru-RU" sz="1200" b="1" dirty="0"/>
              <a:t>Б по приказу 127-н, а не так, как написано в таблице, </a:t>
            </a:r>
            <a:endParaRPr lang="ru-RU" sz="1200" b="1" dirty="0" smtClean="0"/>
          </a:p>
          <a:p>
            <a:r>
              <a:rPr lang="ru-RU" sz="1200" b="1" dirty="0" smtClean="0">
                <a:solidFill>
                  <a:srgbClr val="FF0000"/>
                </a:solidFill>
              </a:rPr>
              <a:t>строка </a:t>
            </a:r>
            <a:r>
              <a:rPr lang="ru-RU" sz="1200" b="1" dirty="0">
                <a:solidFill>
                  <a:srgbClr val="FF0000"/>
                </a:solidFill>
              </a:rPr>
              <a:t>14 не заполняется, т.к. </a:t>
            </a:r>
            <a:r>
              <a:rPr lang="ru-RU" sz="1200" b="1" dirty="0" smtClean="0">
                <a:solidFill>
                  <a:srgbClr val="FF0000"/>
                </a:solidFill>
              </a:rPr>
              <a:t>подгруппа </a:t>
            </a:r>
            <a:r>
              <a:rPr lang="en-US" sz="1200" b="1" dirty="0" smtClean="0">
                <a:solidFill>
                  <a:srgbClr val="FF0000"/>
                </a:solidFill>
              </a:rPr>
              <a:t>VI</a:t>
            </a:r>
            <a:r>
              <a:rPr lang="ru-RU" sz="1200" b="1" dirty="0">
                <a:solidFill>
                  <a:srgbClr val="FF0000"/>
                </a:solidFill>
              </a:rPr>
              <a:t>В отменена</a:t>
            </a:r>
            <a:r>
              <a:rPr lang="ru-RU" sz="1200" dirty="0"/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40695" y="4129335"/>
            <a:ext cx="3284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Х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r>
              <a:rPr lang="ru-RU" sz="1400" b="1" dirty="0" smtClean="0">
                <a:solidFill>
                  <a:srgbClr val="FF0000"/>
                </a:solidFill>
              </a:rPr>
              <a:t>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Х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54472" y="2234341"/>
            <a:ext cx="3706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IV</a:t>
            </a:r>
            <a:r>
              <a:rPr lang="ru-RU" sz="1000" b="1" dirty="0" smtClean="0"/>
              <a:t>А</a:t>
            </a:r>
            <a:endParaRPr lang="ru-RU" sz="1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47728" y="2386741"/>
            <a:ext cx="3706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IV</a:t>
            </a:r>
            <a:r>
              <a:rPr lang="ru-RU" sz="1000" b="1" dirty="0" smtClean="0"/>
              <a:t>Б</a:t>
            </a:r>
            <a:endParaRPr lang="ru-RU" sz="1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29460" y="2539140"/>
            <a:ext cx="3706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IV</a:t>
            </a:r>
            <a:r>
              <a:rPr lang="ru-RU" sz="1000" b="1" dirty="0" smtClean="0"/>
              <a:t>В</a:t>
            </a:r>
            <a:endParaRPr lang="ru-RU" sz="1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79556" y="116632"/>
            <a:ext cx="5899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ru-RU" b="1" u="sng" dirty="0" smtClean="0">
                <a:solidFill>
                  <a:srgbClr val="FF0000"/>
                </a:solidFill>
                <a:latin typeface="Calibri" pitchFamily="34" charset="0"/>
              </a:rPr>
              <a:t>Контроли работают, считается баланс с прошлым годом!</a:t>
            </a:r>
            <a:endParaRPr lang="ru-RU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646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9475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57188" y="3143250"/>
            <a:ext cx="8429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МЛУ (стр.2) баланс не считается.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Выявлена МЛУ (стр.3) по вертикали в графах 6-13 может быть больше строки 1 из-за бактериовыделителей, выявленных в прошлом году, у которых МЛУ выявлена в отчетном году.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Если баклаборатория не делает посевы или анализы на ЛЧ, надо это отдельно отметить.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10152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00063" y="507206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МБТ (сумма граф 1 и 2) должна быть больше количества в/в больных ТОД, т.к. каждого больного положено обследовать и скопией, и посевом.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223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857250" y="6143625"/>
            <a:ext cx="286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864" y="6396335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549275"/>
          <a:ext cx="8678862" cy="3178183"/>
        </p:xfrm>
        <a:graphic>
          <a:graphicData uri="http://schemas.openxmlformats.org/drawingml/2006/table">
            <a:tbl>
              <a:tblPr/>
              <a:tblGrid>
                <a:gridCol w="337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6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помощи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Больных, состоящих на учете 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Госпитализировано всего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147236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63862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бактериовыделителей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74150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дневные стационары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санатории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Применены хирургические  методы лечения (всего)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туберкулеза органов дыхания 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по поводу ФКТ легких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костно-суставного  туберкулеза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мочеполовых органов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с туберкулезом женских половых органов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периферических лимфатических узлов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 в стационаре от туберкулеза больных, состоявших на  учете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3698" name="Rectangle 1"/>
          <p:cNvSpPr>
            <a:spLocks noChangeArrowheads="1"/>
          </p:cNvSpPr>
          <p:nvPr/>
        </p:nvSpPr>
        <p:spPr bwMode="auto">
          <a:xfrm>
            <a:off x="0" y="188913"/>
            <a:ext cx="22156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r>
              <a:rPr lang="ru-RU" sz="1400" b="1" dirty="0">
                <a:latin typeface="Calibri" pitchFamily="34" charset="0"/>
                <a:cs typeface="Times New Roman" pitchFamily="18" charset="0"/>
              </a:rPr>
              <a:t>6. Больничная и санаторная помощь </a:t>
            </a:r>
            <a:r>
              <a:rPr lang="ru-RU" sz="1000" b="1" dirty="0">
                <a:latin typeface="Calibri" pitchFamily="34" charset="0"/>
                <a:cs typeface="Times New Roman" pitchFamily="18" charset="0"/>
              </a:rPr>
              <a:t>(2600)																		</a:t>
            </a:r>
            <a:r>
              <a:rPr lang="ru-RU" sz="1000" dirty="0">
                <a:latin typeface="Calibri" pitchFamily="34" charset="0"/>
                <a:cs typeface="Times New Roman" pitchFamily="18" charset="0"/>
              </a:rPr>
              <a:t>Код по ОКЕИ: человек - 792</a:t>
            </a:r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699" name="TextBox 5"/>
          <p:cNvSpPr txBox="1">
            <a:spLocks noChangeArrowheads="1"/>
          </p:cNvSpPr>
          <p:nvPr/>
        </p:nvSpPr>
        <p:spPr bwMode="auto">
          <a:xfrm>
            <a:off x="179388" y="3714750"/>
            <a:ext cx="89646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Таблица составлена наоборот сначала про контингенты, а потом про в/в.  Иногда путают.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Госпитализировано всего (строка 1) указываются люди, а не госпитализации.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Один и тот же человек может быть госпитализирован сначала в стационар, потом в дневной стационар, потом в санаторий.  Показывать в строках (1,3,4) людей отдельно. Ничего не суммировать.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В отличие от табл.2130, в строке 4 пишем всех, прошедших санаторное лечение, а не только больных ТОД.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Хирургия (стр.5) тоже люди, а одному человеку можно сделать много операций по поводу разных локализаций, т.е. тоже пишем в каждую строку (6-11) людей, а не операции.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Умерло в стационаре от туберкулеза из состоявших на учете – это часть из табл.2300 стр.7</a:t>
            </a:r>
          </a:p>
        </p:txBody>
      </p:sp>
      <p:pic>
        <p:nvPicPr>
          <p:cNvPr id="23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0600"/>
            <a:ext cx="96472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01" name="TextBox 7"/>
          <p:cNvSpPr txBox="1">
            <a:spLocks noChangeArrowheads="1"/>
          </p:cNvSpPr>
          <p:nvPr/>
        </p:nvSpPr>
        <p:spPr bwMode="auto">
          <a:xfrm>
            <a:off x="827088" y="6478588"/>
            <a:ext cx="410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Заполняют только те, кто использует этот метод</a:t>
            </a:r>
          </a:p>
        </p:txBody>
      </p:sp>
      <p:sp>
        <p:nvSpPr>
          <p:cNvPr id="23702" name="Прямоугольник 3"/>
          <p:cNvSpPr>
            <a:spLocks noChangeArrowheads="1"/>
          </p:cNvSpPr>
          <p:nvPr/>
        </p:nvSpPr>
        <p:spPr bwMode="auto">
          <a:xfrm>
            <a:off x="250825" y="5538788"/>
            <a:ext cx="8748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(2610</a:t>
            </a:r>
            <a:r>
              <a:rPr lang="ru-RU" sz="1200">
                <a:latin typeface="Calibri" pitchFamily="34" charset="0"/>
              </a:rPr>
              <a:t>)  Кроме того, умерло от туберкулеза в туберкулезном стационаре больных, не состоявших на учете: взрослых  1___подростков 15-17 лет 2_______ детей 0 -14 лет   3_________  </a:t>
            </a:r>
            <a:r>
              <a:rPr lang="ru-RU" sz="1200" b="1">
                <a:latin typeface="Calibri" pitchFamily="34" charset="0"/>
              </a:rPr>
              <a:t>Дополнение к стр.12 табл. 2600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88" y="89048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377825"/>
            <a:ext cx="86391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79388" y="4508500"/>
            <a:ext cx="8964612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Главное – правильно посчитать количество больных из формы прошлого года в строке 1.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Впервые выявленные больные ТОД  (графы 3,5,6) берутся соответственно из табл.2100 строк 1,4, 5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гр.4 прошлого года, а гр.4 из табл.2500 стр.1  гр.3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всего - из табл.2300 стр.1 гр.3 прошлого года.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бактериовыделители - из табл.2500 сумма граф 9 и 10 из строки 1 (из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и из снятых с учета) прошлого года. 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Переведено в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группу (стр8) меньше разницы строк (1-2-3-4–5).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65850"/>
            <a:ext cx="8496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27088" y="6381750"/>
            <a:ext cx="2865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5314" y="4462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1171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611188" y="3151188"/>
            <a:ext cx="8247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Calibri" pitchFamily="34" charset="0"/>
              </a:rPr>
              <a:t>Данные заполняются из </a:t>
            </a:r>
            <a:r>
              <a:rPr lang="ru-RU" sz="1600">
                <a:latin typeface="Calibri" pitchFamily="34" charset="0"/>
              </a:rPr>
              <a:t> </a:t>
            </a:r>
            <a:r>
              <a:rPr lang="ru-RU" sz="1600" b="1">
                <a:latin typeface="Calibri" pitchFamily="34" charset="0"/>
              </a:rPr>
              <a:t>ф. № 081/у «Медицинская карта больного туберкулёзом», т.к. ф.030-4/у на этих больных не заводится.</a:t>
            </a:r>
          </a:p>
          <a:p>
            <a:pPr marL="342900" indent="-342900">
              <a:buFont typeface="Calibri" pitchFamily="34" charset="0"/>
              <a:buAutoNum type="arabicPeriod" startAt="2"/>
            </a:pPr>
            <a:r>
              <a:rPr lang="ru-RU" sz="1600" b="1">
                <a:latin typeface="Calibri" pitchFamily="34" charset="0"/>
              </a:rPr>
              <a:t>Часто, после выявления ТБ, при осмотре для поступления на работу, больных туберкулезом высылают из субъекта и дальше про них ничего не известно. Есть субъекты, которые даже не включают их в ф.8, т.к. не заполняют на них ф.089/у, что недопустимо.</a:t>
            </a:r>
          </a:p>
          <a:p>
            <a:pPr marL="342900" indent="-342900">
              <a:buFont typeface="Calibri" pitchFamily="34" charset="0"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все-таки лечился в данном учреждении, то его учитывают в строках 3-5.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умер во время лечения или без лечения, но диспансеру известно, что болел, то включаем его в строки 6 (всего) и 7(в стационаре).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из строки 6 включаются в табл.2310 строку1 графы 4-6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в стационаре из строки 7 включаются в  табл.2610 строку 1 графы 1-3 </a:t>
            </a:r>
          </a:p>
          <a:p>
            <a:pPr marL="342900" indent="-342900"/>
            <a:r>
              <a:rPr lang="ru-RU" sz="1600" b="1">
                <a:latin typeface="Calibri" pitchFamily="34" charset="0"/>
              </a:rPr>
              <a:t>         из раздела 6 «Больничная и санаторная помощь»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0" y="120650"/>
            <a:ext cx="91440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в том и заключается, что нет нормативных документов, </a:t>
            </a:r>
          </a:p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следуем фразе 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состоящих на учете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Вы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своих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БОМЖей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берете на учет, то не включайте в табл.2800, а показывайте в табл.2100. Также и для других категорий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временно проживающих на территории обслуживания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четкого определения, что такое временно - неделя, месяц, год, несколько лет?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понятия прописка, а есть регистрация постоянная, временная.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место регистрации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место фактического проживания – контакты вы как обследуете и учитываете?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закону мы обязаны оказывать помощь всем.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разберем несколько примеров из жизни: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приехал учиться из другого города и заболел.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зарегистрирован в общежитии на 5 лет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ваш житель или нет?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иностранец уже 3 года учится у Вас в городе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его регистрировать?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Беженцы с официальным статусом и переехавшие к родственникам. В чем разница для ПТД?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мигранты пришли получать справку для устройства на работу. Вы выявили туберкулез и оставили у себя в стационаре лечиться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пишем все о нем в табл.2800, а если сразу выслали домой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записать выявление в 1 строку табл.2800 и дальше Вам ничего не известно.</a:t>
            </a:r>
          </a:p>
          <a:p>
            <a:pPr eaLnBrk="0" hangingPunct="0"/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завели 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больного форму 030-4/у – 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то он состоит 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учете, 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завели – не состоит.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Ф.089у необходимо заводить на всех и включать всех в ф.8, т.к. если больной даже выслан после обследования, то он все равно уже успел распространить туберкулез если не на жителей вашего субъекта, то на тех с кем приехал и кто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у Вас остался работать и заболеет позже.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бояться повышения заболеваемости, 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 надо бояться </a:t>
            </a: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недовыявленных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очагов инфекции.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0" y="1125538"/>
            <a:ext cx="89646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Законодательство Российской Федерации</a:t>
            </a:r>
          </a:p>
          <a:p>
            <a:pPr algn="ctr"/>
            <a:r>
              <a:rPr lang="ru-RU" sz="3200" b="1">
                <a:latin typeface="Calibri" pitchFamily="34" charset="0"/>
              </a:rPr>
              <a:t> по вопросам диагностики и лечения туберкулеза </a:t>
            </a:r>
          </a:p>
          <a:p>
            <a:pPr algn="ctr"/>
            <a:r>
              <a:rPr lang="ru-RU" sz="3200" b="1">
                <a:latin typeface="Calibri" pitchFamily="34" charset="0"/>
              </a:rPr>
              <a:t>среди иностранцев и лиц без гражданства</a:t>
            </a:r>
          </a:p>
          <a:p>
            <a:pPr algn="ctr"/>
            <a:r>
              <a:rPr lang="ru-RU" sz="3200" b="1">
                <a:latin typeface="Calibri" pitchFamily="34" charset="0"/>
              </a:rPr>
              <a:t> (беженцев и мигрантов)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07950" y="692150"/>
            <a:ext cx="89646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Calibri" pitchFamily="34" charset="0"/>
              </a:rPr>
              <a:t>Впервые выявленные случаи ТБ среди мигрантов</a:t>
            </a:r>
            <a:r>
              <a:rPr lang="ru-RU" sz="3200" b="1">
                <a:latin typeface="Calibri" pitchFamily="34" charset="0"/>
              </a:rPr>
              <a:t> регистрируются в форме № 8 «Сведения о заболеваниях активным туберкулезом».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Мигранты</a:t>
            </a:r>
            <a:r>
              <a:rPr lang="ru-RU" sz="3200">
                <a:latin typeface="Calibri" pitchFamily="34" charset="0"/>
              </a:rPr>
              <a:t> могут наблюдаться в противотуберкулезных организациях на общих основаниях. Они </a:t>
            </a:r>
            <a:r>
              <a:rPr lang="ru-RU" sz="3200" b="1">
                <a:latin typeface="Calibri" pitchFamily="34" charset="0"/>
              </a:rPr>
              <a:t>регистрируются в форме № 33 «Сведения о  больных туберкулезом» в таблице 2800  «Оказание помощи больным туберкулезом, временно проживающим на территории обслуживания (кроме лиц, состоящих на учете)».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28 ноября 2014 г. № 1273 «О  программе государственных гарантий бесплатного оказания гражданам медицинской помощи на 2015 год и на плановый период 2016 и 2017 годов»:</a:t>
            </a:r>
          </a:p>
          <a:p>
            <a:r>
              <a:rPr lang="en-US" sz="2800" b="1">
                <a:latin typeface="Calibri" pitchFamily="34" charset="0"/>
              </a:rPr>
              <a:t> </a:t>
            </a:r>
            <a:endParaRPr lang="ru-RU" sz="12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В базовую программу ОМС не  включен туберкулез. </a:t>
            </a:r>
            <a:r>
              <a:rPr lang="ru-RU" sz="2800" b="1" u="sng">
                <a:latin typeface="Calibri" pitchFamily="34" charset="0"/>
              </a:rPr>
              <a:t>Медицинская помощь  оказывается за счет бюджетных ассигнований. </a:t>
            </a:r>
          </a:p>
          <a:p>
            <a:r>
              <a:rPr lang="ru-RU" sz="2800" b="1">
                <a:latin typeface="Calibri" pitchFamily="34" charset="0"/>
              </a:rPr>
              <a:t>Полис ДМС не предусматривает оплату медицинских услуг по диагностике и лечению туберкулеза.</a:t>
            </a:r>
          </a:p>
          <a:p>
            <a:r>
              <a:rPr lang="ru-RU" sz="2800" b="1">
                <a:latin typeface="Calibri" pitchFamily="34" charset="0"/>
              </a:rPr>
              <a:t>Плановая помощь может быть оказана за счет средств работодателя или средств самого мигранта.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Федеральный закон «О правовом положении иностранных граждан в Российской Федерации» от 25 июня .2002 г. №  115-ФЗ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53975" y="2349500"/>
            <a:ext cx="896461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пребывающий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гражданин, т. е. лицо, прибывшее в Российскую Федерацию на основании визы или в порядке, не требующем получения визы, и получившее миграционную карту, но не имеющее вида на жительство или разрешения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разрешение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постоянно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вид на жительство  </a:t>
            </a:r>
          </a:p>
        </p:txBody>
      </p:sp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1316038" y="1762125"/>
            <a:ext cx="610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категории иностранных граждан: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 №№ 8</a:t>
            </a:r>
            <a:br>
              <a:rPr lang="ru-RU" dirty="0" smtClean="0"/>
            </a:br>
            <a:r>
              <a:rPr lang="ru-RU" dirty="0" smtClean="0"/>
              <a:t>не меняются!</a:t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91385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60325" y="46038"/>
            <a:ext cx="90836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Порядок оказания медицинской помощи и права граждан в этой сфере закреплены в Федеральном законе от 21 ноября 2011 г. № 323-ФЗ «Об основах охраны здоровья граждан в Российской Федерации»  и Федеральном законе от 29 ноября 2010 г. № 326-ФЗ «Об обязательном медицинском страховании в Российской Федерации»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80963" y="3213100"/>
            <a:ext cx="90820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  учетом имеющегося статуса иностранца в сфере медицинского обеспечения их можно разделить на  две группы: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которые постоянно или временно проживают в РФ, а также неработающие, но постоянно проживающие в РФ.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временно пребывающие в РФ, и неработающие со статусом временного проживания или временного пребывания.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4288" y="1341438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Федеральный закон от 21 ноября 2011 г. №  323-ФЗ «Об основах охраны здоровья граждан в Российской Федерации» медицинские организация обязаны оказывать </a:t>
            </a:r>
            <a:r>
              <a:rPr lang="ru-RU" sz="2800" b="1" u="sng">
                <a:latin typeface="Calibri" pitchFamily="34" charset="0"/>
              </a:rPr>
              <a:t>неотложную</a:t>
            </a:r>
            <a:r>
              <a:rPr lang="ru-RU" sz="2800" b="1">
                <a:latin typeface="Calibri" pitchFamily="34" charset="0"/>
              </a:rPr>
              <a:t> медицинскую помощь независимо от того, являются ли нуждающиеся в такой помощи гражданами РФ или нет, застрахованными в системе ОМС или нет.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326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Федеральный закон от 29 ноября 2010 г. № 326- ФЗ «Об обязательном медицинском страховании в Российской Федерации». </a:t>
            </a:r>
            <a:r>
              <a:rPr lang="ru-RU" sz="2800" b="1" u="sng" dirty="0">
                <a:latin typeface="+mn-lt"/>
                <a:cs typeface="+mn-cs"/>
              </a:rPr>
              <a:t>Скорая медицинская помощь предоставляется бесплатно</a:t>
            </a:r>
            <a:r>
              <a:rPr lang="ru-RU" sz="2800" b="1" dirty="0">
                <a:latin typeface="+mn-lt"/>
                <a:cs typeface="+mn-cs"/>
              </a:rPr>
              <a:t>, а плановая – на платной основе. </a:t>
            </a:r>
            <a:endParaRPr lang="ru-RU" sz="105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 случаях продолжения лечения больного </a:t>
            </a:r>
            <a:r>
              <a:rPr lang="ru-RU" sz="2400" b="1" u="sng" dirty="0">
                <a:latin typeface="+mn-lt"/>
                <a:cs typeface="+mn-cs"/>
              </a:rPr>
              <a:t>после устранения непосредственной угрозы его жизни или здоровью окружающих </a:t>
            </a:r>
            <a:r>
              <a:rPr lang="ru-RU" sz="2400" dirty="0">
                <a:latin typeface="+mn-lt"/>
                <a:cs typeface="+mn-cs"/>
              </a:rPr>
              <a:t>оплата фактической стоимости оказанных услуг производится по тарифам или договорным ценам</a:t>
            </a:r>
            <a:r>
              <a:rPr lang="ru-RU" sz="2400" b="1" dirty="0">
                <a:latin typeface="+mn-lt"/>
                <a:cs typeface="+mn-cs"/>
              </a:rPr>
              <a:t>. </a:t>
            </a:r>
            <a:r>
              <a:rPr lang="ru-RU" sz="2400" b="1" u="sng" dirty="0">
                <a:latin typeface="+mn-lt"/>
                <a:cs typeface="+mn-cs"/>
              </a:rPr>
              <a:t>Помощь предоставляется после осуществления предоплаты</a:t>
            </a:r>
            <a:r>
              <a:rPr lang="ru-RU" sz="2400" b="1" dirty="0">
                <a:latin typeface="+mn-lt"/>
                <a:cs typeface="+mn-cs"/>
              </a:rPr>
              <a:t> в размере не менее ориентировочной стоимости лечения. </a:t>
            </a:r>
            <a:r>
              <a:rPr lang="ru-RU" sz="2400" dirty="0">
                <a:latin typeface="+mn-lt"/>
                <a:cs typeface="+mn-cs"/>
              </a:rPr>
              <a:t>Плановая медицинская помощь гражданам, работающим по трудовому договору (контракту) в государстве временного пребывания, осуществляется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средств работодателя в порядке и </a:t>
            </a:r>
            <a:r>
              <a:rPr lang="ru-RU" sz="2400" dirty="0" err="1">
                <a:latin typeface="+mn-lt"/>
                <a:cs typeface="+mn-cs"/>
              </a:rPr>
              <a:t>объемах</a:t>
            </a:r>
            <a:r>
              <a:rPr lang="ru-RU" sz="2400" dirty="0">
                <a:latin typeface="+mn-lt"/>
                <a:cs typeface="+mn-cs"/>
              </a:rPr>
              <a:t>, предусмотренных договором (контрактом), либо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личных средств граждан. </a:t>
            </a:r>
            <a:r>
              <a:rPr lang="ru-RU" sz="2400" b="1" dirty="0">
                <a:latin typeface="+mn-lt"/>
                <a:cs typeface="+mn-cs"/>
              </a:rPr>
              <a:t>В рамках базовой программы обязательного медицинского страхования помощь при </a:t>
            </a:r>
            <a:r>
              <a:rPr lang="ru-RU" sz="2400" b="1" dirty="0" err="1">
                <a:latin typeface="+mn-lt"/>
                <a:cs typeface="+mn-cs"/>
              </a:rPr>
              <a:t>туберкулезе</a:t>
            </a:r>
            <a:r>
              <a:rPr lang="ru-RU" sz="2400" b="1" dirty="0">
                <a:latin typeface="+mn-lt"/>
                <a:cs typeface="+mn-cs"/>
              </a:rPr>
              <a:t> не оказывается.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-7938" y="0"/>
            <a:ext cx="9144001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Право на получение медицинской помощи, как правило, удостоверяется полисом медицинского страхования: в случае бесплатной помощи – полисом обязательного медицинского страхования (ОМС); в случае платной медицинской помощи – полисом добровольного медицинского страхования (ДМС). При отсутствии страхового полиса платная медицинская помощь оформляется договором оказания медицинских услуг. 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0" y="461168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Скорая медицинская помощь (в том числе скорая специализированная) медицинскими организациями государственной и муниципальной систем здравоохранения оказывается иностранцам бесплатно независимо от статуса пребывания. 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0" y="35004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Страховщик вправе при разработке программы ДМС трудовых мигрантов не включать в нее оплату медицинских услуг при заболеваниях, представляющих опасность для окружающих.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-15875" y="406400"/>
            <a:ext cx="9159875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 b="1">
                <a:latin typeface="Calibri" pitchFamily="34" charset="0"/>
              </a:rPr>
              <a:t>Межведомственная комиссия </a:t>
            </a:r>
            <a:r>
              <a:rPr lang="ru-RU" sz="2600">
                <a:latin typeface="Calibri" pitchFamily="34" charset="0"/>
              </a:rPr>
              <a:t>по упорядочению въезда и пребывания на территории Российской Федерации иностранных граждан и лиц без гражданства на уровне руководителей профильных министерств и ведомств  </a:t>
            </a:r>
            <a:r>
              <a:rPr lang="ru-RU" sz="2600" b="1">
                <a:latin typeface="Calibri" pitchFamily="34" charset="0"/>
              </a:rPr>
              <a:t>в 2016 г. приняла решение о возможности обеспечения лечения туберкулеза у трудовых мигрантов, въезжающих в Российскую Федерацию в безвизовом режиме, за счет  средств ДМС,</a:t>
            </a:r>
            <a:r>
              <a:rPr lang="ru-RU" sz="2600">
                <a:latin typeface="Calibri" pitchFamily="34" charset="0"/>
              </a:rPr>
              <a:t> исходя из стоимости страхового продукта ДМС, а также рекомендовала Минздраву России совместно с Роспотребнадзором и представителями заинтересованных министерств и ведомств проработать вопрос о </a:t>
            </a:r>
            <a:r>
              <a:rPr lang="ru-RU" sz="2600" b="1">
                <a:latin typeface="Calibri" pitchFamily="34" charset="0"/>
              </a:rPr>
              <a:t>немедленной госпитализации больного трудового мигранта, у которого выявлено опасное инфекционное заболевание, в лечебное учреждение </a:t>
            </a:r>
            <a:r>
              <a:rPr lang="ru-RU" sz="2600">
                <a:latin typeface="Calibri" pitchFamily="34" charset="0"/>
              </a:rPr>
              <a:t>и при необходимости подготовить соответствующие нормативные правовые акты.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89646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Calibri" pitchFamily="34" charset="0"/>
              </a:rPr>
              <a:t>Отдельную проблему представляют собой дети мигрантов и члены их семей, не работающие, но проживающие в России. Их медицинское освидетельствование при въезде в страну не предусмотрено, если не оформляется разрешение на временное проживание, хотя при этом у них есть возможность посещать дошкольные и учебные учреждения.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0" y="952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atin typeface="Calibri" pitchFamily="34" charset="0"/>
              </a:rPr>
              <a:t>Медицинское освидетельствование детей мигрантов   (0–17 лет) для получения разрешения на временное проживание или вида на жительство целесообразно осуществлять сразу в медицинских организациях второго уровня </a:t>
            </a:r>
            <a:r>
              <a:rPr lang="en-US" sz="2800" b="1" dirty="0" smtClean="0">
                <a:latin typeface="Calibri" pitchFamily="34" charset="0"/>
              </a:rPr>
              <a:t>(</a:t>
            </a:r>
            <a:r>
              <a:rPr lang="ru-RU" sz="2800" b="1" dirty="0" smtClean="0">
                <a:latin typeface="Calibri" pitchFamily="34" charset="0"/>
              </a:rPr>
              <a:t>ПТД) при </a:t>
            </a:r>
            <a:r>
              <a:rPr lang="ru-RU" sz="2800" b="1" dirty="0">
                <a:latin typeface="Calibri" pitchFamily="34" charset="0"/>
              </a:rPr>
              <a:t>участии </a:t>
            </a:r>
            <a:r>
              <a:rPr lang="ru-RU" sz="2800" b="1" dirty="0" err="1">
                <a:latin typeface="Calibri" pitchFamily="34" charset="0"/>
              </a:rPr>
              <a:t>фтизиопедиатра</a:t>
            </a:r>
            <a:r>
              <a:rPr lang="ru-RU" sz="2800" dirty="0">
                <a:latin typeface="Calibri" pitchFamily="34" charset="0"/>
              </a:rPr>
              <a:t>, так как в рамках освидетельствования необходимы постановка пробы Манту и кожного теста с антигеном туберкулезным </a:t>
            </a:r>
            <a:r>
              <a:rPr lang="ru-RU" sz="2800" dirty="0" err="1">
                <a:latin typeface="Calibri" pitchFamily="34" charset="0"/>
              </a:rPr>
              <a:t>рекомбинантным</a:t>
            </a:r>
            <a:r>
              <a:rPr lang="ru-RU" sz="2800" dirty="0">
                <a:latin typeface="Calibri" pitchFamily="34" charset="0"/>
              </a:rPr>
              <a:t>, а также компетентная трактовка результатов тестов. </a:t>
            </a:r>
          </a:p>
          <a:p>
            <a:pPr algn="just"/>
            <a:r>
              <a:rPr lang="ru-RU" sz="2800" dirty="0">
                <a:latin typeface="Calibri" pitchFamily="34" charset="0"/>
              </a:rPr>
              <a:t>Медицинские организации второго уровня (амбулаторно-поликлинические подразделения противотуберкулезных диспансеров) являются субподрядчиками и работают по договору с  организациями первого уровня, дополняя набор медицинских услуг по освидетельствованию.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0" y="260350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В рамках трехуровневой системы оказания медицинской помощи населению в России </a:t>
            </a:r>
            <a:r>
              <a:rPr lang="ru-RU" sz="2800" b="1" u="sng">
                <a:latin typeface="Calibri" pitchFamily="34" charset="0"/>
              </a:rPr>
              <a:t>обследование иностранных граждан на ТБ осуществляется в медицинских организациях первого уровня первичной медико-санитарной помощи</a:t>
            </a:r>
            <a:r>
              <a:rPr lang="ru-RU" sz="2800" b="1">
                <a:latin typeface="Calibri" pitchFamily="34" charset="0"/>
              </a:rPr>
              <a:t> (амбулаторно-поликлинические медицинские организации общей лечебной сети государственной и  негосударственной систем здравоохранения) </a:t>
            </a:r>
            <a:r>
              <a:rPr lang="ru-RU" sz="2800" b="1" u="sng">
                <a:latin typeface="Calibri" pitchFamily="34" charset="0"/>
              </a:rPr>
              <a:t>и второго уровня первичной специализированной медицинской помощи </a:t>
            </a:r>
            <a:r>
              <a:rPr lang="ru-RU" sz="2800" b="1">
                <a:latin typeface="Calibri" pitchFamily="34" charset="0"/>
              </a:rPr>
              <a:t>(противотуберкулезные диспансеры).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>
                <a:latin typeface="Calibri" pitchFamily="34" charset="0"/>
              </a:rPr>
              <a:t> В регионах с высокой миграционной нагрузкой следует создавать специализированные медицинские центры для освидетельствования трудовых мигрантов, интегрированные в систему мероприятий, осуществляемых УФМС России.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-26988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Заболеваемость туберкулезом среди зарегистрированных мигрантов более чем в 2,5 раза превышает показатель заболеваемости среди коренного населения РФ</a:t>
            </a:r>
            <a:r>
              <a:rPr lang="ru-RU" sz="2800">
                <a:latin typeface="Calibri" pitchFamily="34" charset="0"/>
              </a:rPr>
              <a:t>, в том числе такими эпидемиологически опасными формами, как туберкулез с МЛУ/ШЛУ возбудителя.</a:t>
            </a:r>
          </a:p>
          <a:p>
            <a:r>
              <a:rPr lang="ru-RU" sz="2400">
                <a:latin typeface="Calibri" pitchFamily="34" charset="0"/>
              </a:rPr>
              <a:t>Во избежание потери государственного контроля над социально значимыми заболеваниями, медицинское освидетельствование иностранных граждан должно проводиться в государственных специализированных учреждениях здравоохранения, что согласуется с Концепцией государственной миграционной политики Российской Федерации на период до 2025 г.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Особый интерес представляет работа с мигрантами, осуществляемая в тесном взаимодействии с ФМС в гг. Москва, Санкт-Петербург, а также в Оренбургской и Тамбовской областях. </a:t>
            </a:r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r>
              <a:rPr lang="ru-RU" u="sng" smtClean="0"/>
              <a:t>Контакты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60663"/>
            <a:ext cx="8229600" cy="3454400"/>
          </a:xfrm>
        </p:spPr>
        <p:txBody>
          <a:bodyPr/>
          <a:lstStyle/>
          <a:p>
            <a:pPr algn="ctr"/>
            <a:r>
              <a:rPr lang="ru-RU" smtClean="0"/>
              <a:t>Формы  2-ТБ, 7-ТБ, 8-ТБ, </a:t>
            </a:r>
          </a:p>
          <a:p>
            <a:pPr algn="ctr"/>
            <a:r>
              <a:rPr lang="ru-RU" smtClean="0"/>
              <a:t>Формы ЕСН ВР-1Ф, ВР-2Д, ВР-4БЛ, ВР-5МЛУ</a:t>
            </a:r>
          </a:p>
          <a:p>
            <a:pPr algn="ctr"/>
            <a:r>
              <a:rPr lang="ru-RU" smtClean="0"/>
              <a:t>Сергей Александрович Стерликов</a:t>
            </a:r>
          </a:p>
          <a:p>
            <a:pPr algn="ctr"/>
            <a:r>
              <a:rPr lang="ru-RU" smtClean="0"/>
              <a:t> Тел. </a:t>
            </a:r>
            <a:r>
              <a:rPr lang="en-US" smtClean="0"/>
              <a:t>+</a:t>
            </a:r>
            <a:r>
              <a:rPr lang="ru-RU" smtClean="0"/>
              <a:t>79255078221, </a:t>
            </a:r>
          </a:p>
          <a:p>
            <a:pPr algn="ctr"/>
            <a:r>
              <a:rPr lang="en-US" smtClean="0"/>
              <a:t>sterlikov@list.ru</a:t>
            </a:r>
            <a:endParaRPr lang="ru-RU" smtClean="0"/>
          </a:p>
        </p:txBody>
      </p:sp>
      <p:sp>
        <p:nvSpPr>
          <p:cNvPr id="40964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ответственного специалиста Федерального центра мониторинга противодействия распространению туберкулеза в РФ, которому можно задать вопросы по формам отраслевого и единовременного статистического наблюдения.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Ф.8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5310906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Составляется головным ПТУ субъекта РФ, ведущим территориальный регистр (картотеку) больных туберкулезом,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u="sng" dirty="0" smtClean="0"/>
              <a:t>только</a:t>
            </a:r>
            <a:r>
              <a:rPr lang="ru-RU" u="sng" dirty="0" smtClean="0"/>
              <a:t> </a:t>
            </a:r>
            <a:r>
              <a:rPr lang="ru-RU" b="1" u="sng" dirty="0" smtClean="0"/>
              <a:t>на основе извещения ф.089у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которое заполняется </a:t>
            </a:r>
            <a:r>
              <a:rPr lang="ru-RU" b="1" u="sng" dirty="0" smtClean="0"/>
              <a:t>на каждого </a:t>
            </a:r>
            <a:r>
              <a:rPr lang="ru-RU" b="1" dirty="0" smtClean="0"/>
              <a:t>впервые выявленного больного туберкулезом</a:t>
            </a:r>
            <a:r>
              <a:rPr lang="ru-RU" dirty="0" smtClean="0"/>
              <a:t> или рецидив и </a:t>
            </a:r>
            <a:r>
              <a:rPr lang="ru-RU" b="1" u="sng" dirty="0" smtClean="0"/>
              <a:t>присылается</a:t>
            </a:r>
            <a:r>
              <a:rPr lang="ru-RU" dirty="0" smtClean="0"/>
              <a:t>  в головное ПТУ </a:t>
            </a:r>
            <a:r>
              <a:rPr lang="ru-RU" b="1" u="sng" dirty="0" smtClean="0"/>
              <a:t>медучреждениями любой подчиненности</a:t>
            </a:r>
            <a:r>
              <a:rPr lang="ru-RU" dirty="0" smtClean="0"/>
              <a:t> (Минздрав, ФСИН, ФМБА, МО, ФМС, РЖД, </a:t>
            </a:r>
            <a:r>
              <a:rPr lang="ru-RU" dirty="0" err="1" smtClean="0"/>
              <a:t>психинтернат</a:t>
            </a:r>
            <a:r>
              <a:rPr lang="ru-RU" dirty="0" smtClean="0"/>
              <a:t>, детский дом и т.д. и т.п</a:t>
            </a:r>
            <a:r>
              <a:rPr lang="ru-RU" dirty="0" smtClean="0"/>
              <a:t>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u="sng" dirty="0" smtClean="0"/>
              <a:t>дети</a:t>
            </a:r>
            <a:r>
              <a:rPr lang="ru-RU" u="sng" dirty="0"/>
              <a:t>, больные туберкулезом, вызванным штаммом </a:t>
            </a:r>
            <a:r>
              <a:rPr lang="en-US" u="sng" dirty="0"/>
              <a:t>BCG</a:t>
            </a:r>
            <a:r>
              <a:rPr lang="ru-RU" u="sng" dirty="0"/>
              <a:t> (осложнения иммунизации против туберкулеза) не включаются в  ФГСН №8</a:t>
            </a:r>
            <a:endParaRPr lang="ru-RU" u="sng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Комплектность подаваемых форм </a:t>
            </a:r>
            <a:br>
              <a:rPr lang="ru-RU" sz="3600" b="1" smtClean="0"/>
            </a:br>
            <a:r>
              <a:rPr lang="ru-RU" sz="3600" b="1" smtClean="0"/>
              <a:t>50 приказа на бумажном носителе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43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Форма 2-ТБ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2-ТБ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ФСИН – 1 экз.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Все формы должным быть подписаны специалистом органа управления здравоохранением субъекта Российской Федерации и заверены печатью. </a:t>
            </a:r>
          </a:p>
        </p:txBody>
      </p:sp>
      <p:sp>
        <p:nvSpPr>
          <p:cNvPr id="41988" name="Прямоугольник 3"/>
          <p:cNvSpPr>
            <a:spLocks noChangeArrowheads="1"/>
          </p:cNvSpPr>
          <p:nvPr/>
        </p:nvSpPr>
        <p:spPr bwMode="auto">
          <a:xfrm>
            <a:off x="285750" y="5715000"/>
            <a:ext cx="8858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Типичная ошибка </a:t>
            </a:r>
            <a:r>
              <a:rPr lang="ru-RU" sz="2400"/>
              <a:t>при сдаче отчета по 50 Приказу </a:t>
            </a:r>
          </a:p>
          <a:p>
            <a:pPr algn="ctr"/>
            <a:r>
              <a:rPr lang="ru-RU" sz="2400"/>
              <a:t>– </a:t>
            </a:r>
            <a:r>
              <a:rPr lang="ru-RU" sz="2400" b="1"/>
              <a:t>подача неполного комплекта форм</a:t>
            </a:r>
            <a:r>
              <a:rPr lang="ru-RU" sz="2400"/>
              <a:t>.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sz="2800" b="1" u="sng" smtClean="0"/>
              <a:t>Типичная ошибка заполнения форм 50 приказа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28688"/>
            <a:ext cx="8229600" cy="4043362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Не выполнение положений информационного письма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 17-7-8635 от 10.12.2014 г., а именно: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400" smtClean="0"/>
              <a:t>Пациенты с впервые выявленным туберкулёзом лёгких или с рецидивом туберкулёза лёгких, которым назначен </a:t>
            </a:r>
            <a:r>
              <a:rPr lang="en-US" sz="2400" smtClean="0"/>
              <a:t>IV</a:t>
            </a:r>
            <a:r>
              <a:rPr lang="ru-RU" sz="2400" smtClean="0"/>
              <a:t> или </a:t>
            </a:r>
            <a:r>
              <a:rPr lang="en-US" sz="2400" smtClean="0"/>
              <a:t>V</a:t>
            </a:r>
            <a:r>
              <a:rPr lang="ru-RU" sz="2400" smtClean="0"/>
              <a:t> режим химиотерапии, вне зависимости от известных к началу отчётного периода результатах лечения, включаются в графу 7 в верхнюю часть дроби как случаи «Неэффективного курса химиотерапии, подтвержденные клинико-рентгенологически»  и в нижнюю часть дроби, как перерегистрированные для лечения на </a:t>
            </a:r>
            <a:r>
              <a:rPr lang="en-US" sz="2400" smtClean="0"/>
              <a:t>IV</a:t>
            </a:r>
            <a:r>
              <a:rPr lang="ru-RU" sz="2400" smtClean="0"/>
              <a:t> режим химиотерапии, либо продолжающие лечение по </a:t>
            </a:r>
            <a:r>
              <a:rPr lang="en-US" sz="2400" smtClean="0"/>
              <a:t>IV</a:t>
            </a:r>
            <a:r>
              <a:rPr lang="ru-RU" sz="2400" smtClean="0"/>
              <a:t> режиму химиотерапии.</a:t>
            </a:r>
          </a:p>
        </p:txBody>
      </p:sp>
      <p:sp>
        <p:nvSpPr>
          <p:cNvPr id="43012" name="Прямоугольник 3"/>
          <p:cNvSpPr>
            <a:spLocks noChangeArrowheads="1"/>
          </p:cNvSpPr>
          <p:nvPr/>
        </p:nvSpPr>
        <p:spPr bwMode="auto">
          <a:xfrm>
            <a:off x="214313" y="5143500"/>
            <a:ext cx="86439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Помните! Если впервые выявленному пациенту с туберкулёзом или пациенту с рецидивом туберкулёза назначен </a:t>
            </a:r>
            <a:r>
              <a:rPr lang="en-US"/>
              <a:t>IV</a:t>
            </a:r>
            <a:r>
              <a:rPr lang="ru-RU"/>
              <a:t> режим химиотерапии, он обязательно должен пройти по числителю и знаменателю графы 7 формы 8-ТБ, и никак иначе. Исход курса химиотерапии пациентов, которым был назначен </a:t>
            </a:r>
            <a:r>
              <a:rPr lang="en-US"/>
              <a:t>IV</a:t>
            </a:r>
            <a:r>
              <a:rPr lang="ru-RU"/>
              <a:t> или </a:t>
            </a:r>
            <a:r>
              <a:rPr lang="en-US"/>
              <a:t>V</a:t>
            </a:r>
            <a:r>
              <a:rPr lang="ru-RU"/>
              <a:t> режим химиотерапии будет оцениваться по форме ВР-5МЛУ.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Как учитывать результаты молекулярно-генетических методов при составлении отчёта по формам №№ 8, 33, 7-ТБ?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25" cy="34718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u="sng" smtClean="0"/>
              <a:t>Никак</a:t>
            </a:r>
            <a:r>
              <a:rPr lang="ru-RU" sz="3600" u="sng" smtClean="0"/>
              <a:t> </a:t>
            </a:r>
          </a:p>
          <a:p>
            <a:r>
              <a:rPr lang="ru-RU" sz="2400" smtClean="0"/>
              <a:t>Существующая система мониторинга не рассчитана на учёт результатов молекулярно-генетических методов исследований.</a:t>
            </a:r>
          </a:p>
          <a:p>
            <a:r>
              <a:rPr lang="ru-RU" sz="2400" smtClean="0"/>
              <a:t> При этом, хотя результаты молекулярно-генетических методов исследования не используются в отчёте, они могут служить основанием для назначения режима, учитываемого в форме 2-ТБ как режим </a:t>
            </a:r>
            <a:r>
              <a:rPr lang="en-US" sz="2400" smtClean="0"/>
              <a:t>IV</a:t>
            </a:r>
            <a:r>
              <a:rPr lang="ru-RU" sz="2400" smtClean="0"/>
              <a:t>, назначенный по результатам теста на лекарственную чувствительность.</a:t>
            </a:r>
          </a:p>
        </p:txBody>
      </p:sp>
      <p:sp>
        <p:nvSpPr>
          <p:cNvPr id="44036" name="Прямоугольник 3"/>
          <p:cNvSpPr>
            <a:spLocks noChangeArrowheads="1"/>
          </p:cNvSpPr>
          <p:nvPr/>
        </p:nvSpPr>
        <p:spPr bwMode="auto">
          <a:xfrm>
            <a:off x="214313" y="5286375"/>
            <a:ext cx="8786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Тем не менее, на основании выявления МГМ устойчивости </a:t>
            </a:r>
          </a:p>
          <a:p>
            <a:pPr algn="ctr"/>
            <a:r>
              <a:rPr lang="ru-RU" sz="2000"/>
              <a:t>к рифампицину, может быть назначен  </a:t>
            </a:r>
            <a:r>
              <a:rPr lang="en-US" sz="2000"/>
              <a:t>IV</a:t>
            </a:r>
            <a:r>
              <a:rPr lang="ru-RU" sz="2000"/>
              <a:t>-тест режим химиотерапии.</a:t>
            </a:r>
          </a:p>
          <a:p>
            <a:pPr algn="ctr"/>
            <a:r>
              <a:rPr lang="ru-RU" sz="2000"/>
              <a:t> При этом, данный  пациент, получая лечение по </a:t>
            </a:r>
            <a:r>
              <a:rPr lang="en-US" sz="2000"/>
              <a:t>IV</a:t>
            </a:r>
            <a:r>
              <a:rPr lang="ru-RU" sz="2000"/>
              <a:t> режиму химиотерапии, не будет считаться пациентом с МЛУ-ТБ.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88"/>
            <a:ext cx="9144000" cy="2357437"/>
          </a:xfrm>
        </p:spPr>
        <p:txBody>
          <a:bodyPr/>
          <a:lstStyle/>
          <a:p>
            <a:r>
              <a:rPr lang="ru-RU" sz="3200" b="1" smtClean="0"/>
              <a:t>Как учитывать </a:t>
            </a:r>
            <a:r>
              <a:rPr lang="ru-RU" sz="3200" smtClean="0"/>
              <a:t>результаты посевов </a:t>
            </a:r>
            <a:br>
              <a:rPr lang="ru-RU" sz="3200" smtClean="0"/>
            </a:br>
            <a:r>
              <a:rPr lang="ru-RU" sz="3200" smtClean="0"/>
              <a:t>с использованием автоматических бактериологических анализаторов (</a:t>
            </a:r>
            <a:r>
              <a:rPr lang="ru-RU" sz="3200" b="1" smtClean="0"/>
              <a:t>бактек</a:t>
            </a:r>
            <a:r>
              <a:rPr lang="ru-RU" sz="3200" smtClean="0"/>
              <a:t>ов)</a:t>
            </a:r>
            <a:br>
              <a:rPr lang="ru-RU" sz="3200" smtClean="0"/>
            </a:br>
            <a:r>
              <a:rPr lang="ru-RU" sz="3200" smtClean="0"/>
              <a:t> при составлении отчёта по формам </a:t>
            </a:r>
            <a:br>
              <a:rPr lang="ru-RU" sz="3200" smtClean="0"/>
            </a:br>
            <a:r>
              <a:rPr lang="ru-RU" sz="3200" smtClean="0"/>
              <a:t>№№ 8, 33, 7-ТБ?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733800"/>
            <a:ext cx="8229600" cy="762000"/>
          </a:xfrm>
        </p:spPr>
        <p:txBody>
          <a:bodyPr/>
          <a:lstStyle/>
          <a:p>
            <a:pPr algn="ctr"/>
            <a:r>
              <a:rPr lang="ru-RU" b="1" smtClean="0"/>
              <a:t>Как результаты обычного посева</a:t>
            </a:r>
            <a:endParaRPr lang="ru-RU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 smtClean="0"/>
              <a:t>Желаем </a:t>
            </a:r>
            <a:r>
              <a:rPr lang="ru-RU" smtClean="0"/>
              <a:t>всем </a:t>
            </a:r>
            <a:r>
              <a:rPr lang="ru-RU" smtClean="0"/>
              <a:t>здоровья!!!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59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323850" y="1889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Федеральный закон и Российской Федерации от 30 марта 1999 г. № 52-ФЗ «О санитарно- эпидемиологическом благополучии населения»</a:t>
            </a:r>
            <a:r>
              <a:rPr lang="ru-RU" sz="2400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285750" y="1225550"/>
            <a:ext cx="86407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alibri" pitchFamily="34" charset="0"/>
              </a:rPr>
              <a:t>Больные инфекционными заболеваниями</a:t>
            </a:r>
            <a:r>
              <a:rPr lang="ru-RU" sz="2400">
                <a:latin typeface="Calibri" pitchFamily="34" charset="0"/>
              </a:rPr>
              <a:t>, лица с подозрением на такие заболевания и контактировавшие с больными инфекционными заболеваниями лица, а также лица, являющиеся носителями возбудителей инфекционных болезней, </a:t>
            </a:r>
            <a:r>
              <a:rPr lang="ru-RU" sz="2400" b="1">
                <a:latin typeface="Calibri" pitchFamily="34" charset="0"/>
              </a:rPr>
              <a:t>подлежат лабораторному обследованию и медицинскому наблюдению или лечению и в случае, </a:t>
            </a:r>
            <a:r>
              <a:rPr lang="ru-RU" sz="2400" b="1" u="sng">
                <a:latin typeface="Calibri" pitchFamily="34" charset="0"/>
              </a:rPr>
              <a:t>если они представляют опасность для окружающих</a:t>
            </a:r>
            <a:r>
              <a:rPr lang="ru-RU" sz="2400" b="1">
                <a:latin typeface="Calibri" pitchFamily="34" charset="0"/>
              </a:rPr>
              <a:t>, обязательной госпитализации</a:t>
            </a:r>
            <a:r>
              <a:rPr lang="ru-RU" sz="2400">
                <a:latin typeface="Calibri" pitchFamily="34" charset="0"/>
              </a:rPr>
              <a:t> или изоляции в порядке, установленном законодательством Российской Федерации. </a:t>
            </a:r>
            <a:r>
              <a:rPr lang="ru-RU" sz="2400" b="1">
                <a:latin typeface="Calibri" pitchFamily="34" charset="0"/>
              </a:rPr>
              <a:t>Все случаи</a:t>
            </a:r>
            <a:r>
              <a:rPr lang="ru-RU" sz="2400">
                <a:latin typeface="Calibri" pitchFamily="34" charset="0"/>
              </a:rPr>
              <a:t> инфекционных заболеваний и массовых неинфекционных заболеваний (отравлений</a:t>
            </a:r>
            <a:r>
              <a:rPr lang="ru-RU" sz="2400" b="1">
                <a:latin typeface="Calibri" pitchFamily="34" charset="0"/>
              </a:rPr>
              <a:t>) </a:t>
            </a:r>
            <a:r>
              <a:rPr lang="ru-RU" sz="2400" b="1" u="sng">
                <a:latin typeface="Calibri" pitchFamily="34" charset="0"/>
              </a:rPr>
              <a:t>подлежат регистрации по месту выявления таких заболеваний</a:t>
            </a:r>
            <a:r>
              <a:rPr lang="ru-RU" sz="2400">
                <a:latin typeface="Calibri" pitchFamily="34" charset="0"/>
              </a:rPr>
              <a:t>, государственному учету и ведению отчетности по ним органами, осуществляющими федеральный государственный санитарно-эпидемиологический надзор.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Calibri" pitchFamily="34" charset="0"/>
              </a:rPr>
              <a:t>Постановление Правительства </a:t>
            </a:r>
            <a:r>
              <a:rPr lang="ru-RU" sz="2800" b="1">
                <a:latin typeface="Calibri" pitchFamily="34" charset="0"/>
              </a:rPr>
              <a:t>Российской Федерации от 1 декабря 2004 г. № 715 «Об утверждении перечня социально значимых заболеваний и перечня заболеваний, представляющих опасность для окружающих» и </a:t>
            </a:r>
            <a:r>
              <a:rPr lang="ru-RU" sz="2800" b="1" u="sng">
                <a:latin typeface="Calibri" pitchFamily="34" charset="0"/>
              </a:rPr>
              <a:t>Приказ Минздрава России </a:t>
            </a:r>
            <a:r>
              <a:rPr lang="ru-RU" sz="2800" b="1">
                <a:latin typeface="Calibri" pitchFamily="34" charset="0"/>
              </a:rPr>
              <a:t>от 29 июня 2015 г. № 384н «Об утверждении перечня инфекционных заболеваний, представляющих </a:t>
            </a:r>
            <a:r>
              <a:rPr lang="ru-RU" sz="2800" b="1" u="sng">
                <a:latin typeface="Calibri" pitchFamily="34" charset="0"/>
              </a:rPr>
              <a:t>опасность для окружающих </a:t>
            </a:r>
            <a:r>
              <a:rPr lang="ru-RU" sz="2800" b="1">
                <a:latin typeface="Calibri" pitchFamily="34" charset="0"/>
              </a:rPr>
              <a:t>и являющихся основанием для отказа в выдаче либо аннулирования разрешения на временное проживание иностранных граждан и лиц без гражданства, или вида на жительство, или патента, или разрешения на работу в Российской Федерации, а  также Порядка подтверждения их наличия или отсутствия, а также формы медицинского заключения о наличии (об отсутствии) указанных заболеваний».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 u="sng">
                <a:latin typeface="Calibri" pitchFamily="34" charset="0"/>
              </a:rPr>
              <a:t>В перечень входит туберкулез.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25  декабря 2001 г. № 892 «О  реализации Федерального закона “О предупреждении распространения туберкулеза в Российской Федерации”» 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1700213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Профилактическим медицинским осмотрам в целях выявления ТБ подлежат один раз в год мигранты, беженцы, вынужденные переселенцы</a:t>
            </a:r>
            <a:r>
              <a:rPr lang="ru-RU" sz="2800" b="1">
                <a:latin typeface="Calibri" pitchFamily="34" charset="0"/>
              </a:rPr>
              <a:t>.</a:t>
            </a:r>
            <a:endParaRPr lang="en-US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Учету 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и регистрации</a:t>
            </a:r>
            <a:r>
              <a:rPr lang="ru-RU" sz="2800">
                <a:latin typeface="Calibri" pitchFamily="34" charset="0"/>
              </a:rPr>
              <a:t> при ведении государственного статистического наблюдения в целях предупреждения распространения ТБ </a:t>
            </a:r>
            <a:r>
              <a:rPr lang="ru-RU" sz="2800" b="1">
                <a:latin typeface="Calibri" pitchFamily="34" charset="0"/>
              </a:rPr>
              <a:t>подлежат как граждане Российской Федерации, так и иностранные граждане и лица без гражданства при выявлении у них активной формы ТБ впервые. Учету и регистрации </a:t>
            </a:r>
            <a:r>
              <a:rPr lang="ru-RU" sz="2800">
                <a:latin typeface="Calibri" pitchFamily="34" charset="0"/>
              </a:rPr>
              <a:t>при ведении государ- ственного статистического наблюдения в целях предупреждения распространения ТБ</a:t>
            </a:r>
            <a:r>
              <a:rPr lang="ru-RU" sz="2800" b="1">
                <a:latin typeface="Calibri" pitchFamily="34" charset="0"/>
              </a:rPr>
              <a:t> подлежат все случаи смерти больных ТБ.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Постановление Главного государственного санитарного врача Российской Федерации от 22 октября 2013 г. № 60 «Профилактика туберкулеза. Санитарно-эпидемиологические правила </a:t>
            </a:r>
          </a:p>
          <a:p>
            <a:pPr algn="just"/>
            <a:r>
              <a:rPr lang="ru-RU" sz="2400" b="1">
                <a:latin typeface="Calibri" pitchFamily="34" charset="0"/>
              </a:rPr>
              <a:t>СП 3.1.2.3114-13» </a:t>
            </a:r>
          </a:p>
          <a:p>
            <a:r>
              <a:rPr lang="ru-RU" sz="2400" b="1">
                <a:latin typeface="Calibri" pitchFamily="34" charset="0"/>
              </a:rPr>
              <a:t>Иностранные граждане и лица без гражданства </a:t>
            </a:r>
            <a:r>
              <a:rPr lang="ru-RU" sz="2400">
                <a:latin typeface="Calibri" pitchFamily="34" charset="0"/>
              </a:rPr>
              <a:t>при обращении за получением разрешения на временное проживание на территории Российской Федерации, вида на жительство, гражданства или разрешения на работу в Российской Федерации </a:t>
            </a:r>
            <a:r>
              <a:rPr lang="ru-RU" sz="2400" b="1">
                <a:latin typeface="Calibri" pitchFamily="34" charset="0"/>
              </a:rPr>
              <a:t>во внеочередном порядке проходят профилактический медицинский осмотр на ТБ</a:t>
            </a:r>
            <a:r>
              <a:rPr lang="ru-RU" sz="2400">
                <a:latin typeface="Calibri" pitchFamily="34" charset="0"/>
              </a:rPr>
              <a:t>, а далее – один раз в год. </a:t>
            </a:r>
            <a:r>
              <a:rPr lang="ru-RU" sz="2400" b="1" u="sng">
                <a:latin typeface="Calibri" pitchFamily="34" charset="0"/>
              </a:rPr>
              <a:t>При выявлении у них активной формы ТБ впервые - подлежат учету и регистрации</a:t>
            </a:r>
            <a:r>
              <a:rPr lang="ru-RU" sz="2400" u="sng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рамках государственного статистического наблюдения.  Организация профилактических осмотров на ТБ и контроль за их проведением осуществляются органами исполнительной власти субъектов Российской Федерации в области охраны здоровья граждан</a:t>
            </a:r>
          </a:p>
          <a:p>
            <a:r>
              <a:rPr lang="ru-RU" sz="2400" b="1">
                <a:latin typeface="Calibri" pitchFamily="34" charset="0"/>
              </a:rPr>
              <a:t>До принятия решения о нежелательности пребывания им будет проводиться лечение туберкулеза в соответствии с действующими на территории России рекомендациями.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9144000" cy="5000625"/>
          </a:xfrm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42875" y="535781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9-10 и 11-12 больше общего числа впервые выявленных бактериовыделителей.</a:t>
            </a:r>
          </a:p>
          <a:p>
            <a:r>
              <a:rPr lang="ru-RU" sz="1400" b="1">
                <a:latin typeface="Calibri" pitchFamily="34" charset="0"/>
              </a:rPr>
              <a:t>2. Сумма по нозологиям внелегочного туберкулеза (стр.17-25) меньше, чем всего (стр.15-16), </a:t>
            </a:r>
          </a:p>
          <a:p>
            <a:r>
              <a:rPr lang="ru-RU" sz="1400" b="1">
                <a:latin typeface="Calibri" pitchFamily="34" charset="0"/>
              </a:rPr>
              <a:t>        т.к. перечислены не все возможные локализации.</a:t>
            </a:r>
          </a:p>
          <a:p>
            <a:r>
              <a:rPr lang="ru-RU" sz="1400" b="1">
                <a:latin typeface="Calibri" pitchFamily="34" charset="0"/>
              </a:rPr>
              <a:t>3. Обязательно заполнять строки ФСИН (30-31), иностранцы (28-29), БОМЖ (32).</a:t>
            </a:r>
          </a:p>
          <a:p>
            <a:r>
              <a:rPr lang="ru-RU" sz="1400" b="1">
                <a:latin typeface="Calibri" pitchFamily="34" charset="0"/>
              </a:rPr>
              <a:t>4. Если больной выявлен посмертно и одновременно он иностранец или из ФСИН, или БОМЖ,</a:t>
            </a:r>
          </a:p>
          <a:p>
            <a:r>
              <a:rPr lang="ru-RU" sz="1400" b="1">
                <a:latin typeface="Calibri" pitchFamily="34" charset="0"/>
              </a:rPr>
              <a:t>       то указывать его только один раз в строках 33-34 – посмертное выявление.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714750" y="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</a:t>
            </a: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357938" y="4929188"/>
            <a:ext cx="9826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Ж                       34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4017</Words>
  <Application>Microsoft Office PowerPoint</Application>
  <PresentationFormat>Экран (4:3)</PresentationFormat>
  <Paragraphs>498</Paragraphs>
  <Slides>44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Arial</vt:lpstr>
      <vt:lpstr>Calibri</vt:lpstr>
      <vt:lpstr>Times New Roman</vt:lpstr>
      <vt:lpstr>Тема Office</vt:lpstr>
      <vt:lpstr>Документ</vt:lpstr>
      <vt:lpstr> Формирование и контроль корректности отчетов федерального статистического наблюдения </vt:lpstr>
      <vt:lpstr>Изменения в системе диспансерного учета, связанные с вступлением в силу Приказа МЗ РФ №127-н от 13.03.2019 года </vt:lpstr>
      <vt:lpstr>Правила заполнения  форм №№ 8 не меняются! </vt:lpstr>
      <vt:lpstr>Ф.8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Типичные ошибки</vt:lpstr>
      <vt:lpstr>Правила заполнения  формы № 33 изменились в прошлом году и в этом году остаются прежними! </vt:lpstr>
      <vt:lpstr>            Составляется головным ПТУ субъекта РФ суммированием данных из форм, присланных районными ПТД и другими учреждениями МЗ РФ, имеющими фтизиатрические отделения (кабинеты) на основе «Карты диспансерного наблюдения» ф.030-4у, в которой нет сведений   о методе выявления туберкулеза,  множественной лекарственной устойчивости МБТ, сочетанной ТБ-ВИЧ инфекции и прочего.              Дополнительно используются:  ф. № 081/у «Медицинская карта больного туберкулёзом»  ф. № 066/у «Статистическая карта выбывшего из стационара»  ф. № 106/у «Врачебное свидетельство о смерти»  ф. № 035/у «Журнал для записи заключений ЦВКК» и   ф. № 04-ТБ/у «Журнал регистрации микроскопических      исследований на туберкулёз»   </vt:lpstr>
      <vt:lpstr>Презентация PowerPoint</vt:lpstr>
      <vt:lpstr>Презентация PowerPoint</vt:lpstr>
      <vt:lpstr>Презентация PowerPoint</vt:lpstr>
      <vt:lpstr>Презентация PowerPoint</vt:lpstr>
      <vt:lpstr>Ф.30 табл. 2513 и ф.33 табл.2200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</vt:lpstr>
      <vt:lpstr>Комплектность подаваемых форм  50 приказа на бумажном носителе</vt:lpstr>
      <vt:lpstr>Типичная ошибка заполнения форм 50 приказа</vt:lpstr>
      <vt:lpstr>Как учитывать результаты молекулярно-генетических методов при составлении отчёта по формам №№ 8, 33, 7-ТБ?</vt:lpstr>
      <vt:lpstr>Как учитывать результаты посевов  с использованием автоматических бактериологических анализаторов (бактеков)  при составлении отчёта по формам  №№ 8, 33, 7-ТБ?</vt:lpstr>
      <vt:lpstr>Желаем всем здоровья!!!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Недочеты при составлении форм ФСН №№ 30,47,12. Сопоставление данных из разных форм с формами №№ 8 и 33</dc:title>
  <dc:creator>User</dc:creator>
  <cp:lastModifiedBy>RePack by Diakov</cp:lastModifiedBy>
  <cp:revision>82</cp:revision>
  <cp:lastPrinted>2021-12-07T05:23:13Z</cp:lastPrinted>
  <dcterms:created xsi:type="dcterms:W3CDTF">2015-11-18T07:54:17Z</dcterms:created>
  <dcterms:modified xsi:type="dcterms:W3CDTF">2021-12-07T05:24:33Z</dcterms:modified>
</cp:coreProperties>
</file>