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785" y="-5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1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2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9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63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415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78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7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9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23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2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F6775-47CD-47A6-8E54-6712ACC885E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DA06A-21C6-47BD-BE12-34D50F4D4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61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dirty="0" err="1" smtClean="0"/>
              <a:t>Межформенный</a:t>
            </a:r>
            <a:r>
              <a:rPr lang="ru-RU" altLang="ru-RU" dirty="0" smtClean="0"/>
              <a:t> контроль с ФРБТ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99" y="3602037"/>
            <a:ext cx="7292083" cy="2089845"/>
          </a:xfrm>
        </p:spPr>
        <p:txBody>
          <a:bodyPr>
            <a:normAutofit/>
          </a:bodyPr>
          <a:lstStyle/>
          <a:p>
            <a:pPr marL="1798638" indent="-1798638" algn="just" eaLnBrk="1" hangingPunct="1"/>
            <a:r>
              <a:rPr lang="ru-RU" altLang="ru-RU" dirty="0" smtClean="0"/>
              <a:t>Стерликов Сергей Александрович – национальный координатор сбора данных </a:t>
            </a:r>
            <a:r>
              <a:rPr lang="ru-RU" altLang="ru-RU" dirty="0" err="1" smtClean="0"/>
              <a:t>эпид</a:t>
            </a:r>
            <a:r>
              <a:rPr lang="ru-RU" altLang="ru-RU" dirty="0" smtClean="0"/>
              <a:t>. надзора за туберкулёзом, д.м.н</a:t>
            </a:r>
            <a:r>
              <a:rPr lang="ru-RU" altLang="ru-RU" dirty="0" smtClean="0"/>
              <a:t>.</a:t>
            </a:r>
          </a:p>
          <a:p>
            <a:pPr marL="1798638" indent="-1798638" algn="just" eaLnBrk="1" hangingPunct="1"/>
            <a:r>
              <a:rPr lang="ru-RU" altLang="ru-RU" dirty="0" smtClean="0"/>
              <a:t>Кучерявая Дарья Александровна – главный специалист Федерального центра мониторинга противодействия распространению туберкулёза в РФ</a:t>
            </a: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758924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12725" y="117475"/>
            <a:ext cx="8697913" cy="13255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/>
              <a:t>Как проводится сверка форм 2-ТБ, выгруженных из ФРБТ с формой 2-ТБ Приказа Минздрава России № 50.</a:t>
            </a:r>
          </a:p>
        </p:txBody>
      </p:sp>
      <p:pic>
        <p:nvPicPr>
          <p:cNvPr id="307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4211638"/>
            <a:ext cx="4578350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3979863"/>
            <a:ext cx="4578350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3717925"/>
            <a:ext cx="45386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1219200"/>
            <a:ext cx="53070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550863" y="6213475"/>
            <a:ext cx="414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ФРБТ: т. 1000+2000+3000</a:t>
            </a:r>
          </a:p>
        </p:txBody>
      </p:sp>
      <p:sp>
        <p:nvSpPr>
          <p:cNvPr id="3080" name="TextBox 8"/>
          <p:cNvSpPr txBox="1">
            <a:spLocks noChangeArrowheads="1"/>
          </p:cNvSpPr>
          <p:nvPr/>
        </p:nvSpPr>
        <p:spPr bwMode="auto">
          <a:xfrm>
            <a:off x="5878513" y="3233738"/>
            <a:ext cx="16192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50: т. 1000</a:t>
            </a:r>
          </a:p>
        </p:txBody>
      </p:sp>
      <p:sp>
        <p:nvSpPr>
          <p:cNvPr id="10" name="Овал 9"/>
          <p:cNvSpPr/>
          <p:nvPr/>
        </p:nvSpPr>
        <p:spPr>
          <a:xfrm>
            <a:off x="2903538" y="4498975"/>
            <a:ext cx="457200" cy="179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7900" y="1768475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>
            <a:stCxn id="11" idx="2"/>
            <a:endCxn id="10" idx="7"/>
          </p:cNvCxnSpPr>
          <p:nvPr/>
        </p:nvCxnSpPr>
        <p:spPr>
          <a:xfrm flipH="1">
            <a:off x="3294063" y="1858963"/>
            <a:ext cx="1493837" cy="2667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2933700" y="5332413"/>
            <a:ext cx="457200" cy="1793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901950" y="5040313"/>
            <a:ext cx="457200" cy="17938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9" name="Прямая соединительная линия 18"/>
          <p:cNvCxnSpPr>
            <a:stCxn id="17" idx="4"/>
            <a:endCxn id="16" idx="0"/>
          </p:cNvCxnSpPr>
          <p:nvPr/>
        </p:nvCxnSpPr>
        <p:spPr>
          <a:xfrm>
            <a:off x="3130550" y="5219700"/>
            <a:ext cx="31750" cy="1127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4849813" y="2879725"/>
            <a:ext cx="457200" cy="18097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810125" y="3060700"/>
            <a:ext cx="457200" cy="179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3" name="Прямая соединительная линия 22"/>
          <p:cNvCxnSpPr>
            <a:stCxn id="20" idx="4"/>
            <a:endCxn id="21" idx="0"/>
          </p:cNvCxnSpPr>
          <p:nvPr/>
        </p:nvCxnSpPr>
        <p:spPr>
          <a:xfrm flipH="1" flipV="1">
            <a:off x="5038725" y="3060700"/>
            <a:ext cx="396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6" idx="7"/>
            <a:endCxn id="21" idx="3"/>
          </p:cNvCxnSpPr>
          <p:nvPr/>
        </p:nvCxnSpPr>
        <p:spPr>
          <a:xfrm flipV="1">
            <a:off x="3324225" y="3213100"/>
            <a:ext cx="1552575" cy="21463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99000" y="5335588"/>
            <a:ext cx="971550" cy="15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83125" y="5065713"/>
            <a:ext cx="973138" cy="1539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5016500" y="5246688"/>
            <a:ext cx="0" cy="889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777163" y="3044825"/>
            <a:ext cx="704850" cy="1571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777163" y="2886075"/>
            <a:ext cx="704850" cy="1587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1" name="Прямая соединительная линия 30"/>
          <p:cNvCxnSpPr>
            <a:stCxn id="26" idx="3"/>
            <a:endCxn id="29" idx="1"/>
          </p:cNvCxnSpPr>
          <p:nvPr/>
        </p:nvCxnSpPr>
        <p:spPr>
          <a:xfrm flipV="1">
            <a:off x="5670550" y="3122613"/>
            <a:ext cx="2106613" cy="22907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2917825" y="4646613"/>
            <a:ext cx="457200" cy="179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810125" y="1938442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>
            <a:off x="3375025" y="2062163"/>
            <a:ext cx="1493837" cy="2667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72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9" y="0"/>
            <a:ext cx="911624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Сверка данных о численности контингентов, состоящих в </a:t>
            </a:r>
            <a:r>
              <a:rPr lang="en-US" dirty="0" smtClean="0"/>
              <a:t>I</a:t>
            </a:r>
            <a:r>
              <a:rPr lang="ru-RU" dirty="0" smtClean="0"/>
              <a:t> ГДН, выгруженных из ФРБТ и формы № 33 ФСН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952110"/>
              </p:ext>
            </p:extLst>
          </p:nvPr>
        </p:nvGraphicFramePr>
        <p:xfrm>
          <a:off x="168354" y="1616075"/>
          <a:ext cx="859631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Точечный рисунок" r:id="rId3" imgW="9824400" imgH="658440" progId="Paint.Picture">
                  <p:embed/>
                </p:oleObj>
              </mc:Choice>
              <mc:Fallback>
                <p:oleObj name="Точечный рисунок" r:id="rId3" imgW="9824400" imgH="6584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354" y="1616075"/>
                        <a:ext cx="8596312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829421"/>
              </p:ext>
            </p:extLst>
          </p:nvPr>
        </p:nvGraphicFramePr>
        <p:xfrm>
          <a:off x="519906" y="2831494"/>
          <a:ext cx="8104188" cy="166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Точечный рисунок" r:id="rId5" imgW="8104320" imgH="1659960" progId="Paint.Picture">
                  <p:embed/>
                </p:oleObj>
              </mc:Choice>
              <mc:Fallback>
                <p:oleObj name="Точечный рисунок" r:id="rId5" imgW="8104320" imgH="16599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9906" y="2831494"/>
                        <a:ext cx="8104188" cy="166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вал 5"/>
          <p:cNvSpPr/>
          <p:nvPr/>
        </p:nvSpPr>
        <p:spPr>
          <a:xfrm>
            <a:off x="4114800" y="1554653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10460" y="1806949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286750" y="1813718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829550" y="4071101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8058150" y="1987924"/>
            <a:ext cx="457200" cy="20831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362464" y="1735628"/>
            <a:ext cx="3674970" cy="23354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9" idx="1"/>
          </p:cNvCxnSpPr>
          <p:nvPr/>
        </p:nvCxnSpPr>
        <p:spPr>
          <a:xfrm flipH="1" flipV="1">
            <a:off x="2867660" y="1904205"/>
            <a:ext cx="5028845" cy="21933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735849" y="1568758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9" name="Прямая соединительная линия 18"/>
          <p:cNvCxnSpPr>
            <a:stCxn id="9" idx="0"/>
          </p:cNvCxnSpPr>
          <p:nvPr/>
        </p:nvCxnSpPr>
        <p:spPr>
          <a:xfrm flipH="1" flipV="1">
            <a:off x="6963344" y="1709126"/>
            <a:ext cx="1094806" cy="2361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4459" y="4385734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Отчёт № 181 – «Аналитический отчёт по группам диспансерного наблюдения»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7759" y="1077829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2110 ф № 33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220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307124"/>
              </p:ext>
            </p:extLst>
          </p:nvPr>
        </p:nvGraphicFramePr>
        <p:xfrm>
          <a:off x="1846270" y="3344180"/>
          <a:ext cx="47847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Точечный рисунок" r:id="rId3" imgW="4784400" imgH="974160" progId="Paint.Picture">
                  <p:embed/>
                </p:oleObj>
              </mc:Choice>
              <mc:Fallback>
                <p:oleObj name="Точечный рисунок" r:id="rId3" imgW="4784400" imgH="9741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6270" y="3344180"/>
                        <a:ext cx="4784725" cy="974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968899"/>
              </p:ext>
            </p:extLst>
          </p:nvPr>
        </p:nvGraphicFramePr>
        <p:xfrm>
          <a:off x="168354" y="1616073"/>
          <a:ext cx="859631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Точечный рисунок" r:id="rId5" imgW="9824400" imgH="658440" progId="Paint.Picture">
                  <p:embed/>
                </p:oleObj>
              </mc:Choice>
              <mc:Fallback>
                <p:oleObj name="Точечный рисунок" r:id="rId5" imgW="9824400" imgH="6584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354" y="1616073"/>
                        <a:ext cx="8596312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9" y="0"/>
            <a:ext cx="911624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Сверка данных о численности контингентов, состоящих во </a:t>
            </a:r>
            <a:r>
              <a:rPr lang="en-US" dirty="0" smtClean="0"/>
              <a:t>II</a:t>
            </a:r>
            <a:r>
              <a:rPr lang="ru-RU" dirty="0" smtClean="0"/>
              <a:t>А ГДН, выгруженных из ФРБТ и формы № 33 ФСН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84118" y="1714392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31395" y="1977562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81492" y="3983720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9" idx="0"/>
            <a:endCxn id="18" idx="3"/>
          </p:cNvCxnSpPr>
          <p:nvPr/>
        </p:nvCxnSpPr>
        <p:spPr>
          <a:xfrm flipV="1">
            <a:off x="4210092" y="1989538"/>
            <a:ext cx="1180594" cy="199418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689054" y="2170514"/>
            <a:ext cx="1452264" cy="181320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323731" y="1835066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9" name="Прямая соединительная линия 18"/>
          <p:cNvCxnSpPr>
            <a:stCxn id="9" idx="0"/>
            <a:endCxn id="6" idx="4"/>
          </p:cNvCxnSpPr>
          <p:nvPr/>
        </p:nvCxnSpPr>
        <p:spPr>
          <a:xfrm flipH="1" flipV="1">
            <a:off x="3912718" y="1895367"/>
            <a:ext cx="297374" cy="208835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4459" y="4385734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Отчёт № 181 – «Аналитический отчёт по группам диспансерного наблюдения»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7759" y="1077829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2110 ф № 33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910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46270" y="3344180"/>
          <a:ext cx="47847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Точечный рисунок" r:id="rId3" imgW="4784400" imgH="974160" progId="Paint.Picture">
                  <p:embed/>
                </p:oleObj>
              </mc:Choice>
              <mc:Fallback>
                <p:oleObj name="Точечный рисунок" r:id="rId3" imgW="4784400" imgH="9741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6270" y="3344180"/>
                        <a:ext cx="4784725" cy="974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68354" y="1616073"/>
          <a:ext cx="859631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Точечный рисунок" r:id="rId5" imgW="9824400" imgH="658440" progId="Paint.Picture">
                  <p:embed/>
                </p:oleObj>
              </mc:Choice>
              <mc:Fallback>
                <p:oleObj name="Точечный рисунок" r:id="rId5" imgW="9824400" imgH="6584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354" y="1616073"/>
                        <a:ext cx="8596312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9" y="0"/>
            <a:ext cx="911624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Сверка данных о численности контингентов, состоящих во </a:t>
            </a:r>
            <a:r>
              <a:rPr lang="en-US" dirty="0" smtClean="0"/>
              <a:t>II</a:t>
            </a:r>
            <a:r>
              <a:rPr lang="ru-RU" dirty="0"/>
              <a:t>Б</a:t>
            </a:r>
            <a:r>
              <a:rPr lang="ru-RU" dirty="0" smtClean="0"/>
              <a:t> ГДН, выгруженных из ФРБТ и формы № 33 ФСН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945195" y="3977803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9" idx="0"/>
            <a:endCxn id="18" idx="3"/>
          </p:cNvCxnSpPr>
          <p:nvPr/>
        </p:nvCxnSpPr>
        <p:spPr>
          <a:xfrm flipV="1">
            <a:off x="6173795" y="1848390"/>
            <a:ext cx="295555" cy="212941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402395" y="1693918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24459" y="4385734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Отчёт № 181 – «Аналитический отчёт по группам диспансерного наблюдения»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7759" y="1077829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2110 ф № 33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7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75311"/>
              </p:ext>
            </p:extLst>
          </p:nvPr>
        </p:nvGraphicFramePr>
        <p:xfrm>
          <a:off x="0" y="2056910"/>
          <a:ext cx="9144000" cy="2550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Точечный рисунок" r:id="rId3" imgW="9660960" imgH="2694240" progId="Paint.Picture">
                  <p:embed/>
                </p:oleObj>
              </mc:Choice>
              <mc:Fallback>
                <p:oleObj name="Точечный рисунок" r:id="rId3" imgW="9660960" imgH="26942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056910"/>
                        <a:ext cx="9144000" cy="2550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933293"/>
              </p:ext>
            </p:extLst>
          </p:nvPr>
        </p:nvGraphicFramePr>
        <p:xfrm>
          <a:off x="3334175" y="5376139"/>
          <a:ext cx="1062037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Точечный рисунок" r:id="rId5" imgW="1061280" imgH="1039680" progId="Paint.Picture">
                  <p:embed/>
                </p:oleObj>
              </mc:Choice>
              <mc:Fallback>
                <p:oleObj name="Точечный рисунок" r:id="rId5" imgW="1061280" imgH="10396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34175" y="5376139"/>
                        <a:ext cx="1062037" cy="1039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9" y="0"/>
            <a:ext cx="911624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Сверка данных о численности контингентов больных туберкулёзом, выгруженных из ФРБТ и формы № 33 ФСН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636593" y="6001400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273252" y="4284718"/>
            <a:ext cx="4572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0" y="6323778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Отчёт № 181 – «Аналитический отчёт по группам диспансерного наблюдения»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7759" y="1077829"/>
            <a:ext cx="873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2100 ф № 33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9" idx="7"/>
          </p:cNvCxnSpPr>
          <p:nvPr/>
        </p:nvCxnSpPr>
        <p:spPr>
          <a:xfrm flipV="1">
            <a:off x="4026838" y="4410872"/>
            <a:ext cx="3386333" cy="161703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2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Как сверять данные между 50 приказом и ФРБТ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25677"/>
            <a:ext cx="7886700" cy="1353004"/>
          </a:xfrm>
        </p:spPr>
        <p:txBody>
          <a:bodyPr/>
          <a:lstStyle/>
          <a:p>
            <a:pPr algn="just"/>
            <a:r>
              <a:rPr lang="ru-RU" dirty="0" smtClean="0"/>
              <a:t>Используйте выверку данных между журналом № 03-ТБ/у, из которого Вы составляете форму № 2-ТБ по 50 приказу и журналом № 503/у, из которого составляется отчёт по форме № 2-ТБ из ФРБТ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678681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 smtClean="0"/>
              <a:t>Как сверять данные по контингентам между ф. 33 и ФРБТ</a:t>
            </a:r>
            <a:endParaRPr lang="ru-RU" sz="4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28650" y="4031685"/>
            <a:ext cx="8515350" cy="1353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/>
              <a:t>Используйте выверку данных между </a:t>
            </a:r>
            <a:r>
              <a:rPr lang="ru-RU" dirty="0" err="1" smtClean="0"/>
              <a:t>полицевым</a:t>
            </a:r>
            <a:r>
              <a:rPr lang="ru-RU" dirty="0" smtClean="0"/>
              <a:t> перечнем контингентов и выгрузкой из ФРБТ отчёта № 126 «Отчёт по группам диспансерного наблюдения», графа № 24. Там отображаются активные контингенты на дату выгрузки – </a:t>
            </a:r>
            <a:r>
              <a:rPr lang="ru-RU" dirty="0" smtClean="0"/>
              <a:t>31.12.2021.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209678"/>
              </p:ext>
            </p:extLst>
          </p:nvPr>
        </p:nvGraphicFramePr>
        <p:xfrm>
          <a:off x="404813" y="5265510"/>
          <a:ext cx="80295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Точечный рисунок" r:id="rId3" imgW="9176760" imgH="876240" progId="Paint.Picture">
                  <p:embed/>
                </p:oleObj>
              </mc:Choice>
              <mc:Fallback>
                <p:oleObj name="Точечный рисунок" r:id="rId3" imgW="9176760" imgH="8762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813" y="5265510"/>
                        <a:ext cx="8029575" cy="76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Овал 6"/>
          <p:cNvSpPr/>
          <p:nvPr/>
        </p:nvSpPr>
        <p:spPr>
          <a:xfrm>
            <a:off x="6738257" y="5170713"/>
            <a:ext cx="957944" cy="10232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384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292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Точечный рисунок</vt:lpstr>
      <vt:lpstr>Межформенный контроль с ФРБТ</vt:lpstr>
      <vt:lpstr>Как проводится сверка форм 2-ТБ, выгруженных из ФРБТ с формой 2-ТБ Приказа Минздрава России № 50.</vt:lpstr>
      <vt:lpstr>Сверка данных о численности контингентов, состоящих в I ГДН, выгруженных из ФРБТ и формы № 33 ФСН</vt:lpstr>
      <vt:lpstr>Сверка данных о численности контингентов, состоящих во IIА ГДН, выгруженных из ФРБТ и формы № 33 ФСН</vt:lpstr>
      <vt:lpstr>Сверка данных о численности контингентов, состоящих во IIБ ГДН, выгруженных из ФРБТ и формы № 33 ФСН</vt:lpstr>
      <vt:lpstr>Сверка данных о численности контингентов больных туберкулёзом, выгруженных из ФРБТ и формы № 33 ФСН</vt:lpstr>
      <vt:lpstr>Как сверять данные между 50 приказом и ФРБТ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Межформенный контроль с ФРБТ</dc:title>
  <dc:creator>Sterlikov</dc:creator>
  <cp:lastModifiedBy>Sterlikov</cp:lastModifiedBy>
  <cp:revision>7</cp:revision>
  <dcterms:created xsi:type="dcterms:W3CDTF">2021-12-06T05:15:04Z</dcterms:created>
  <dcterms:modified xsi:type="dcterms:W3CDTF">2021-12-06T13:24:35Z</dcterms:modified>
</cp:coreProperties>
</file>