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11" r:id="rId3"/>
  </p:sldMasterIdLst>
  <p:notesMasterIdLst>
    <p:notesMasterId r:id="rId29"/>
  </p:notesMasterIdLst>
  <p:sldIdLst>
    <p:sldId id="256" r:id="rId4"/>
    <p:sldId id="378" r:id="rId5"/>
    <p:sldId id="408" r:id="rId6"/>
    <p:sldId id="389" r:id="rId7"/>
    <p:sldId id="388" r:id="rId8"/>
    <p:sldId id="391" r:id="rId9"/>
    <p:sldId id="409" r:id="rId10"/>
    <p:sldId id="390" r:id="rId11"/>
    <p:sldId id="392" r:id="rId12"/>
    <p:sldId id="393" r:id="rId13"/>
    <p:sldId id="394" r:id="rId14"/>
    <p:sldId id="395" r:id="rId15"/>
    <p:sldId id="396" r:id="rId16"/>
    <p:sldId id="397" r:id="rId17"/>
    <p:sldId id="406" r:id="rId18"/>
    <p:sldId id="411" r:id="rId19"/>
    <p:sldId id="414" r:id="rId20"/>
    <p:sldId id="407" r:id="rId21"/>
    <p:sldId id="403" r:id="rId22"/>
    <p:sldId id="398" r:id="rId23"/>
    <p:sldId id="399" r:id="rId24"/>
    <p:sldId id="402" r:id="rId25"/>
    <p:sldId id="401" r:id="rId26"/>
    <p:sldId id="412" r:id="rId27"/>
    <p:sldId id="410" r:id="rId28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CA8A2"/>
    <a:srgbClr val="CDE6FF"/>
    <a:srgbClr val="164EAA"/>
    <a:srgbClr val="99CCFF"/>
    <a:srgbClr val="D5FEFF"/>
    <a:srgbClr val="A1D1FD"/>
    <a:srgbClr val="BCF1AD"/>
    <a:srgbClr val="ECC070"/>
    <a:srgbClr val="FA7C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010" autoAdjust="0"/>
  </p:normalViewPr>
  <p:slideViewPr>
    <p:cSldViewPr snapToGrid="0">
      <p:cViewPr>
        <p:scale>
          <a:sx n="100" d="100"/>
          <a:sy n="100" d="100"/>
        </p:scale>
        <p:origin x="-72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864CC-E5E5-4404-8298-A47C09ACBA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70700-F574-4711-A612-7FEF081D4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2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Поставить новые эмблемы!!!!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70700-F574-4711-A612-7FEF081D42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A9B87-BEEB-4B7F-8BFF-4F2C420F136A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410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A9B87-BEEB-4B7F-8BFF-4F2C420F136A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41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AE2620-8672-414C-A0A2-93262C4A6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5CE4B2F-E8F7-4E80-A0E6-4E3538843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79E1C34-88ED-48E6-B72E-65BD8A3F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D14439-F568-4C50-B421-974BFFDF8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CE45CC-3BF5-4A00-952C-A4592E89A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66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310845-7288-46C3-9F87-9A68B5648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94266EF-DAF5-4BC1-AE1D-FFA493099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583898-9807-4DF6-BE44-C015B53F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EE4240F-003E-47D5-B316-A9056CCEC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6FDCD2-92CC-46CE-84D6-E3612F6C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1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B706D04-B7A7-47BC-B439-3049E5801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27386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033A6BC-052A-4F03-A75D-498D8BC97B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94" y="27386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9C632A-2A32-4003-AFEA-79DB0BFD4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96335F9-046B-4E39-8164-65AA7515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848823-F1AF-4084-8130-0DF586D9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13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56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61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82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90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55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38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12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23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10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09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925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84576-ED4D-489B-BC4E-01EF1F8EF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E9FEF3-CB9B-4D87-9873-3BECB6E0E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0A95DC-43C2-4038-A2EB-83FB57A9C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896A1D-B62D-4577-AD5B-48C7E5B52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AAAD72C-C371-4812-8366-6253C254B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01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7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37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0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094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094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84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5980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C9F31-33CC-4DD7-9A00-31E732D388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9282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44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6C8C5-47EC-4AC4-ABCF-C03F3858F88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261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BF550-2E7A-4840-A451-5965664396F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11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62B35-89C3-4B89-ABCE-8B833044D3B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60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D0619-5719-400D-8B1E-A83DEFB90EA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50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2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82439-1F28-4BFC-BF99-563A1992BB0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09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EDA93-33AC-485C-A625-4E5C750473F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6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FB2DD6-254B-4C9A-B1AB-1F3FC2D44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440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A7E43CC-2606-4259-B576-69FDB2388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210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FA1A86-03B8-4122-9845-83F9907A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5F50903-F239-41AB-B3D3-7BB1FC51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9C9F05E-E8BA-4B47-8CBC-B6F74E637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839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CF28B-5303-41B4-9D74-61F5D2EA4FC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11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13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8AAC8-0D55-4127-A2FF-3F3DB445443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39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7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10417-D8AD-40E7-B1BB-2B228BC0161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24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8FDB7-F4E2-409D-9988-B780361A4AD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308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082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082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34C55-5E13-4140-9F5A-2D0AD7BC6D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84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6082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E9A32-6406-45B4-9049-92569D5E146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8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3E973A-E731-498C-AB72-0C6F9CFF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03A489-C448-415B-AD93-4A40BF88A1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5174DC0-3CDA-4ED8-976B-A9002C07E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1F89812-B012-426F-A9D9-30D5F3F9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357D2F-297B-4102-8F7A-48494481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DD3553D-F934-4659-B2A3-F05A6D827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7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8B261E-5503-4590-A48E-4A65F73AF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CCFB5B-ECBC-4426-B7C1-E1BBEE8E2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91FAE5D-7AC0-41ED-8E70-4CE4E9E5B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3F68FC6-89D1-4B41-B466-2AD2A8F14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F873974-6E9E-4D49-83B5-D1FCF350F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9244B90-3667-496B-B407-BE1D481A9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2F8FFAE-A169-4E88-BA35-40CA8EA11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EE1FFAB-699D-41D8-AB71-749A5473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36DD11-8751-4D2C-83A5-0F6DE3212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00EA9B6-D984-408B-9436-FB499EA70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06EFC1F-D38E-4259-A398-972A3E04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E1FDEA6-DA9B-4375-B91F-E09D836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7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C2B5896-B841-4DA0-ACFB-D6207A6A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0A5DB8A-0119-44EE-81B1-FE9D22FF9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20E91DF-0789-4610-A7B5-FEFB3CE0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57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7BF854-E55E-4ED1-8794-40CF7B526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629D74-95CC-4E11-9929-FF53F665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706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7E18DB3-F7C5-4938-B18C-0A65200A8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98B3195-1E80-4732-9CC0-3E6EE8ACB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A4A0A20-104A-4D2F-B638-9B625A0BC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06B8EF7-C623-45D5-870C-C239588A8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3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43B1CC-9FE6-4AB8-B60C-8CCE6AEB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F10DB07-FDF6-476D-BDAF-E6764C996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706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ACC0DBC-20A6-4AC0-9FB4-A4B1341AE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A088C62-F40B-4743-AA53-C5C90B1D9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86DCB62-2763-49C0-A165-DEA027249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3796D72-50A9-4A20-85A0-1CF59FA00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2FD2F9-843C-40C6-ABF7-8DC618A6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08A3BD-DB6D-411F-AD26-59925329B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3E7F2B3-3D5D-4C0F-95BE-2FCFF5FF0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375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93640-7F7D-4287-8BF1-E2ED76782605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54A8CDA-707A-4D09-99FC-6806FC6B5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375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824BC4-3245-45D6-8B24-39425D53A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375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378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378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378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2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77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1958D1-10D5-4B46-84B7-57BF2082CF7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90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can.iarc.fr/en/datavi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gco.iarc.fr/today/online-analysis-dual-bar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co.iarc.fr/today/online-analysis-dual-bar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2920" y="1630683"/>
            <a:ext cx="7795260" cy="2171699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ФОРМА №7 ФЕДЕРАЛЬНОГО СТАТИСТИЧЕСКОГО НАБЛЮДЕНИЯ: </a:t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Итоги 2020 г.</a:t>
            </a:r>
            <a:r>
              <a:rPr lang="ru-RU" sz="27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7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2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416" y="133351"/>
            <a:ext cx="5207951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122738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b="1" i="1" dirty="0" err="1" smtClean="0">
                <a:solidFill>
                  <a:srgbClr val="000066"/>
                </a:solidFill>
                <a:latin typeface="Tahoma" panose="020B0604030504040204" pitchFamily="34" charset="0"/>
              </a:rPr>
              <a:t>Шахзадова</a:t>
            </a:r>
            <a: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 Анна Олеговна</a:t>
            </a:r>
            <a:b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</a:br>
            <a: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8-495-945-11-57</a:t>
            </a:r>
            <a:b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</a:br>
            <a:r>
              <a:rPr lang="en-US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ann4761@yandex.ru</a:t>
            </a:r>
            <a:endParaRPr lang="ru-RU" altLang="ru-RU" sz="16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41685"/>
            <a:ext cx="8964612" cy="323850"/>
          </a:xfrm>
        </p:spPr>
        <p:txBody>
          <a:bodyPr>
            <a:normAutofit fontScale="90000"/>
          </a:bodyPr>
          <a:lstStyle/>
          <a:p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ИНДЕКС НАКОПЛЕНИЯ КОНТИНГЕНТА </a:t>
            </a:r>
            <a:b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при 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ЗНО </a:t>
            </a:r>
            <a:r>
              <a:rPr lang="ru-RU" altLang="ru-RU" sz="1800" b="1" dirty="0" err="1" smtClean="0">
                <a:solidFill>
                  <a:srgbClr val="002060"/>
                </a:solidFill>
                <a:latin typeface="Tahoma" pitchFamily="34" charset="0"/>
              </a:rPr>
              <a:t>немеланомной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 кожи, 2020 г. 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103514" name="Group 9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68714920"/>
              </p:ext>
            </p:extLst>
          </p:nvPr>
        </p:nvGraphicFramePr>
        <p:xfrm>
          <a:off x="468313" y="1221592"/>
          <a:ext cx="7993062" cy="3246081"/>
        </p:xfrm>
        <a:graphic>
          <a:graphicData uri="http://schemas.openxmlformats.org/drawingml/2006/table">
            <a:tbl>
              <a:tblPr/>
              <a:tblGrid>
                <a:gridCol w="3275012"/>
                <a:gridCol w="885825"/>
                <a:gridCol w="3111500"/>
                <a:gridCol w="720725"/>
              </a:tblGrid>
              <a:tr h="279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МАКСИМАЛЬНЫЙ  УРОВЕНЬ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2020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МИНИМАЛЬНЫЙ УРОВЕНЬ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2020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Чукотский авт.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округ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Ингушетия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3,8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Калмыкия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Чеченская Республика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4,3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64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Мордовия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Марий Эл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5,3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Калужская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13,1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Белгородская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Адыгея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12,9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Саха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(Якутия)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6,3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Курская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12,4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Бурятия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6,3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Омская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Костромская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Забайкальский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край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Алтай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Краснодарский край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Хакасия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6,8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Камчатский край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г.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Санкт-Петербург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6,8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26685" name="Rectangle 130"/>
          <p:cNvSpPr>
            <a:spLocks noChangeArrowheads="1"/>
          </p:cNvSpPr>
          <p:nvPr/>
        </p:nvSpPr>
        <p:spPr bwMode="auto">
          <a:xfrm>
            <a:off x="468337" y="566500"/>
            <a:ext cx="8027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РОССИЯ – </a:t>
            </a:r>
            <a:r>
              <a:rPr lang="ru-RU" altLang="ru-RU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8,6 </a:t>
            </a:r>
            <a:r>
              <a:rPr lang="ru-RU" alt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(2019 г.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6,2; 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2018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6,4;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2017 </a:t>
            </a:r>
            <a:r>
              <a:rPr lang="ru-RU" altLang="ru-RU" sz="15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2016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2015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ru-RU" altLang="ru-RU" sz="1500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686" name="Text Box 54"/>
          <p:cNvSpPr txBox="1">
            <a:spLocks noChangeArrowheads="1"/>
          </p:cNvSpPr>
          <p:nvPr/>
        </p:nvSpPr>
        <p:spPr bwMode="auto">
          <a:xfrm>
            <a:off x="262890" y="4570367"/>
            <a:ext cx="4219440" cy="486287"/>
          </a:xfrm>
          <a:prstGeom prst="rect">
            <a:avLst/>
          </a:prstGeom>
          <a:solidFill>
            <a:srgbClr val="CDE6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600" b="1" i="1" dirty="0">
                <a:solidFill>
                  <a:srgbClr val="990000"/>
                </a:solidFill>
              </a:rPr>
              <a:t>1</a:t>
            </a:r>
            <a:r>
              <a:rPr lang="ru-RU" altLang="ru-RU" sz="1600" b="1" i="1" dirty="0" smtClean="0">
                <a:solidFill>
                  <a:srgbClr val="990000"/>
                </a:solidFill>
              </a:rPr>
              <a:t>7</a:t>
            </a:r>
            <a:r>
              <a:rPr lang="ru-RU" altLang="ru-RU" sz="1600" b="1" i="1" dirty="0" smtClean="0">
                <a:solidFill>
                  <a:srgbClr val="660066"/>
                </a:solidFill>
              </a:rPr>
              <a:t> регионов </a:t>
            </a:r>
            <a:r>
              <a:rPr lang="ru-RU" altLang="ru-RU" sz="1600" b="1" i="1" dirty="0">
                <a:solidFill>
                  <a:srgbClr val="660066"/>
                </a:solidFill>
              </a:rPr>
              <a:t>имеют показатель </a:t>
            </a:r>
            <a:br>
              <a:rPr lang="ru-RU" altLang="ru-RU" sz="1600" b="1" i="1" dirty="0">
                <a:solidFill>
                  <a:srgbClr val="660066"/>
                </a:solidFill>
              </a:rPr>
            </a:br>
            <a:r>
              <a:rPr lang="ru-RU" altLang="ru-RU" sz="1600" b="1" i="1" dirty="0" smtClean="0">
                <a:solidFill>
                  <a:srgbClr val="660066"/>
                </a:solidFill>
              </a:rPr>
              <a:t>10 </a:t>
            </a:r>
            <a:r>
              <a:rPr lang="ru-RU" altLang="ru-RU" sz="1600" b="1" i="1" dirty="0">
                <a:solidFill>
                  <a:srgbClr val="660066"/>
                </a:solidFill>
              </a:rPr>
              <a:t>и более</a:t>
            </a:r>
            <a:endParaRPr lang="ru-RU" altLang="ru-RU" sz="1600" dirty="0">
              <a:solidFill>
                <a:srgbClr val="660066"/>
              </a:solidFill>
            </a:endParaRPr>
          </a:p>
        </p:txBody>
      </p:sp>
      <p:sp>
        <p:nvSpPr>
          <p:cNvPr id="26687" name="Text Box 54"/>
          <p:cNvSpPr txBox="1">
            <a:spLocks noChangeArrowheads="1"/>
          </p:cNvSpPr>
          <p:nvPr/>
        </p:nvSpPr>
        <p:spPr bwMode="auto">
          <a:xfrm>
            <a:off x="4719644" y="4570367"/>
            <a:ext cx="4249737" cy="486287"/>
          </a:xfrm>
          <a:prstGeom prst="rect">
            <a:avLst/>
          </a:prstGeom>
          <a:solidFill>
            <a:srgbClr val="CDE6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600" b="1" i="1" dirty="0" smtClean="0">
                <a:solidFill>
                  <a:srgbClr val="660066"/>
                </a:solidFill>
              </a:rPr>
              <a:t>49 регионов </a:t>
            </a:r>
            <a:r>
              <a:rPr lang="ru-RU" altLang="ru-RU" sz="1600" b="1" i="1" dirty="0">
                <a:solidFill>
                  <a:srgbClr val="660066"/>
                </a:solidFill>
              </a:rPr>
              <a:t>имеют показатель </a:t>
            </a:r>
            <a:br>
              <a:rPr lang="ru-RU" altLang="ru-RU" sz="1600" b="1" i="1" dirty="0">
                <a:solidFill>
                  <a:srgbClr val="660066"/>
                </a:solidFill>
              </a:rPr>
            </a:br>
            <a:r>
              <a:rPr lang="ru-RU" altLang="ru-RU" sz="1600" b="1" i="1" dirty="0">
                <a:solidFill>
                  <a:srgbClr val="660066"/>
                </a:solidFill>
              </a:rPr>
              <a:t>ниже </a:t>
            </a:r>
            <a:r>
              <a:rPr lang="ru-RU" altLang="ru-RU" sz="1600" b="1" i="1" dirty="0" err="1">
                <a:solidFill>
                  <a:srgbClr val="660066"/>
                </a:solidFill>
              </a:rPr>
              <a:t>сренероссийского</a:t>
            </a:r>
            <a:r>
              <a:rPr lang="ru-RU" altLang="ru-RU" sz="1600" b="1" i="1" dirty="0">
                <a:solidFill>
                  <a:srgbClr val="660066"/>
                </a:solidFill>
              </a:rPr>
              <a:t> - менее </a:t>
            </a:r>
            <a:r>
              <a:rPr lang="ru-RU" altLang="ru-RU" sz="1600" b="1" i="1" dirty="0" smtClean="0">
                <a:solidFill>
                  <a:srgbClr val="660066"/>
                </a:solidFill>
              </a:rPr>
              <a:t>8,6</a:t>
            </a:r>
            <a:endParaRPr lang="ru-RU" altLang="ru-RU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964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89" name="Group 6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52437950"/>
              </p:ext>
            </p:extLst>
          </p:nvPr>
        </p:nvGraphicFramePr>
        <p:xfrm>
          <a:off x="323875" y="2139566"/>
          <a:ext cx="8353425" cy="2714387"/>
        </p:xfrm>
        <a:graphic>
          <a:graphicData uri="http://schemas.openxmlformats.org/drawingml/2006/table">
            <a:tbl>
              <a:tblPr/>
              <a:tblGrid>
                <a:gridCol w="2879725"/>
                <a:gridCol w="936625"/>
                <a:gridCol w="3816350"/>
                <a:gridCol w="720725"/>
              </a:tblGrid>
              <a:tr h="377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Калмыкия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Чеченская Республика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Еврейская авт.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Дагестан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Севастополь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Ингушетия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Магаданская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13,8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Забайкальский край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Владимирская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13,8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Ненецкий авт. округ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Челябинская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Тыва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Свердловская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13,4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Кировская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3" name="Text Box 49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27694" name="Text Box 51"/>
          <p:cNvSpPr txBox="1">
            <a:spLocks noChangeArrowheads="1"/>
          </p:cNvSpPr>
          <p:nvPr/>
        </p:nvSpPr>
        <p:spPr bwMode="auto">
          <a:xfrm>
            <a:off x="250838" y="627460"/>
            <a:ext cx="8893175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800" b="1" dirty="0">
                <a:solidFill>
                  <a:srgbClr val="990000"/>
                </a:solidFill>
              </a:rPr>
              <a:t>РОССИЯ: </a:t>
            </a:r>
            <a:r>
              <a:rPr lang="ru-RU" altLang="ru-RU" sz="1800" b="1" dirty="0" smtClean="0">
                <a:solidFill>
                  <a:srgbClr val="990000"/>
                </a:solidFill>
              </a:rPr>
              <a:t>33 384 </a:t>
            </a:r>
            <a:r>
              <a:rPr lang="ru-RU" altLang="ru-RU" sz="1800" b="1" dirty="0">
                <a:solidFill>
                  <a:srgbClr val="000066"/>
                </a:solidFill>
              </a:rPr>
              <a:t>умерших от ЗНО </a:t>
            </a:r>
            <a:r>
              <a:rPr lang="ru-RU" altLang="ru-RU" sz="1800" b="1" dirty="0">
                <a:solidFill>
                  <a:srgbClr val="990000"/>
                </a:solidFill>
              </a:rPr>
              <a:t>не состояли </a:t>
            </a:r>
            <a:r>
              <a:rPr lang="ru-RU" altLang="ru-RU" sz="1800" b="1" dirty="0">
                <a:solidFill>
                  <a:srgbClr val="000066"/>
                </a:solidFill>
              </a:rPr>
              <a:t>на учете (учтены посмертно), </a:t>
            </a:r>
            <a:r>
              <a:rPr lang="ru-RU" altLang="ru-RU" sz="1800" b="1" dirty="0" smtClean="0">
                <a:solidFill>
                  <a:srgbClr val="990000"/>
                </a:solidFill>
              </a:rPr>
              <a:t>12,4 </a:t>
            </a:r>
            <a:r>
              <a:rPr lang="ru-RU" altLang="ru-RU" sz="1800" b="1" dirty="0">
                <a:solidFill>
                  <a:srgbClr val="000066"/>
                </a:solidFill>
              </a:rPr>
              <a:t>на 100 умерших от ЗНО больных </a:t>
            </a:r>
            <a:br>
              <a:rPr lang="ru-RU" altLang="ru-RU" sz="1800" b="1" dirty="0">
                <a:solidFill>
                  <a:srgbClr val="000066"/>
                </a:solidFill>
              </a:rPr>
            </a:br>
            <a:r>
              <a:rPr lang="ru-RU" altLang="ru-RU" sz="1500" b="1" dirty="0" smtClean="0">
                <a:solidFill>
                  <a:srgbClr val="000066"/>
                </a:solidFill>
              </a:rPr>
              <a:t>(2019 г. – 10,0; 2018 – 10,7; 2017 </a:t>
            </a:r>
            <a:r>
              <a:rPr lang="ru-RU" altLang="ru-RU" sz="1500" b="1" dirty="0">
                <a:solidFill>
                  <a:srgbClr val="000066"/>
                </a:solidFill>
              </a:rPr>
              <a:t>г. – 9,7%; 2016 г. – </a:t>
            </a:r>
            <a:r>
              <a:rPr lang="ru-RU" altLang="ru-RU" sz="1500" b="1" dirty="0" smtClean="0">
                <a:solidFill>
                  <a:srgbClr val="000066"/>
                </a:solidFill>
              </a:rPr>
              <a:t>10,0; </a:t>
            </a:r>
            <a:r>
              <a:rPr lang="ru-RU" altLang="ru-RU" sz="1500" b="1" dirty="0">
                <a:solidFill>
                  <a:srgbClr val="000066"/>
                </a:solidFill>
              </a:rPr>
              <a:t>2015 г. – 9,5; 2014 г. – </a:t>
            </a:r>
            <a:r>
              <a:rPr lang="ru-RU" altLang="ru-RU" sz="1500" b="1" dirty="0" smtClean="0">
                <a:solidFill>
                  <a:srgbClr val="000066"/>
                </a:solidFill>
              </a:rPr>
              <a:t>8,2)</a:t>
            </a:r>
            <a:endParaRPr lang="ru-RU" altLang="ru-RU" sz="1500" b="1" dirty="0">
              <a:solidFill>
                <a:srgbClr val="000066"/>
              </a:solidFill>
            </a:endParaRPr>
          </a:p>
          <a:p>
            <a:pPr eaLnBrk="1" hangingPunct="1">
              <a:lnSpc>
                <a:spcPct val="120000"/>
              </a:lnSpc>
            </a:pPr>
            <a:endParaRPr lang="ru-RU" altLang="ru-RU" sz="1500" b="1" dirty="0">
              <a:solidFill>
                <a:srgbClr val="000066"/>
              </a:solidFill>
            </a:endParaRPr>
          </a:p>
        </p:txBody>
      </p:sp>
      <p:sp>
        <p:nvSpPr>
          <p:cNvPr id="27695" name="Rectangle 52"/>
          <p:cNvSpPr>
            <a:spLocks noGrp="1" noChangeArrowheads="1"/>
          </p:cNvSpPr>
          <p:nvPr>
            <p:ph type="title"/>
          </p:nvPr>
        </p:nvSpPr>
        <p:spPr>
          <a:xfrm>
            <a:off x="107975" y="250043"/>
            <a:ext cx="8783637" cy="377429"/>
          </a:xfrm>
          <a:noFill/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УЧТЕННЫЕ ПОСМЕРТНО</a:t>
            </a:r>
          </a:p>
        </p:txBody>
      </p:sp>
      <p:sp>
        <p:nvSpPr>
          <p:cNvPr id="27696" name="Rectangle 53"/>
          <p:cNvSpPr>
            <a:spLocks noChangeArrowheads="1"/>
          </p:cNvSpPr>
          <p:nvPr/>
        </p:nvSpPr>
        <p:spPr bwMode="auto">
          <a:xfrm>
            <a:off x="179413" y="1491855"/>
            <a:ext cx="8713787" cy="37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1600" b="1" dirty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УЧТЕННЫХ ПОСМЕРТНО НА 100 </a:t>
            </a:r>
            <a:r>
              <a:rPr lang="ru-RU" altLang="ru-RU" sz="1600" b="1" dirty="0" smtClean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ВЗЯТЫХ ПОД НАБЛЮДЕНИЕ ВПЕРВЫЕ</a:t>
            </a:r>
            <a:endParaRPr lang="ru-RU" altLang="ru-RU" sz="1600" b="1" dirty="0">
              <a:solidFill>
                <a:srgbClr val="99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700" name="Text Box 142"/>
          <p:cNvSpPr txBox="1">
            <a:spLocks noChangeArrowheads="1"/>
          </p:cNvSpPr>
          <p:nvPr/>
        </p:nvSpPr>
        <p:spPr bwMode="auto">
          <a:xfrm>
            <a:off x="203213" y="1781622"/>
            <a:ext cx="84818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1800" b="1" u="sng" dirty="0">
                <a:solidFill>
                  <a:srgbClr val="002060"/>
                </a:solidFill>
              </a:rPr>
              <a:t>РОССИЯ  </a:t>
            </a:r>
            <a:r>
              <a:rPr lang="ru-RU" altLang="ru-RU" sz="1800" b="1" u="sng" dirty="0" smtClean="0">
                <a:solidFill>
                  <a:srgbClr val="990000"/>
                </a:solidFill>
              </a:rPr>
              <a:t>7,1</a:t>
            </a:r>
            <a:r>
              <a:rPr lang="ru-RU" altLang="ru-RU" sz="1800" b="1" u="sng" dirty="0" smtClean="0">
                <a:solidFill>
                  <a:srgbClr val="002060"/>
                </a:solidFill>
              </a:rPr>
              <a:t>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(2019 г. – 5,3; 2018 – 5,2; 2017 </a:t>
            </a:r>
            <a:r>
              <a:rPr lang="ru-RU" altLang="ru-RU" sz="1500" b="1" u="sng" dirty="0">
                <a:solidFill>
                  <a:srgbClr val="002060"/>
                </a:solidFill>
              </a:rPr>
              <a:t>г. - 4,9; 2016 г. – 5,1; 2015 г. –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4,7)</a:t>
            </a:r>
            <a:endParaRPr lang="ru-RU" altLang="ru-RU" sz="1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47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9" y="199084"/>
            <a:ext cx="8229600" cy="5298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700" b="1" dirty="0" smtClean="0">
                <a:solidFill>
                  <a:srgbClr val="002060"/>
                </a:solidFill>
                <a:latin typeface="Tahoma" pitchFamily="34" charset="0"/>
              </a:rPr>
              <a:t>УДЕЛЬНЫЙ ВЕС БОЛЬНЫХ С ДИАГНОЗОМ УСТАНОВЛЕННЫМ </a:t>
            </a:r>
            <a:r>
              <a:rPr lang="ru-RU" altLang="ru-RU" sz="1700" b="1" u="sng" dirty="0" smtClean="0">
                <a:solidFill>
                  <a:srgbClr val="002060"/>
                </a:solidFill>
                <a:latin typeface="Tahoma" pitchFamily="34" charset="0"/>
              </a:rPr>
              <a:t>ПОСМЕРТНО БЕЗ ВСКРЫТИЯ</a:t>
            </a:r>
            <a:r>
              <a:rPr lang="ru-RU" altLang="ru-RU" sz="1700" b="1" dirty="0" smtClean="0">
                <a:solidFill>
                  <a:srgbClr val="002060"/>
                </a:solidFill>
                <a:latin typeface="Tahoma" pitchFamily="34" charset="0"/>
              </a:rPr>
              <a:t> СРЕДИ ВСЕХ БОЛЬНЫХ С ПОСМЕРТНО УСТАНОВЛЕННЫМ ДИАГНОЗОМ, %</a:t>
            </a:r>
            <a:endParaRPr lang="ru-RU" altLang="ru-RU" sz="17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4706" name="Group 13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69635990"/>
              </p:ext>
            </p:extLst>
          </p:nvPr>
        </p:nvGraphicFramePr>
        <p:xfrm>
          <a:off x="123851" y="888682"/>
          <a:ext cx="8839199" cy="1040738"/>
        </p:xfrm>
        <a:graphic>
          <a:graphicData uri="http://schemas.openxmlformats.org/drawingml/2006/table">
            <a:tbl>
              <a:tblPr/>
              <a:tblGrid>
                <a:gridCol w="615313"/>
                <a:gridCol w="741392"/>
                <a:gridCol w="748455"/>
                <a:gridCol w="748456"/>
                <a:gridCol w="748455"/>
                <a:gridCol w="748456"/>
                <a:gridCol w="748455"/>
                <a:gridCol w="746394"/>
                <a:gridCol w="748456"/>
                <a:gridCol w="748455"/>
                <a:gridCol w="748456"/>
                <a:gridCol w="748456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82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РФ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14,6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243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325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435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241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715" name="Group 13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84053226"/>
              </p:ext>
            </p:extLst>
          </p:nvPr>
        </p:nvGraphicFramePr>
        <p:xfrm>
          <a:off x="189869" y="1860948"/>
          <a:ext cx="5461632" cy="3173628"/>
        </p:xfrm>
        <a:graphic>
          <a:graphicData uri="http://schemas.openxmlformats.org/drawingml/2006/table">
            <a:tbl>
              <a:tblPr/>
              <a:tblGrid>
                <a:gridCol w="3176947"/>
                <a:gridCol w="2284685"/>
              </a:tblGrid>
              <a:tr h="4162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Ингушетия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100 (5 из 5)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Дагестан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88,9 (8 из 9)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Карачаево-Черкессия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56,3 (18 из 32)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Кабардино-Балкария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48,0 (12 из 25)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Калмыкия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8,7 (11 из 126)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Татарстан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6,7 (46 из 684)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842" name="Text Box 106"/>
          <p:cNvSpPr txBox="1">
            <a:spLocks noChangeArrowheads="1"/>
          </p:cNvSpPr>
          <p:nvPr/>
        </p:nvSpPr>
        <p:spPr bwMode="auto">
          <a:xfrm>
            <a:off x="5882644" y="3293032"/>
            <a:ext cx="2915289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/>
              <a:t>     </a:t>
            </a:r>
            <a:r>
              <a:rPr lang="ru-RU" altLang="ru-RU" sz="1800" b="1" i="1" dirty="0">
                <a:solidFill>
                  <a:srgbClr val="002060"/>
                </a:solidFill>
              </a:rPr>
              <a:t>В </a:t>
            </a:r>
            <a:r>
              <a:rPr lang="ru-RU" altLang="ru-RU" sz="1800" b="1" i="1" dirty="0" smtClean="0">
                <a:solidFill>
                  <a:srgbClr val="002060"/>
                </a:solidFill>
              </a:rPr>
              <a:t>61 регионе </a:t>
            </a:r>
            <a:r>
              <a:rPr lang="ru-RU" altLang="ru-RU" sz="1800" b="1" i="1" dirty="0">
                <a:solidFill>
                  <a:srgbClr val="002060"/>
                </a:solidFill>
              </a:rPr>
              <a:t>данный показатель нулевой</a:t>
            </a:r>
          </a:p>
        </p:txBody>
      </p:sp>
      <p:sp>
        <p:nvSpPr>
          <p:cNvPr id="116845" name="Text Box 109"/>
          <p:cNvSpPr txBox="1">
            <a:spLocks noChangeArrowheads="1"/>
          </p:cNvSpPr>
          <p:nvPr/>
        </p:nvSpPr>
        <p:spPr bwMode="auto">
          <a:xfrm>
            <a:off x="5740417" y="1860948"/>
            <a:ext cx="322262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>
                <a:solidFill>
                  <a:srgbClr val="002060"/>
                </a:solidFill>
              </a:rPr>
              <a:t>     </a:t>
            </a:r>
            <a:r>
              <a:rPr lang="ru-RU" altLang="ru-RU" sz="1400" b="1" dirty="0">
                <a:solidFill>
                  <a:srgbClr val="002060"/>
                </a:solidFill>
              </a:rPr>
              <a:t>Абсолютное число случаев</a:t>
            </a:r>
          </a:p>
        </p:txBody>
      </p:sp>
    </p:spTree>
    <p:extLst>
      <p:ext uri="{BB962C8B-B14F-4D97-AF65-F5344CB8AC3E}">
        <p14:creationId xmlns:p14="http://schemas.microsoft.com/office/powerpoint/2010/main" val="3884333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30361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</a:rPr>
              <a:t>ЧИСЛО УМЕРШИХ В ПРЕДЫДУЩИЕ ГОДЫ, СНЯТЫХ С УЧЕТА В ОТЧЕТНОМ ГОДУ</a:t>
            </a:r>
            <a:endParaRPr lang="ru-RU" altLang="ru-RU" sz="1600" dirty="0" smtClean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23555" name="Text Box 51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23556" name="Text Box 52"/>
          <p:cNvSpPr txBox="1">
            <a:spLocks noChangeArrowheads="1"/>
          </p:cNvSpPr>
          <p:nvPr/>
        </p:nvSpPr>
        <p:spPr bwMode="auto">
          <a:xfrm>
            <a:off x="5703906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graphicFrame>
        <p:nvGraphicFramePr>
          <p:cNvPr id="21578" name="Group 7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9518702"/>
              </p:ext>
            </p:extLst>
          </p:nvPr>
        </p:nvGraphicFramePr>
        <p:xfrm>
          <a:off x="19" y="357188"/>
          <a:ext cx="8928097" cy="3097290"/>
        </p:xfrm>
        <a:graphic>
          <a:graphicData uri="http://schemas.openxmlformats.org/drawingml/2006/table">
            <a:tbl>
              <a:tblPr/>
              <a:tblGrid>
                <a:gridCol w="2384600"/>
                <a:gridCol w="801353"/>
                <a:gridCol w="806660"/>
                <a:gridCol w="861498"/>
                <a:gridCol w="803122"/>
                <a:gridCol w="801353"/>
                <a:gridCol w="803122"/>
                <a:gridCol w="833194"/>
                <a:gridCol w="833195"/>
              </a:tblGrid>
              <a:tr h="2856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Отчетный год: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2014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2017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2018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2020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93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число умерших в прошлые годы, снятых с учета в отчетном году</a:t>
                      </a: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30596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32035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44017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43066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50993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40836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37001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44511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8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число территорий, имеющих нулевые значения данного показателя</a:t>
                      </a: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4" name="Text Box 183"/>
          <p:cNvSpPr txBox="1">
            <a:spLocks noChangeArrowheads="1"/>
          </p:cNvSpPr>
          <p:nvPr/>
        </p:nvSpPr>
        <p:spPr bwMode="auto">
          <a:xfrm>
            <a:off x="127988" y="3699176"/>
            <a:ext cx="88566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500" b="1" dirty="0">
                <a:solidFill>
                  <a:srgbClr val="002060"/>
                </a:solidFill>
              </a:rPr>
              <a:t>Доля от численности контингента, состоящего на учете на конец предыдущего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года </a:t>
            </a:r>
            <a:r>
              <a:rPr lang="ru-RU" altLang="ru-RU" sz="1500" b="1" dirty="0">
                <a:solidFill>
                  <a:srgbClr val="002060"/>
                </a:solidFill>
              </a:rPr>
              <a:t>-  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1,1% (2019 г. – 1,0%)</a:t>
            </a:r>
          </a:p>
          <a:p>
            <a:pPr eaLnBrk="1" hangingPunct="1"/>
            <a:r>
              <a:rPr lang="ru-RU" altLang="ru-RU" sz="1500" b="1" dirty="0" smtClean="0">
                <a:solidFill>
                  <a:srgbClr val="002060"/>
                </a:solidFill>
              </a:rPr>
              <a:t>Разброс</a:t>
            </a:r>
            <a:r>
              <a:rPr lang="ru-RU" altLang="ru-RU" sz="1500" b="1" dirty="0">
                <a:solidFill>
                  <a:srgbClr val="002060"/>
                </a:solidFill>
              </a:rPr>
              <a:t>: от 0 до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11,5% (Вологодская область)</a:t>
            </a:r>
            <a:endParaRPr lang="ru-RU" altLang="ru-RU" sz="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72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1"/>
          <p:cNvSpPr>
            <a:spLocks noGrp="1" noChangeArrowheads="1"/>
          </p:cNvSpPr>
          <p:nvPr>
            <p:ph type="title"/>
          </p:nvPr>
        </p:nvSpPr>
        <p:spPr>
          <a:xfrm>
            <a:off x="200041" y="152402"/>
            <a:ext cx="8722393" cy="1403985"/>
          </a:xfrm>
          <a:noFill/>
        </p:spPr>
        <p:txBody>
          <a:bodyPr>
            <a:noAutofit/>
          </a:bodyPr>
          <a:lstStyle/>
          <a:p>
            <a:pPr algn="l" eaLnBrk="1" hangingPunct="1">
              <a:lnSpc>
                <a:spcPct val="110000"/>
              </a:lnSpc>
            </a:pPr>
            <a:r>
              <a:rPr lang="ru-RU" altLang="ru-RU" sz="1400" b="1" dirty="0" smtClean="0">
                <a:solidFill>
                  <a:srgbClr val="C00000"/>
                </a:solidFill>
                <a:latin typeface="Tahoma" pitchFamily="34" charset="0"/>
              </a:rPr>
              <a:t>ДОЛЯ ЗНО БЕЗ СТАДИИ  </a:t>
            </a: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- 4,8% (24 566 случаев) (2019 г. – 5,2%),</a:t>
            </a:r>
            <a:b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из них: </a:t>
            </a:r>
            <a:b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83,1% (20 415 случаев) - </a:t>
            </a:r>
            <a:r>
              <a:rPr lang="ru-RU" altLang="ru-RU" sz="1400" b="1" dirty="0" err="1" smtClean="0">
                <a:solidFill>
                  <a:srgbClr val="002060"/>
                </a:solidFill>
                <a:latin typeface="Tahoma" pitchFamily="34" charset="0"/>
              </a:rPr>
              <a:t>нестадируемые</a:t>
            </a: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 опухоли (2019 г. – 72,5%):</a:t>
            </a:r>
            <a:b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10 985 лейкемий</a:t>
            </a:r>
            <a:b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8 416 ЗНО головного мозга</a:t>
            </a:r>
            <a:b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002060"/>
                </a:solidFill>
                <a:latin typeface="Tahoma" pitchFamily="34" charset="0"/>
              </a:rPr>
              <a:t>1 014 ЗНО глаза</a:t>
            </a:r>
          </a:p>
        </p:txBody>
      </p:sp>
      <p:sp>
        <p:nvSpPr>
          <p:cNvPr id="35843" name="Text Box 49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35844" name="Text Box 50"/>
          <p:cNvSpPr txBox="1">
            <a:spLocks noChangeArrowheads="1"/>
          </p:cNvSpPr>
          <p:nvPr/>
        </p:nvSpPr>
        <p:spPr bwMode="auto">
          <a:xfrm>
            <a:off x="1" y="1587066"/>
            <a:ext cx="9036050" cy="3539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Таким образом, в РФ доля ЗНО неустановленной стадии </a:t>
            </a:r>
            <a:r>
              <a:rPr lang="en-US" altLang="ru-RU" b="1" dirty="0">
                <a:solidFill>
                  <a:srgbClr val="002060"/>
                </a:solidFill>
                <a:cs typeface="Tahoma" pitchFamily="34" charset="0"/>
              </a:rPr>
              <a:t>~</a:t>
            </a:r>
            <a:r>
              <a:rPr lang="ru-RU" altLang="ru-RU" b="1" dirty="0">
                <a:solidFill>
                  <a:srgbClr val="002060"/>
                </a:solidFill>
                <a:cs typeface="Tahoma" pitchFamily="34" charset="0"/>
              </a:rPr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0,8%, </a:t>
            </a:r>
            <a:r>
              <a:rPr lang="ru-RU" altLang="ru-RU" sz="1300" b="1" dirty="0" smtClean="0">
                <a:solidFill>
                  <a:srgbClr val="002060"/>
                </a:solidFill>
              </a:rPr>
              <a:t>2019 </a:t>
            </a:r>
            <a:r>
              <a:rPr lang="ru-RU" altLang="ru-RU" sz="1300" b="1" dirty="0">
                <a:solidFill>
                  <a:srgbClr val="002060"/>
                </a:solidFill>
              </a:rPr>
              <a:t>г. – </a:t>
            </a:r>
            <a:r>
              <a:rPr lang="ru-RU" altLang="ru-RU" sz="1300" b="1" dirty="0" smtClean="0">
                <a:solidFill>
                  <a:srgbClr val="002060"/>
                </a:solidFill>
              </a:rPr>
              <a:t>1,4%</a:t>
            </a:r>
            <a:endParaRPr lang="ru-RU" altLang="ru-RU" sz="1300" b="1" dirty="0">
              <a:solidFill>
                <a:srgbClr val="002060"/>
              </a:solidFill>
            </a:endParaRPr>
          </a:p>
        </p:txBody>
      </p:sp>
      <p:sp>
        <p:nvSpPr>
          <p:cNvPr id="35846" name="Text Box 56"/>
          <p:cNvSpPr txBox="1">
            <a:spLocks noChangeArrowheads="1"/>
          </p:cNvSpPr>
          <p:nvPr/>
        </p:nvSpPr>
        <p:spPr bwMode="auto">
          <a:xfrm>
            <a:off x="107661" y="357188"/>
            <a:ext cx="184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sz="1800">
              <a:latin typeface="Arial" charset="0"/>
            </a:endParaRPr>
          </a:p>
        </p:txBody>
      </p:sp>
      <p:graphicFrame>
        <p:nvGraphicFramePr>
          <p:cNvPr id="26669" name="Group 4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09649448"/>
              </p:ext>
            </p:extLst>
          </p:nvPr>
        </p:nvGraphicFramePr>
        <p:xfrm>
          <a:off x="179405" y="2085976"/>
          <a:ext cx="8713787" cy="1775570"/>
        </p:xfrm>
        <a:graphic>
          <a:graphicData uri="http://schemas.openxmlformats.org/drawingml/2006/table">
            <a:tbl>
              <a:tblPr/>
              <a:tblGrid>
                <a:gridCol w="3240087"/>
                <a:gridCol w="1071563"/>
                <a:gridCol w="3394075"/>
                <a:gridCol w="1008062"/>
              </a:tblGrid>
              <a:tr h="34497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МАКСИМАЛЬНЫЕ ПОКАЗАТЕЛИ, %</a:t>
                      </a:r>
                    </a:p>
                  </a:txBody>
                  <a:tcPr marT="34289" marB="3428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834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Хакасия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Тюменская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7,9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Чукотский авт. округ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Алтайский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край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34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Алтай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Карачаево-Черкессия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7,5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971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Тамбовская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Новгородская область</a:t>
                      </a:r>
                    </a:p>
                  </a:txBody>
                  <a:tcPr marT="34289" marB="34289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7,5</a:t>
                      </a:r>
                    </a:p>
                  </a:txBody>
                  <a:tcPr marT="34289" marB="34289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4" name="Text Box 184"/>
          <p:cNvSpPr txBox="1">
            <a:spLocks noChangeArrowheads="1"/>
          </p:cNvSpPr>
          <p:nvPr/>
        </p:nvSpPr>
        <p:spPr bwMode="auto">
          <a:xfrm>
            <a:off x="107675" y="4139305"/>
            <a:ext cx="8928391" cy="3231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1500" b="1" dirty="0">
                <a:solidFill>
                  <a:srgbClr val="C00000"/>
                </a:solidFill>
              </a:rPr>
              <a:t>«Красным» </a:t>
            </a:r>
            <a:r>
              <a:rPr lang="ru-RU" altLang="ru-RU" sz="1500" b="1" dirty="0">
                <a:solidFill>
                  <a:srgbClr val="002060"/>
                </a:solidFill>
              </a:rPr>
              <a:t>отмечены регионы, представленные на аналогичном слайде в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прошлом г.</a:t>
            </a:r>
            <a:endParaRPr lang="ru-RU" altLang="ru-RU" sz="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94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" name="Text Box 110"/>
          <p:cNvSpPr txBox="1">
            <a:spLocks noChangeArrowheads="1"/>
          </p:cNvSpPr>
          <p:nvPr/>
        </p:nvSpPr>
        <p:spPr bwMode="auto">
          <a:xfrm>
            <a:off x="123825" y="261610"/>
            <a:ext cx="8712200" cy="78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1600" b="1" dirty="0" smtClean="0">
                <a:solidFill>
                  <a:srgbClr val="002060"/>
                </a:solidFill>
              </a:rPr>
              <a:t>ДЕТИ</a:t>
            </a:r>
            <a:r>
              <a:rPr lang="ru-RU" altLang="ru-RU" sz="1600" b="1" dirty="0">
                <a:solidFill>
                  <a:srgbClr val="002060"/>
                </a:solidFill>
              </a:rPr>
              <a:t>!!! низкое качество показателей состояния онкологической  помощи и учета (неудовлетворительная система направления «Выписок»)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4325" y="1590675"/>
            <a:ext cx="85217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990000"/>
                </a:solidFill>
              </a:rPr>
              <a:t>Несоответствия информации о детях по разным таблицам  и в одной таблице 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990000"/>
                </a:solidFill>
              </a:rPr>
              <a:t>по строкам 0-14 и 0-17 лет: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2020 г. – 16 регионов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2019 г</a:t>
            </a:r>
            <a:r>
              <a:rPr lang="ru-RU" sz="1600" dirty="0" smtClean="0">
                <a:solidFill>
                  <a:srgbClr val="002060"/>
                </a:solidFill>
              </a:rPr>
              <a:t>. – 12 регионов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2018 г</a:t>
            </a:r>
            <a:r>
              <a:rPr lang="ru-RU" sz="1600" dirty="0" smtClean="0">
                <a:solidFill>
                  <a:srgbClr val="002060"/>
                </a:solidFill>
              </a:rPr>
              <a:t>. – 18 регионов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2017 г</a:t>
            </a:r>
            <a:r>
              <a:rPr lang="ru-RU" sz="1600" dirty="0" smtClean="0">
                <a:solidFill>
                  <a:srgbClr val="002060"/>
                </a:solidFill>
              </a:rPr>
              <a:t>. – 11 регионов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2016 г</a:t>
            </a:r>
            <a:r>
              <a:rPr lang="ru-RU" sz="1600" dirty="0" smtClean="0">
                <a:solidFill>
                  <a:srgbClr val="002060"/>
                </a:solidFill>
              </a:rPr>
              <a:t>. – 17 регионов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608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34954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ИНДЕКС ДОСТОВЕРНОСТИ УЧЕТА: ЗНО КОСТЕЙ, ГОЛОВНОГО МОЗГА, 2020 г.</a:t>
            </a:r>
            <a:endParaRPr lang="ru-RU" sz="16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828207"/>
              </p:ext>
            </p:extLst>
          </p:nvPr>
        </p:nvGraphicFramePr>
        <p:xfrm>
          <a:off x="179512" y="699543"/>
          <a:ext cx="8593013" cy="37444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0"/>
                <a:gridCol w="1464616"/>
                <a:gridCol w="2724077"/>
                <a:gridCol w="1524000"/>
              </a:tblGrid>
              <a:tr h="41733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костей и суставных хрящей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ЗНО головного мозга и др.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отделов ЦНС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Территория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ИДУ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Территория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ИДУ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Россия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Россия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Костромская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г.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Москва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Новгородская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Ленинградская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Северная Осетия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Адыгея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Амурская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Пермский край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Ставропольский край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Тыва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Ханты-Мансийский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авт. округ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Карелия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Вологодская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Забайкальский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край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9482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г.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Москва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Ханты-Мансийский авт. округ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Ивановская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Калужская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Ленинградская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Воронежская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776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12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территориях ИДУ ≥ 1,0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33 территориях ИДУ ≥ 1,0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4484785"/>
            <a:ext cx="443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ИДУ ЗНО костей и суставных хрящей в Норвегии – 0,5, </a:t>
            </a:r>
          </a:p>
          <a:p>
            <a:r>
              <a:rPr lang="ru-RU" sz="1200" dirty="0" smtClean="0"/>
              <a:t>Швеции – 0,5; </a:t>
            </a:r>
            <a:r>
              <a:rPr lang="en-US" sz="1200" dirty="0" smtClean="0">
                <a:hlinkClick r:id="rId3"/>
              </a:rPr>
              <a:t>https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nordcan.iarc.fr/en/dataviz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514850" y="4484785"/>
            <a:ext cx="4267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ИДУ ЗНО головного мозга и др. отделов ЦНС в Норвегии – 0,8; </a:t>
            </a:r>
          </a:p>
          <a:p>
            <a:r>
              <a:rPr lang="ru-RU" sz="1200" dirty="0" smtClean="0"/>
              <a:t>Швеции</a:t>
            </a:r>
            <a:r>
              <a:rPr lang="ru-RU" sz="1200" dirty="0" smtClean="0"/>
              <a:t> </a:t>
            </a:r>
            <a:r>
              <a:rPr lang="ru-RU" sz="1200" dirty="0" smtClean="0"/>
              <a:t>– 0,9; США – 0,7</a:t>
            </a:r>
          </a:p>
          <a:p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gco.iarc.fr/today/online-analysis-dual-bars</a:t>
            </a:r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00826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34954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ИНДЕКС ДОСТОВЕРНОСТИ УЧЕТА: ЛЕЙКЕМИИ, 2020 г.</a:t>
            </a:r>
            <a:endParaRPr lang="ru-RU" sz="16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178234"/>
              </p:ext>
            </p:extLst>
          </p:nvPr>
        </p:nvGraphicFramePr>
        <p:xfrm>
          <a:off x="218343" y="928143"/>
          <a:ext cx="8593013" cy="3327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0"/>
                <a:gridCol w="1464616"/>
                <a:gridCol w="2724077"/>
                <a:gridCol w="1524000"/>
              </a:tblGrid>
              <a:tr h="248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Территория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ИДУ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Территория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ИДУ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Россия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Калмыкия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Карачаево-Черкессия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Алтай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Ингушетия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ЯНАО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Камчатский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край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Башкортостан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Тюменская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Ростовская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Сахалинская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Калужская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Хабаровский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край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Амурская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Тыва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9482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Рязанская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Мурманская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Чувашия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Пензенская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167"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Ульяновская область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Пермский край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776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12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территориях ИДУ ≥ 1,0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21 территории ИДУ в пределах 0,3-0,5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00287" y="4370485"/>
            <a:ext cx="442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ИДУ лейкемии в Норвегии – </a:t>
            </a:r>
            <a:r>
              <a:rPr lang="ru-RU" sz="1200" dirty="0" smtClean="0"/>
              <a:t>0,5; Швеции </a:t>
            </a:r>
            <a:r>
              <a:rPr lang="ru-RU" sz="1200" dirty="0" smtClean="0"/>
              <a:t>– </a:t>
            </a:r>
            <a:r>
              <a:rPr lang="ru-RU" sz="1200" dirty="0" smtClean="0"/>
              <a:t>0,6; </a:t>
            </a:r>
            <a:r>
              <a:rPr lang="ru-RU" sz="1200" dirty="0" smtClean="0"/>
              <a:t>США – </a:t>
            </a:r>
            <a:r>
              <a:rPr lang="ru-RU" sz="1200" dirty="0" smtClean="0"/>
              <a:t>0,4</a:t>
            </a:r>
            <a:endParaRPr lang="ru-RU" sz="1200" dirty="0" smtClean="0"/>
          </a:p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gco.iarc.fr/today/online-analysis-dual-bars</a:t>
            </a:r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693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0" y="1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ДОЛЯ ЛЕЙКЕМИЙ, РАДИКАЛЬНОЕ ЛЕЧЕНИЕ КОТОРЫХ </a:t>
            </a:r>
            <a:r>
              <a:rPr lang="ru-RU" altLang="ru-RU" b="1" u="sng" dirty="0">
                <a:solidFill>
                  <a:schemeClr val="accent2">
                    <a:lumMod val="75000"/>
                  </a:schemeClr>
                </a:solidFill>
              </a:rPr>
              <a:t>ЗАКОНЧЕНО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altLang="ru-RU" b="1" u="sng" dirty="0">
                <a:solidFill>
                  <a:schemeClr val="accent2">
                    <a:lumMod val="75000"/>
                  </a:schemeClr>
                </a:solidFill>
              </a:rPr>
              <a:t>БУДЕТ ПРОДОЛЖЕНО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, от ВСЕХ ВЫЯВЛЕННЫХ ЛЕЙКЕМИЙ (БЕЗ УЧТЕННЫХ ПОСМЕРТНО),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2019г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.,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ru-RU" alt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5419129" y="3388757"/>
            <a:ext cx="3115272" cy="1261884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/>
              <a:t>     </a:t>
            </a:r>
            <a:r>
              <a:rPr lang="ru-RU" altLang="ru-RU" sz="1600" b="1" dirty="0">
                <a:solidFill>
                  <a:srgbClr val="660066"/>
                </a:solidFill>
              </a:rPr>
              <a:t>В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26 </a:t>
            </a:r>
            <a:r>
              <a:rPr lang="ru-RU" altLang="ru-RU" sz="1600" b="1" dirty="0">
                <a:solidFill>
                  <a:srgbClr val="C00000"/>
                </a:solidFill>
              </a:rPr>
              <a:t>регионах </a:t>
            </a:r>
            <a:r>
              <a:rPr lang="ru-RU" altLang="ru-RU" sz="1600" b="1" dirty="0">
                <a:solidFill>
                  <a:srgbClr val="660066"/>
                </a:solidFill>
              </a:rPr>
              <a:t>данный показатель составляет</a:t>
            </a:r>
            <a:r>
              <a:rPr lang="ru-RU" altLang="ru-RU" sz="1600" b="1" dirty="0">
                <a:solidFill>
                  <a:srgbClr val="FF0000"/>
                </a:solidFill>
              </a:rPr>
              <a:t>  </a:t>
            </a:r>
            <a:r>
              <a:rPr lang="ru-RU" altLang="ru-RU" sz="1600" b="1" dirty="0">
                <a:solidFill>
                  <a:srgbClr val="C00000"/>
                </a:solidFill>
              </a:rPr>
              <a:t>90% и более </a:t>
            </a:r>
            <a:br>
              <a:rPr lang="ru-RU" altLang="ru-RU" sz="1600" b="1" dirty="0">
                <a:solidFill>
                  <a:srgbClr val="C00000"/>
                </a:solidFill>
              </a:rPr>
            </a:br>
            <a:r>
              <a:rPr lang="ru-RU" altLang="ru-RU" sz="1400" b="1" dirty="0" smtClean="0">
                <a:solidFill>
                  <a:srgbClr val="C00000"/>
                </a:solidFill>
              </a:rPr>
              <a:t>(2019 г. – 25; 2018 </a:t>
            </a:r>
            <a:r>
              <a:rPr lang="ru-RU" altLang="ru-RU" sz="1400" b="1" dirty="0">
                <a:solidFill>
                  <a:srgbClr val="C00000"/>
                </a:solidFill>
              </a:rPr>
              <a:t>г. – 28;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2017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28; 2016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23)</a:t>
            </a:r>
            <a:endParaRPr lang="ru-RU" altLang="ru-RU" sz="1400" b="1" dirty="0">
              <a:solidFill>
                <a:srgbClr val="C00000"/>
              </a:solidFill>
            </a:endParaRPr>
          </a:p>
        </p:txBody>
      </p:sp>
      <p:graphicFrame>
        <p:nvGraphicFramePr>
          <p:cNvPr id="1748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430430"/>
              </p:ext>
            </p:extLst>
          </p:nvPr>
        </p:nvGraphicFramePr>
        <p:xfrm>
          <a:off x="440534" y="1729988"/>
          <a:ext cx="4436267" cy="3280317"/>
        </p:xfrm>
        <a:graphic>
          <a:graphicData uri="http://schemas.openxmlformats.org/drawingml/2006/table">
            <a:tbl>
              <a:tblPr/>
              <a:tblGrid>
                <a:gridCol w="2705098"/>
                <a:gridCol w="1731169"/>
              </a:tblGrid>
              <a:tr h="26669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МИНИМАЛЬНЫЕ ЗНАЧЕНИЯ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Костромская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33,3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Хакасия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33,3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1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Еврейская авт.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33,3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Адыгея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37,5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г. Москва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37,3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Омская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40,0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Ярославская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41,0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Тульская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44,5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9" name="Text Box 35"/>
          <p:cNvSpPr txBox="1">
            <a:spLocks noChangeArrowheads="1"/>
          </p:cNvSpPr>
          <p:nvPr/>
        </p:nvSpPr>
        <p:spPr bwMode="auto">
          <a:xfrm>
            <a:off x="52388" y="844154"/>
            <a:ext cx="876776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ru-RU" altLang="ru-RU" sz="1400" b="1" dirty="0">
                <a:solidFill>
                  <a:srgbClr val="C00000"/>
                </a:solidFill>
              </a:rPr>
              <a:t>РОССИЯ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69,7% </a:t>
            </a:r>
            <a:r>
              <a:rPr lang="ru-RU" altLang="ru-RU" sz="1400" b="1" dirty="0">
                <a:solidFill>
                  <a:srgbClr val="FF0000"/>
                </a:solidFill>
              </a:rPr>
              <a:t/>
            </a:r>
            <a:br>
              <a:rPr lang="ru-RU" altLang="ru-RU" sz="1400" b="1" dirty="0">
                <a:solidFill>
                  <a:srgbClr val="FF0000"/>
                </a:solidFill>
              </a:rPr>
            </a:br>
            <a:r>
              <a:rPr lang="ru-RU" altLang="ru-RU" sz="1400" b="1" dirty="0" smtClean="0">
                <a:solidFill>
                  <a:srgbClr val="002060"/>
                </a:solidFill>
              </a:rPr>
              <a:t>(2019 г. – 75,1%; 2018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76,4%; 2017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77,9%; 2016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77,3%; 2015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78,9%)</a:t>
            </a:r>
            <a:endParaRPr lang="ru-RU" altLang="ru-RU" sz="1400" b="1" dirty="0">
              <a:solidFill>
                <a:srgbClr val="002060"/>
              </a:solidFill>
            </a:endParaRPr>
          </a:p>
        </p:txBody>
      </p:sp>
      <p:sp>
        <p:nvSpPr>
          <p:cNvPr id="17441" name="Text Box 71"/>
          <p:cNvSpPr txBox="1">
            <a:spLocks noChangeArrowheads="1"/>
          </p:cNvSpPr>
          <p:nvPr/>
        </p:nvSpPr>
        <p:spPr bwMode="auto">
          <a:xfrm>
            <a:off x="5418138" y="1678781"/>
            <a:ext cx="3116262" cy="1477328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altLang="ru-RU" sz="1500" b="1" dirty="0">
                <a:solidFill>
                  <a:srgbClr val="C00000"/>
                </a:solidFill>
              </a:rPr>
              <a:t>выписки о проведенном лечении в регистр поступают не в полном объеме </a:t>
            </a:r>
            <a:r>
              <a:rPr lang="ru-RU" altLang="ru-RU" sz="1500" b="1" dirty="0">
                <a:solidFill>
                  <a:srgbClr val="C00000"/>
                </a:solidFill>
                <a:sym typeface="Symbol" pitchFamily="18" charset="2"/>
              </a:rPr>
              <a:t></a:t>
            </a:r>
            <a:r>
              <a:rPr lang="ru-RU" altLang="ru-RU" sz="1500" b="1" dirty="0">
                <a:solidFill>
                  <a:srgbClr val="C00000"/>
                </a:solidFill>
              </a:rPr>
              <a:t> плохая связь со стационарами, где лечатся гематологические больные </a:t>
            </a:r>
          </a:p>
        </p:txBody>
      </p:sp>
    </p:spTree>
    <p:extLst>
      <p:ext uri="{BB962C8B-B14F-4D97-AF65-F5344CB8AC3E}">
        <p14:creationId xmlns:p14="http://schemas.microsoft.com/office/powerpoint/2010/main" val="35012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2096" y="917919"/>
            <a:ext cx="8964612" cy="3384947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лучевым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гортани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шейки матки, анального канала, кожи, предстательной железы, глотки,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</a:rPr>
              <a:t>тела матки, трахеи, бронхов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лекарственным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лейкемии, </a:t>
            </a:r>
            <a:r>
              <a:rPr lang="ru-RU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лимфомы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ru-RU" altLang="ru-RU" sz="1600" b="1" dirty="0" err="1" smtClean="0">
                <a:solidFill>
                  <a:srgbClr val="C00000"/>
                </a:solidFill>
                <a:latin typeface="Tahoma" pitchFamily="34" charset="0"/>
              </a:rPr>
              <a:t>хориокарциномы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(С58!)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</a:t>
            </a:r>
            <a:r>
              <a:rPr lang="ru-RU" altLang="ru-RU" sz="1600" b="1" u="sng" dirty="0" err="1" smtClean="0">
                <a:solidFill>
                  <a:srgbClr val="C00000"/>
                </a:solidFill>
                <a:latin typeface="Tahoma" pitchFamily="34" charset="0"/>
              </a:rPr>
              <a:t>химио</a:t>
            </a: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-лучевым методом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глотки, гортани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анального канала, почки, предстательной железы, мочевого пузыря, легкого (мелкоклеточный рак),  шейки матки, </a:t>
            </a:r>
            <a:r>
              <a:rPr lang="ru-RU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лимфомы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, кожи, пищевода</a:t>
            </a:r>
            <a:endParaRPr lang="ru-RU" altLang="ru-RU" sz="1600" b="1" u="sng" dirty="0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Комбинированным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могут быть радикально пролечены ЗНО любой локализации</a:t>
            </a:r>
            <a:endParaRPr lang="ru-RU" altLang="ru-RU" sz="1600" b="1" u="sng" dirty="0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хирургическим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могут быть радикально пролечены ЗНО любой локализации (в основном ранние стадии), кроме лейкемии</a:t>
            </a:r>
            <a:r>
              <a:rPr lang="ru-RU" altLang="ru-RU" sz="16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200" b="1" i="1" u="sng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39750" y="86924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dirty="0">
                <a:solidFill>
                  <a:srgbClr val="660066"/>
                </a:solidFill>
              </a:rPr>
              <a:t> </a:t>
            </a:r>
            <a:r>
              <a:rPr lang="ru-RU" altLang="ru-RU" sz="1600" b="1" dirty="0">
                <a:solidFill>
                  <a:srgbClr val="002060"/>
                </a:solidFill>
              </a:rPr>
              <a:t>РЕКОМЕНДАЦИИ ПО ФОРМИРОВАНИЮ ТАБЛИЦЫ ПО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ЛЕЧЕНИЮ   </a:t>
            </a:r>
            <a:r>
              <a:rPr lang="ru-RU" altLang="ru-RU" sz="1600" b="1" dirty="0">
                <a:solidFill>
                  <a:srgbClr val="C00000"/>
                </a:solidFill>
              </a:rPr>
              <a:t>(ТАБЛИЦА 2300 ГРАФЫ 6-10) </a:t>
            </a:r>
            <a:br>
              <a:rPr lang="ru-RU" altLang="ru-RU" sz="1600" b="1" dirty="0">
                <a:solidFill>
                  <a:srgbClr val="C00000"/>
                </a:solidFill>
              </a:rPr>
            </a:br>
            <a:r>
              <a:rPr lang="ru-RU" altLang="ru-RU" sz="1600" b="1" dirty="0">
                <a:solidFill>
                  <a:srgbClr val="002060"/>
                </a:solidFill>
              </a:rPr>
              <a:t>ПО ЛОКАЛИЗАЦИЯМ ОПУХОЛЕВОГО ПРОЦЕССА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8500" y="4404836"/>
            <a:ext cx="7912100" cy="523220"/>
          </a:xfrm>
          <a:prstGeom prst="rect">
            <a:avLst/>
          </a:prstGeom>
          <a:noFill/>
          <a:ln w="317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При проведении </a:t>
            </a:r>
            <a:r>
              <a:rPr lang="ru-RU" b="1" dirty="0" err="1" smtClean="0">
                <a:solidFill>
                  <a:srgbClr val="002060"/>
                </a:solidFill>
              </a:rPr>
              <a:t>неоадъювантной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адъювантной</a:t>
            </a:r>
            <a:r>
              <a:rPr lang="ru-RU" b="1" dirty="0" smtClean="0">
                <a:solidFill>
                  <a:srgbClr val="002060"/>
                </a:solidFill>
              </a:rPr>
              <a:t> терапии, радикальное лечение считается законченным по окончании </a:t>
            </a:r>
            <a:r>
              <a:rPr lang="ru-RU" b="1" dirty="0" smtClean="0">
                <a:solidFill>
                  <a:srgbClr val="C00000"/>
                </a:solidFill>
              </a:rPr>
              <a:t>основного</a:t>
            </a:r>
            <a:r>
              <a:rPr lang="ru-RU" b="1" dirty="0" smtClean="0">
                <a:solidFill>
                  <a:srgbClr val="002060"/>
                </a:solidFill>
              </a:rPr>
              <a:t> курса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0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1431" y="297701"/>
            <a:ext cx="9144000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</a:rPr>
              <a:t>БАЗОВЫЕ ЗНАЧЕНИЯ, ОБЪЕДИНЯЮЩИЕ ВСЕ ДАННЫЕ ФОРМЫ ФСН № 7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07207" y="919176"/>
            <a:ext cx="8729663" cy="377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Число впервые выявленных ЗНО  </a:t>
            </a:r>
            <a:b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2000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5, стр.1+2)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все впервые выявленные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ЗНО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, 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посмертно учтенные </a:t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(в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не послужившие причиной смерти) и ПМО; используется для расчета показателей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заболеваемости</a:t>
            </a:r>
          </a:p>
          <a:p>
            <a:pPr eaLnBrk="1" hangingPunct="1">
              <a:buClr>
                <a:srgbClr val="FF0000"/>
              </a:buClr>
            </a:pPr>
            <a:endParaRPr lang="ru-RU" altLang="ru-RU" sz="1400" b="1" i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 Число впервые выявленных ЗНО (без выявленных посмертно) </a:t>
            </a:r>
            <a:b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2200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4, стр.1)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все впервые выявленные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ЗНО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, 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ПМО, но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НЕ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посмертно учтенные опухоли (из табл. 2120, а также ЗНО, не послужившие причиной смерти, но показанные в табл. 2000); используется для расчета показателей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диагностики и лечения</a:t>
            </a:r>
          </a:p>
          <a:p>
            <a:pPr eaLnBrk="1" hangingPunct="1">
              <a:buClr>
                <a:srgbClr val="FF0000"/>
              </a:buClr>
            </a:pPr>
            <a:endParaRPr lang="ru-RU" altLang="ru-RU" sz="1400" b="1" i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Число впервые выявленных больных,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</a:rPr>
              <a:t>взятых на учет в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отчетном году </a:t>
            </a:r>
          </a:p>
          <a:p>
            <a:pPr eaLnBrk="1" hangingPunct="1">
              <a:buClr>
                <a:srgbClr val="FF0000"/>
              </a:buClr>
            </a:pP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2100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</a:t>
            </a:r>
            <a:r>
              <a:rPr lang="ru-RU" altLang="ru-RU" sz="1400" i="1" dirty="0" smtClean="0">
                <a:solidFill>
                  <a:srgbClr val="002060"/>
                </a:solidFill>
                <a:latin typeface="Tahoma" pitchFamily="34" charset="0"/>
              </a:rPr>
              <a:t>5, 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стр.1)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больных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 с впервые выявленным диагнозом ЗНО,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НЕ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 включает посмертно учтенных пациентов; используется для расчета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индекса накопления </a:t>
            </a:r>
            <a:r>
              <a:rPr lang="ru-RU" altLang="ru-RU" sz="14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контингента, некоторых показателей работы онкологической службы</a:t>
            </a:r>
            <a:endParaRPr lang="ru-RU" altLang="ru-RU" sz="1400" b="1" dirty="0">
              <a:solidFill>
                <a:schemeClr val="accent2">
                  <a:lumMod val="75000"/>
                </a:scheme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69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29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953765"/>
              </p:ext>
            </p:extLst>
          </p:nvPr>
        </p:nvGraphicFramePr>
        <p:xfrm>
          <a:off x="878682" y="781052"/>
          <a:ext cx="7920038" cy="637212"/>
        </p:xfrm>
        <a:graphic>
          <a:graphicData uri="http://schemas.openxmlformats.org/drawingml/2006/table">
            <a:tbl>
              <a:tblPr/>
              <a:tblGrid>
                <a:gridCol w="4187825"/>
                <a:gridCol w="725488"/>
                <a:gridCol w="1514475"/>
                <a:gridCol w="1492250"/>
              </a:tblGrid>
              <a:tr h="434012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197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8" name="object 7"/>
          <p:cNvSpPr txBox="1">
            <a:spLocks noChangeArrowheads="1"/>
          </p:cNvSpPr>
          <p:nvPr/>
        </p:nvSpPr>
        <p:spPr bwMode="auto">
          <a:xfrm>
            <a:off x="685817" y="228600"/>
            <a:ext cx="8010525" cy="4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17" y="1543050"/>
            <a:ext cx="8305801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СУММА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гр.9 –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пациентов, состоящих под диспансерным наблюдением на конец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отчетного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пациентов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отчетном году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связи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 смертью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гр.1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связи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переменой места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жительства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гр.2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которых диагноз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подтвержден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2110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снято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диспансерного наблюдения пациентов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базальноклеточным раком кожи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через 5 лет после окончания специального лечения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отсутствии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рецидивов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1 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от ЗНО,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состоявших под диспансерным наблюдением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медицинской организации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4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состоявших под диспансерным наблюдением, число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умерших,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причиной смерти которых послужило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неонкологическое заболевание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6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взятых под диспансерное наблюдение 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в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предыдущие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годы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число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отчетном году 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7353317" y="762002"/>
            <a:ext cx="1343025" cy="6762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bject 7"/>
          <p:cNvSpPr txBox="1">
            <a:spLocks noChangeArrowheads="1"/>
          </p:cNvSpPr>
          <p:nvPr/>
        </p:nvSpPr>
        <p:spPr bwMode="auto">
          <a:xfrm>
            <a:off x="685816" y="0"/>
            <a:ext cx="8010525" cy="4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graphicFrame>
        <p:nvGraphicFramePr>
          <p:cNvPr id="11322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037407"/>
              </p:ext>
            </p:extLst>
          </p:nvPr>
        </p:nvGraphicFramePr>
        <p:xfrm>
          <a:off x="47643" y="587964"/>
          <a:ext cx="9143998" cy="3942374"/>
        </p:xfrm>
        <a:graphic>
          <a:graphicData uri="http://schemas.openxmlformats.org/drawingml/2006/table">
            <a:tbl>
              <a:tblPr/>
              <a:tblGrid>
                <a:gridCol w="809624"/>
                <a:gridCol w="438150"/>
                <a:gridCol w="552450"/>
                <a:gridCol w="561975"/>
                <a:gridCol w="1276350"/>
                <a:gridCol w="581025"/>
                <a:gridCol w="1266825"/>
                <a:gridCol w="1590675"/>
                <a:gridCol w="981075"/>
                <a:gridCol w="1085849"/>
              </a:tblGrid>
              <a:tr h="27079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 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4) число пациентов с впервые в жизни установленным диагнозом злокачественного новообразования, взятых под диспансерное наблюдение в отчетном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5) выявлены активно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снятых с диспансерного наблюдения в отчетном году в связи со смертью от злокачественного новообразования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пациентов, взятых под диспансерное наблюдение с впервые в жизни установленным диагнозом в предыдущем году, умерло от злокачественного новообразования до 1 года с момента установления диагноза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состоящих под диспансерным наблюдением на конец отчетного года,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число пациентов, состоящих под диспансерным наблюдением с момента установления диагноза 5 лет и более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в личном анамнезе злокачественное  новообразование</a:t>
                      </a:r>
                    </a:p>
                  </a:txBody>
                  <a:tcPr marT="34290" marB="34290" anchor="ctr" horzOverflow="overflow">
                    <a:lnL w="952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Z85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4" name="Line 216"/>
          <p:cNvSpPr>
            <a:spLocks noChangeShapeType="1"/>
          </p:cNvSpPr>
          <p:nvPr/>
        </p:nvSpPr>
        <p:spPr bwMode="auto">
          <a:xfrm>
            <a:off x="2066941" y="4133850"/>
            <a:ext cx="1652383" cy="855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5" name="Text Box 217"/>
          <p:cNvSpPr txBox="1">
            <a:spLocks noChangeArrowheads="1"/>
          </p:cNvSpPr>
          <p:nvPr/>
        </p:nvSpPr>
        <p:spPr bwMode="auto">
          <a:xfrm>
            <a:off x="3719324" y="4768552"/>
            <a:ext cx="2408032" cy="30777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</a:t>
            </a:r>
            <a:r>
              <a:rPr lang="ru-RU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клиническая группа</a:t>
            </a:r>
          </a:p>
        </p:txBody>
      </p:sp>
      <p:sp>
        <p:nvSpPr>
          <p:cNvPr id="11316" name="Line 218"/>
          <p:cNvSpPr>
            <a:spLocks noChangeShapeType="1"/>
          </p:cNvSpPr>
          <p:nvPr/>
        </p:nvSpPr>
        <p:spPr bwMode="auto">
          <a:xfrm flipH="1">
            <a:off x="6127346" y="4133850"/>
            <a:ext cx="2407059" cy="855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7" name="Line 219"/>
          <p:cNvSpPr>
            <a:spLocks noChangeShapeType="1"/>
          </p:cNvSpPr>
          <p:nvPr/>
        </p:nvSpPr>
        <p:spPr bwMode="auto">
          <a:xfrm flipH="1">
            <a:off x="6127339" y="4067183"/>
            <a:ext cx="1397410" cy="737771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216"/>
          <p:cNvSpPr>
            <a:spLocks noChangeShapeType="1"/>
          </p:cNvSpPr>
          <p:nvPr/>
        </p:nvSpPr>
        <p:spPr bwMode="auto">
          <a:xfrm>
            <a:off x="3162315" y="4239362"/>
            <a:ext cx="557009" cy="602524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16"/>
          <p:cNvSpPr>
            <a:spLocks noChangeShapeType="1"/>
          </p:cNvSpPr>
          <p:nvPr/>
        </p:nvSpPr>
        <p:spPr bwMode="auto">
          <a:xfrm>
            <a:off x="3890962" y="4362459"/>
            <a:ext cx="0" cy="44249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496021"/>
              </p:ext>
            </p:extLst>
          </p:nvPr>
        </p:nvGraphicFramePr>
        <p:xfrm>
          <a:off x="0" y="3521450"/>
          <a:ext cx="800100" cy="1019175"/>
        </p:xfrm>
        <a:graphic>
          <a:graphicData uri="http://schemas.openxmlformats.org/drawingml/2006/table">
            <a:tbl>
              <a:tblPr/>
              <a:tblGrid>
                <a:gridCol w="800100"/>
              </a:tblGrid>
              <a:tr h="10191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C00000"/>
                      </a:solidFill>
                      <a:prstDash val="solid"/>
                    </a:lnL>
                    <a:lnR w="76200" cmpd="sng">
                      <a:solidFill>
                        <a:srgbClr val="C00000"/>
                      </a:solidFill>
                      <a:prstDash val="solid"/>
                    </a:lnR>
                    <a:lnT w="76200" cmpd="sng">
                      <a:solidFill>
                        <a:srgbClr val="C00000"/>
                      </a:solidFill>
                      <a:prstDash val="solid"/>
                    </a:lnT>
                    <a:lnB w="76200" cmpd="sng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24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9"/>
          <p:cNvSpPr txBox="1">
            <a:spLocks noChangeArrowheads="1"/>
          </p:cNvSpPr>
          <p:nvPr/>
        </p:nvSpPr>
        <p:spPr bwMode="auto">
          <a:xfrm>
            <a:off x="485775" y="695325"/>
            <a:ext cx="7810500" cy="3785652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лица с предраковыми заболеваниями: </a:t>
            </a:r>
          </a:p>
          <a:p>
            <a:pPr lvl="1" algn="just">
              <a:lnSpc>
                <a:spcPct val="150000"/>
              </a:lnSpc>
            </a:pPr>
            <a:r>
              <a:rPr lang="ru-RU" sz="16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подозрением на ЗНО</a:t>
            </a:r>
          </a:p>
          <a:p>
            <a:pPr lvl="1" algn="just">
              <a:lnSpc>
                <a:spcPct val="150000"/>
              </a:lnSpc>
            </a:pPr>
            <a:r>
              <a:rPr lang="ru-RU" sz="16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Iб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предопухолевыми заболеваниями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</a:t>
            </a:r>
            <a:r>
              <a:rPr lang="ru-RU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пациенты 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с подтвержденным ЗНО, которые подлежат </a:t>
            </a:r>
            <a:r>
              <a:rPr lang="ru-RU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специальному лечению</a:t>
            </a:r>
          </a:p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en-US" sz="1600" b="1" dirty="0" err="1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IIa</a:t>
            </a:r>
            <a:r>
              <a:rPr lang="en-US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ru-RU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подлежащие радикальному лечению</a:t>
            </a:r>
            <a:endParaRPr lang="ru-RU" sz="16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III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</a:t>
            </a:r>
            <a:r>
              <a:rPr lang="ru-RU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пациенты 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с подтвержденным ЗНО, закончившие радикальное лечение, практически здоровые лица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IV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которые подлежат паллиативному лечению</a:t>
            </a:r>
          </a:p>
        </p:txBody>
      </p:sp>
    </p:spTree>
    <p:extLst>
      <p:ext uri="{BB962C8B-B14F-4D97-AF65-F5344CB8AC3E}">
        <p14:creationId xmlns:p14="http://schemas.microsoft.com/office/powerpoint/2010/main" val="117127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981200" y="114300"/>
            <a:ext cx="6254750" cy="412934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fontAlgn="auto">
              <a:spcBef>
                <a:spcPts val="100"/>
              </a:spcBef>
              <a:spcAft>
                <a:spcPts val="0"/>
              </a:spcAft>
              <a:defRPr/>
            </a:pPr>
            <a:r>
              <a:rPr b="1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Сведения 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о </a:t>
            </a:r>
            <a:r>
              <a:rPr b="1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лечении злокачественных</a:t>
            </a:r>
            <a:r>
              <a:rPr b="1" spc="-4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новообразований</a:t>
            </a:r>
            <a:endParaRPr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pPr marL="33369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spc="-35" dirty="0">
                <a:latin typeface="Times New Roman"/>
                <a:cs typeface="Times New Roman"/>
              </a:rPr>
              <a:t>Код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единица </a:t>
            </a:r>
            <a:r>
              <a:rPr sz="1200" dirty="0">
                <a:latin typeface="Symbol"/>
                <a:cs typeface="Symbol"/>
              </a:rPr>
              <a:t></a:t>
            </a:r>
            <a:r>
              <a:rPr sz="1200" dirty="0">
                <a:latin typeface="Times New Roman"/>
                <a:cs typeface="Times New Roman"/>
              </a:rPr>
              <a:t> 642, </a:t>
            </a:r>
            <a:r>
              <a:rPr sz="1200" spc="-5" dirty="0">
                <a:latin typeface="Times New Roman"/>
                <a:cs typeface="Times New Roman"/>
              </a:rPr>
              <a:t>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57200" y="206320"/>
            <a:ext cx="503238" cy="228909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fontAlgn="auto">
              <a:spcBef>
                <a:spcPts val="105"/>
              </a:spcBef>
              <a:spcAft>
                <a:spcPts val="0"/>
              </a:spcAft>
              <a:defRPr/>
            </a:pPr>
            <a:r>
              <a:rPr sz="1400" b="1" dirty="0">
                <a:latin typeface="Times New Roman"/>
                <a:cs typeface="Times New Roman"/>
              </a:rPr>
              <a:t>(</a:t>
            </a:r>
            <a:r>
              <a:rPr sz="1400" b="1" spc="5" dirty="0">
                <a:latin typeface="Times New Roman"/>
                <a:cs typeface="Times New Roman"/>
              </a:rPr>
              <a:t>2</a:t>
            </a:r>
            <a:r>
              <a:rPr sz="1400" b="1" dirty="0">
                <a:latin typeface="Times New Roman"/>
                <a:cs typeface="Times New Roman"/>
              </a:rPr>
              <a:t>310)</a:t>
            </a:r>
            <a:endParaRPr sz="1400" dirty="0">
              <a:latin typeface="Times New Roman"/>
              <a:cs typeface="Times New Roman"/>
            </a:endParaRPr>
          </a:p>
        </p:txBody>
      </p:sp>
      <p:graphicFrame>
        <p:nvGraphicFramePr>
          <p:cNvPr id="13367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0079"/>
              </p:ext>
            </p:extLst>
          </p:nvPr>
        </p:nvGraphicFramePr>
        <p:xfrm>
          <a:off x="152411" y="638182"/>
          <a:ext cx="8839201" cy="1269683"/>
        </p:xfrm>
        <a:graphic>
          <a:graphicData uri="http://schemas.openxmlformats.org/drawingml/2006/table">
            <a:tbl>
              <a:tblPr/>
              <a:tblGrid>
                <a:gridCol w="3307835"/>
                <a:gridCol w="2489291"/>
                <a:gridCol w="3042075"/>
              </a:tblGrid>
              <a:tr h="1117283">
                <a:tc>
                  <a:txBody>
                    <a:bodyPr/>
                    <a:lstStyle/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показано  в течение отчетного года (независимо  от времени взятия под диспансерное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наблюдение), лекарственное лечение (включая  сочетание с другой терапией), чел.</a:t>
                      </a:r>
                    </a:p>
                  </a:txBody>
                  <a:tcPr marL="0" marR="0" marT="1429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288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142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6)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</a:t>
                      </a:r>
                    </a:p>
                    <a:p>
                      <a:pPr marL="142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лекарственное лечение (включая  сочетание с другой терапией), чел.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7): пациентов со  злокачественными новообразованиями  лимфатической и кроветворной ткани</a:t>
                      </a:r>
                    </a:p>
                    <a:p>
                      <a:pPr marL="36000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(С81-С96)</a:t>
                      </a:r>
                    </a:p>
                  </a:txBody>
                  <a:tcPr marL="0" marR="0" marT="31433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6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05795"/>
              </p:ext>
            </p:extLst>
          </p:nvPr>
        </p:nvGraphicFramePr>
        <p:xfrm>
          <a:off x="123838" y="2006917"/>
          <a:ext cx="8839199" cy="1526858"/>
        </p:xfrm>
        <a:graphic>
          <a:graphicData uri="http://schemas.openxmlformats.org/drawingml/2006/table">
            <a:tbl>
              <a:tblPr/>
              <a:tblGrid>
                <a:gridCol w="2445223"/>
                <a:gridCol w="2001762"/>
                <a:gridCol w="2222609"/>
                <a:gridCol w="2169605"/>
              </a:tblGrid>
              <a:tr h="1374458"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 показано в течение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отчетного года (независимо  от времени взятия под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диспансерное наблюдение),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лучевое лечение (включая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19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9)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  в течение отчетного  года лучевое лечение  (включая 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 чел.</a:t>
                      </a:r>
                    </a:p>
                  </a:txBody>
                  <a:tcPr marL="0" marR="0" marT="285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 которым показано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(независимо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времени взятия под  диспансерное  наблюдение),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комбинированное  лечение, чел.</a:t>
                      </a:r>
                    </a:p>
                  </a:txBody>
                  <a:tcPr marL="0" marR="0" marT="19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11)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  в течение отчетного  года комбинированное  лечение (включая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285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6" name="Text Box 49"/>
          <p:cNvSpPr txBox="1">
            <a:spLocks noChangeArrowheads="1"/>
          </p:cNvSpPr>
          <p:nvPr/>
        </p:nvSpPr>
        <p:spPr bwMode="auto">
          <a:xfrm>
            <a:off x="123825" y="3600456"/>
            <a:ext cx="8839200" cy="138499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Гр.11-12</a:t>
            </a:r>
            <a:r>
              <a:rPr lang="ru-RU" sz="1200" b="1" dirty="0">
                <a:latin typeface="Tahoma" pitchFamily="34" charset="0"/>
                <a:cs typeface="Tahoma" pitchFamily="34" charset="0"/>
              </a:rPr>
              <a:t> - 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ациенты, с показаниями и лечением двумя и более методами</a:t>
            </a:r>
            <a:r>
              <a:rPr lang="ru-RU" sz="1200" b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Гр.7,8,10,12 - пациенты, </a:t>
            </a:r>
            <a:r>
              <a:rPr lang="ru-RU" altLang="ru-RU" sz="1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получившие </a:t>
            </a:r>
            <a:r>
              <a:rPr lang="ru-RU" alt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(закончившие и продолжающие) лечение данными методами в течение отчетного года – заполняются по ранее существовавшей инструкции (рекомендуется свериться с динамикой, хотя бы за 3 года) – важно сохранить динамику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Гр.6,9,11 – сумма: пациенты, показанные в соответствующих гр.7,10,12 + пациенты, отказавшиеся от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специального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лечения или имевшие противопоказания</a:t>
            </a:r>
            <a:endParaRPr lang="ru-RU" sz="12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8255" y="339923"/>
            <a:ext cx="46025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700" b="1" dirty="0">
                <a:solidFill>
                  <a:srgbClr val="000066"/>
                </a:solidFill>
                <a:latin typeface="Tahoma" pitchFamily="34" charset="0"/>
              </a:rPr>
              <a:t>В 2021 г. введены </a:t>
            </a:r>
            <a:r>
              <a:rPr lang="ru-RU" sz="1700" b="1" dirty="0">
                <a:solidFill>
                  <a:srgbClr val="990000"/>
                </a:solidFill>
                <a:latin typeface="Tahoma" pitchFamily="34" charset="0"/>
              </a:rPr>
              <a:t>дополнительные</a:t>
            </a:r>
            <a:r>
              <a:rPr lang="ru-RU" sz="1700" b="1" dirty="0">
                <a:solidFill>
                  <a:srgbClr val="000066"/>
                </a:solidFill>
                <a:latin typeface="Tahoma" pitchFamily="34" charset="0"/>
              </a:rPr>
              <a:t> </a:t>
            </a:r>
            <a:endParaRPr lang="ru-RU" sz="1700" b="1" dirty="0" smtClean="0">
              <a:solidFill>
                <a:srgbClr val="000066"/>
              </a:solidFill>
              <a:latin typeface="Tahoma" pitchFamily="34" charset="0"/>
            </a:endParaRPr>
          </a:p>
          <a:p>
            <a:pPr algn="ctr"/>
            <a:r>
              <a:rPr lang="ru-RU" sz="1700" b="1" dirty="0" smtClean="0">
                <a:solidFill>
                  <a:srgbClr val="000066"/>
                </a:solidFill>
                <a:latin typeface="Tahoma" pitchFamily="34" charset="0"/>
              </a:rPr>
              <a:t>условия </a:t>
            </a:r>
            <a:r>
              <a:rPr lang="ru-RU" sz="1700" b="1" dirty="0" err="1" smtClean="0">
                <a:solidFill>
                  <a:srgbClr val="000066"/>
                </a:solidFill>
                <a:latin typeface="Tahoma" pitchFamily="34" charset="0"/>
              </a:rPr>
              <a:t>внутриформенного</a:t>
            </a:r>
            <a:r>
              <a:rPr lang="ru-RU" sz="1700" b="1" dirty="0" smtClean="0">
                <a:solidFill>
                  <a:srgbClr val="000066"/>
                </a:solidFill>
                <a:latin typeface="Tahoma" pitchFamily="34" charset="0"/>
              </a:rPr>
              <a:t> контроля</a:t>
            </a:r>
            <a:r>
              <a:rPr lang="ru-RU" sz="1700" b="1" dirty="0">
                <a:solidFill>
                  <a:srgbClr val="000066"/>
                </a:solidFill>
                <a:latin typeface="Tahoma" pitchFamily="34" charset="0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0550" y="1285875"/>
            <a:ext cx="804534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990000"/>
                </a:solidFill>
              </a:rPr>
              <a:t>170:</a:t>
            </a:r>
            <a:r>
              <a:rPr lang="ru-RU" dirty="0" smtClean="0"/>
              <a:t> гр. 4, т. 2110 (число </a:t>
            </a:r>
            <a:r>
              <a:rPr lang="ru-RU" u="sng" dirty="0" smtClean="0"/>
              <a:t>сельских жителей</a:t>
            </a:r>
            <a:r>
              <a:rPr lang="ru-RU" dirty="0" smtClean="0"/>
              <a:t> из общего числа пациентов, </a:t>
            </a:r>
          </a:p>
          <a:p>
            <a:pPr algn="just"/>
            <a:r>
              <a:rPr lang="ru-RU" dirty="0" smtClean="0"/>
              <a:t>состоящих на учете на конец отчетного года) </a:t>
            </a:r>
          </a:p>
          <a:p>
            <a:pPr algn="just"/>
            <a:r>
              <a:rPr lang="ru-RU" b="1" dirty="0">
                <a:solidFill>
                  <a:srgbClr val="990000"/>
                </a:solidFill>
              </a:rPr>
              <a:t>н</a:t>
            </a:r>
            <a:r>
              <a:rPr lang="ru-RU" b="1" dirty="0" smtClean="0">
                <a:solidFill>
                  <a:srgbClr val="990000"/>
                </a:solidFill>
              </a:rPr>
              <a:t>е меньше</a:t>
            </a:r>
          </a:p>
          <a:p>
            <a:pPr algn="just"/>
            <a:r>
              <a:rPr lang="ru-RU" dirty="0" smtClean="0"/>
              <a:t>гр. 9, стр. 4, т. 2100 (число </a:t>
            </a:r>
            <a:r>
              <a:rPr lang="ru-RU" u="sng" dirty="0" smtClean="0"/>
              <a:t>сельских жителей </a:t>
            </a:r>
            <a:r>
              <a:rPr lang="ru-RU" b="1" u="sng" dirty="0" smtClean="0"/>
              <a:t>(18 лет и старше)</a:t>
            </a:r>
            <a:r>
              <a:rPr lang="ru-RU" b="1" dirty="0" smtClean="0"/>
              <a:t>, </a:t>
            </a:r>
            <a:r>
              <a:rPr lang="ru-RU" dirty="0" smtClean="0"/>
              <a:t>состоящих под диспансерным</a:t>
            </a:r>
          </a:p>
          <a:p>
            <a:pPr algn="just"/>
            <a:r>
              <a:rPr lang="ru-RU" dirty="0" smtClean="0"/>
              <a:t>наблюдением на конец отчетного года)</a:t>
            </a:r>
          </a:p>
          <a:p>
            <a:pPr algn="just"/>
            <a:endParaRPr lang="ru-RU" dirty="0"/>
          </a:p>
          <a:p>
            <a:pPr algn="just"/>
            <a:r>
              <a:rPr lang="ru-RU" b="1" dirty="0" smtClean="0">
                <a:solidFill>
                  <a:srgbClr val="990000"/>
                </a:solidFill>
              </a:rPr>
              <a:t>171</a:t>
            </a:r>
            <a:r>
              <a:rPr lang="ru-RU" dirty="0" smtClean="0"/>
              <a:t>: гр. 4, стр. 3, т. 2200 (выявлено в отчетном году ЗНО (без выявленных посмертно) </a:t>
            </a:r>
          </a:p>
          <a:p>
            <a:pPr algn="just"/>
            <a:r>
              <a:rPr lang="ru-RU" u="sng" dirty="0" smtClean="0"/>
              <a:t>у детей 0-17 лет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минус гр. 4, стр. 2, т. 2200 (выявлено в отчетном году ЗНО (без выявленных посмертно) </a:t>
            </a:r>
          </a:p>
          <a:p>
            <a:pPr algn="just"/>
            <a:r>
              <a:rPr lang="ru-RU" u="sng" dirty="0" smtClean="0"/>
              <a:t>у детей 0-14 лет</a:t>
            </a:r>
            <a:r>
              <a:rPr lang="ru-RU" dirty="0" smtClean="0"/>
              <a:t>)</a:t>
            </a:r>
          </a:p>
          <a:p>
            <a:pPr algn="just"/>
            <a:r>
              <a:rPr lang="ru-RU" b="1" dirty="0">
                <a:solidFill>
                  <a:srgbClr val="990000"/>
                </a:solidFill>
              </a:rPr>
              <a:t>н</a:t>
            </a:r>
            <a:r>
              <a:rPr lang="ru-RU" b="1" dirty="0" smtClean="0">
                <a:solidFill>
                  <a:srgbClr val="990000"/>
                </a:solidFill>
              </a:rPr>
              <a:t>е меньше</a:t>
            </a:r>
          </a:p>
          <a:p>
            <a:pPr algn="just"/>
            <a:r>
              <a:rPr lang="ru-RU" dirty="0" smtClean="0"/>
              <a:t>гр. 5, стр. 3, т. 2200 (из числа ЗНО (гр. 4) диагноз подтвержден морфологически </a:t>
            </a:r>
          </a:p>
          <a:p>
            <a:pPr algn="just"/>
            <a:r>
              <a:rPr lang="ru-RU" u="sng" dirty="0" smtClean="0"/>
              <a:t>у детей 0-17 лет</a:t>
            </a:r>
            <a:r>
              <a:rPr lang="ru-RU" dirty="0" smtClean="0"/>
              <a:t>) </a:t>
            </a:r>
          </a:p>
          <a:p>
            <a:pPr algn="just"/>
            <a:r>
              <a:rPr lang="ru-RU" dirty="0" smtClean="0"/>
              <a:t>минус гр. 5, стр. 2, т. 2200 (из числа ЗНО (гр. 4) диагноз подтвержден морфологически </a:t>
            </a:r>
          </a:p>
          <a:p>
            <a:pPr algn="just"/>
            <a:r>
              <a:rPr lang="ru-RU" u="sng" dirty="0" smtClean="0"/>
              <a:t>у детей 0-14 лет)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117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175" y="1545432"/>
            <a:ext cx="8686800" cy="9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400" b="1" dirty="0">
                <a:solidFill>
                  <a:srgbClr val="000066"/>
                </a:solidFill>
              </a:rPr>
              <a:t>      </a:t>
            </a:r>
            <a:r>
              <a:rPr lang="ru-RU" altLang="ru-RU" sz="1400" b="1" dirty="0" smtClean="0">
                <a:solidFill>
                  <a:srgbClr val="000066"/>
                </a:solidFill>
              </a:rPr>
              <a:t>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Российский </a:t>
            </a:r>
            <a:r>
              <a:rPr lang="ru-RU" altLang="ru-RU" sz="1800" b="1" dirty="0">
                <a:solidFill>
                  <a:srgbClr val="000066"/>
                </a:solidFill>
              </a:rPr>
              <a:t>Центр информационных технологий и эпидемиологических исследований в области онкологии МЗ РФ в составе МНИОИ им. П.А.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Герцена – филиала ФГБУ «НМИЦ радиологии Минздрава России</a:t>
            </a:r>
            <a:endParaRPr lang="ru-RU" altLang="ru-RU" sz="1800" b="1" dirty="0">
              <a:solidFill>
                <a:srgbClr val="660066"/>
              </a:solidFill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altLang="ru-RU" sz="1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800" b="1" dirty="0" smtClean="0">
                <a:solidFill>
                  <a:srgbClr val="002060"/>
                </a:solidFill>
              </a:rPr>
              <a:t>         т</a:t>
            </a:r>
            <a:r>
              <a:rPr lang="ru-RU" altLang="ru-RU" sz="1800" b="1" dirty="0">
                <a:solidFill>
                  <a:srgbClr val="002060"/>
                </a:solidFill>
              </a:rPr>
              <a:t>. (495) </a:t>
            </a:r>
            <a:r>
              <a:rPr lang="en-US" altLang="ru-RU" sz="1800" b="1" dirty="0" smtClean="0">
                <a:solidFill>
                  <a:srgbClr val="002060"/>
                </a:solidFill>
              </a:rPr>
              <a:t>945-11-57</a:t>
            </a:r>
            <a:endParaRPr lang="ru-RU" altLang="ru-RU" sz="1800" b="1" dirty="0">
              <a:solidFill>
                <a:srgbClr val="002060"/>
              </a:solidFill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altLang="ru-RU" sz="1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800" b="1" dirty="0" smtClean="0">
                <a:solidFill>
                  <a:srgbClr val="002060"/>
                </a:solidFill>
              </a:rPr>
              <a:t>         </a:t>
            </a:r>
            <a:r>
              <a:rPr lang="en-US" altLang="ru-RU" sz="1800" b="1" dirty="0" smtClean="0">
                <a:solidFill>
                  <a:srgbClr val="002060"/>
                </a:solidFill>
              </a:rPr>
              <a:t>ann4761@yandex.ru</a:t>
            </a:r>
            <a:endParaRPr lang="ru-RU" altLang="ru-RU" sz="1800" b="1" dirty="0">
              <a:solidFill>
                <a:srgbClr val="002060"/>
              </a:solidFill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460375" y="1090613"/>
            <a:ext cx="64087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FF"/>
              </a:buClr>
              <a:buSzPct val="200000"/>
            </a:pPr>
            <a:r>
              <a:rPr lang="ru-RU" altLang="ru-RU" sz="1800" b="1" dirty="0" err="1" smtClean="0">
                <a:solidFill>
                  <a:srgbClr val="002060"/>
                </a:solidFill>
              </a:rPr>
              <a:t>Шахзадова</a:t>
            </a:r>
            <a:r>
              <a:rPr lang="ru-RU" altLang="ru-RU" sz="1800" b="1" dirty="0" smtClean="0">
                <a:solidFill>
                  <a:srgbClr val="002060"/>
                </a:solidFill>
              </a:rPr>
              <a:t> Анна Олеговна</a:t>
            </a:r>
            <a:endParaRPr lang="ru-RU" altLang="ru-RU" sz="1800" b="1" dirty="0">
              <a:solidFill>
                <a:srgbClr val="002060"/>
              </a:solidFill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331916" y="438150"/>
            <a:ext cx="64087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0000FF"/>
              </a:buClr>
              <a:buSzPct val="200000"/>
            </a:pPr>
            <a:r>
              <a:rPr lang="ru-RU" altLang="ru-RU" sz="2800" b="1" dirty="0">
                <a:solidFill>
                  <a:srgbClr val="164EAA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973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86921"/>
            <a:ext cx="8229600" cy="367903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altLang="ru-RU" sz="1800" b="1" i="1" dirty="0" smtClean="0">
                <a:solidFill>
                  <a:srgbClr val="C00000"/>
                </a:solidFill>
                <a:latin typeface="Tahoma" pitchFamily="34" charset="0"/>
              </a:rPr>
              <a:t>К сведению: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3881"/>
            <a:ext cx="9036050" cy="442793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об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умерших от ЗНО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не состоявших на учете онкологического учреждения (графа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1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2120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), должны обязательно включаться в таблицу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2000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ru-RU" altLang="ru-RU" sz="1600" dirty="0" smtClean="0">
                <a:solidFill>
                  <a:srgbClr val="FF0000"/>
                </a:solidFill>
                <a:latin typeface="Tahoma" pitchFamily="34" charset="0"/>
              </a:rPr>
              <a:t>в </a:t>
            </a:r>
            <a:r>
              <a:rPr lang="ru-RU" altLang="ru-RU" sz="1600" dirty="0" err="1" smtClean="0">
                <a:solidFill>
                  <a:srgbClr val="FF0000"/>
                </a:solidFill>
                <a:latin typeface="Tahoma" pitchFamily="34" charset="0"/>
              </a:rPr>
              <a:t>т.ч</a:t>
            </a:r>
            <a:r>
              <a:rPr lang="ru-RU" altLang="ru-RU" sz="1600" dirty="0" smtClean="0">
                <a:solidFill>
                  <a:srgbClr val="FF0000"/>
                </a:solidFill>
                <a:latin typeface="Tahoma" pitchFamily="34" charset="0"/>
              </a:rPr>
              <a:t>.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сведения о посмертно учтенных, диагноз которым был установлен при жизни (графа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4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2120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)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 ЗНО, диагностированных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при аутопсии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и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не послуживших причиной смерти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должны включаться только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 таблицу 2000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и не должны включаться в графу 1 таблицы 2120</a:t>
            </a:r>
            <a:r>
              <a:rPr lang="ru-RU" altLang="ru-RU" sz="1600" dirty="0" smtClean="0">
                <a:solidFill>
                  <a:srgbClr val="002060"/>
                </a:solidFill>
                <a:latin typeface="Tahoma" pitchFamily="34" charset="0"/>
              </a:rPr>
              <a:t>.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За счет этих случаев число опухолей в графе 4 строке 1 таблицы 2200 может быть меньше разности: (ф.7 табл.2000 гр.5 стр.(1+2)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  <a:sym typeface="Symbol" pitchFamily="18" charset="2"/>
              </a:rPr>
              <a:t>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ф.35 табл.2120 гр.1). По данным анализа во многих регионах такие  случаи отсутствуют. В условиях пристального внимания к показателям смертности и кодированию причин смерти можно предположить, что в таких случаях довольно часто выбирается онкологическая причина смерти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посмертно учтенные больные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в расчет показателя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одногодичной летальности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не включаются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 впервые выявленных </a:t>
            </a:r>
            <a:r>
              <a:rPr lang="en-US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cr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in situ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(</a:t>
            </a:r>
            <a:r>
              <a:rPr lang="en-US" altLang="ru-RU" sz="1600" dirty="0" smtClean="0">
                <a:solidFill>
                  <a:srgbClr val="000066"/>
                </a:solidFill>
                <a:latin typeface="Tahoma" pitchFamily="34" charset="0"/>
              </a:rPr>
              <a:t>D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00-09) указываются только в графах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3-5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таблицы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2010</a:t>
            </a: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>
                <a:solidFill>
                  <a:srgbClr val="000066"/>
                </a:solidFill>
                <a:latin typeface="Tahoma" pitchFamily="34" charset="0"/>
              </a:rPr>
              <a:t>с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ведения о выявлении / лечении пациента, имеющего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постоянную регистрацию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в другом субъекте РФ / другой стране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не входят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в отчетную форму региона, где было выявлено / пролечено ЗНО (должны передаваться в регион постоянной регистрации)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23850" y="86916"/>
            <a:ext cx="822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</a:rPr>
              <a:t>ФОРМУЛА МЕЖГОДОВОГО БАЛАНСА </a:t>
            </a: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533875"/>
            <a:ext cx="8084820" cy="46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000066"/>
                </a:solidFill>
              </a:rPr>
              <a:t>число больных, состоявших на учете на конец предыдущего года (т. 2100, гр. 8 (9),  стр. 1 за </a:t>
            </a:r>
            <a:r>
              <a:rPr lang="ru-RU" altLang="ru-RU" sz="1600" b="1" dirty="0" smtClean="0">
                <a:solidFill>
                  <a:srgbClr val="990000"/>
                </a:solidFill>
              </a:rPr>
              <a:t>предыдущий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год)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больных с впервые в жизни установленным диагнозом (т. 2100, гр. 5,  стр. 1)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больных с ранее установленным диагнозом ЗНО (т. 2110, гр. 8)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выехавших (т. 2110, гр. 1)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лиц с неподтвержденным диагнозом ЗНО (т. 2110, гр. 2)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больных с базальноклеточным раком кожи, снятых с учета через 5 лет после окончания специального лечения (т. 2110, гр.3) 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умерших от ЗНО (т. 2100, гр. 7, стр. 1)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умерших больных со злокачественным новообразованием, причиной смерти которых послужило неонкологическое заболевание  (т. 2120,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гр. 4)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умерших в предыдущие годы, снятых с учета в отчетном году (т. 2120,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гр. 6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) </a:t>
            </a:r>
            <a:endParaRPr lang="ru-RU" altLang="ru-RU" sz="1600" b="1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= число больных, состоящих на учете на конец отчетного года (т. 2100, гр. 9, стр. 1). </a:t>
            </a:r>
          </a:p>
        </p:txBody>
      </p:sp>
    </p:spTree>
    <p:extLst>
      <p:ext uri="{BB962C8B-B14F-4D97-AF65-F5344CB8AC3E}">
        <p14:creationId xmlns:p14="http://schemas.microsoft.com/office/powerpoint/2010/main" val="21473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323850" y="735823"/>
            <a:ext cx="8307388" cy="45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2020 год: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9 регионов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2019 г. –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12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2018 г. – 11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2017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7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2016 г. – 11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2015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12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2014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18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2013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14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2012 </a:t>
            </a:r>
            <a:r>
              <a:rPr lang="ru-RU" altLang="ru-RU" sz="2000" b="1" dirty="0">
                <a:solidFill>
                  <a:srgbClr val="000066"/>
                </a:solidFill>
              </a:rPr>
              <a:t>г.  -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14 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FF0000"/>
                </a:solidFill>
                <a:latin typeface="Arial" charset="0"/>
              </a:rPr>
              <a:t>     </a:t>
            </a:r>
            <a:endParaRPr lang="ru-RU" altLang="ru-RU" sz="2000" b="1" dirty="0">
              <a:solidFill>
                <a:srgbClr val="00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724" y="223302"/>
            <a:ext cx="787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НАРУШЕНИЕ УСЛОВИЙ МЕЖГОДОВОГО БАЛАНСА:</a:t>
            </a:r>
            <a:endParaRPr lang="ru-RU" altLang="ru-RU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2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23850" y="86916"/>
            <a:ext cx="82296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СООТВЕТСТВИЕ МЕЖДУ ВЫЯВЛЕННЫМИ ЗНО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И ЧИСЛОМ ВПЕРВЫЕ ВЫЯВЛЕННЫХ БОЛЬНЫХ</a:t>
            </a:r>
            <a:endParaRPr lang="ru-RU" altLang="ru-RU" sz="2000" b="1" dirty="0">
              <a:solidFill>
                <a:srgbClr val="00206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1211699"/>
            <a:ext cx="808482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1800" b="1" dirty="0">
                <a:solidFill>
                  <a:srgbClr val="000066"/>
                </a:solidFill>
              </a:rPr>
              <a:t>ч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исло впервые выявленных ЗНО (т. 2000, гр. 5, стр.1+2)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первично-множественных ПМО (т. 2010, гр. 3)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+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ПМО у пациентов с впервые в жизни установленным диагнозом в отчетном году (т. 2010, гр. 4), деленное на 2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умерших от ЗНО, не состоящих под ДН в медицинской организации (т. 2120, гр. 1)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≥ число пациентов с впервые в жизни установленным диагнозом злокачественного новообразования, взятых под диспансерное наблюдение в отчетном году (т. 2100, гр. 5, стр. 1).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8680" y="4520297"/>
            <a:ext cx="5869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Несоответствие выявлено в </a:t>
            </a:r>
            <a:r>
              <a:rPr lang="ru-RU" sz="1600" b="1" dirty="0" smtClean="0">
                <a:solidFill>
                  <a:srgbClr val="C00000"/>
                </a:solidFill>
              </a:rPr>
              <a:t>10 </a:t>
            </a:r>
            <a:r>
              <a:rPr lang="ru-RU" sz="1600" b="1" dirty="0" smtClean="0">
                <a:solidFill>
                  <a:srgbClr val="002060"/>
                </a:solidFill>
              </a:rPr>
              <a:t>территориях, в прошлом году - 5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2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685"/>
            <a:ext cx="8229600" cy="313134"/>
          </a:xfrm>
        </p:spPr>
        <p:txBody>
          <a:bodyPr/>
          <a:lstStyle/>
          <a:p>
            <a:pPr eaLnBrk="1" hangingPunct="1"/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ПОКАЗАТЕЛЬ ОДНОГОДИЧНОЙ ЛЕТАЛЬНОСТИ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950624" y="1575197"/>
            <a:ext cx="1847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sz="1600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179395" y="783434"/>
            <a:ext cx="87852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u="sng" dirty="0">
                <a:solidFill>
                  <a:srgbClr val="C00000"/>
                </a:solidFill>
              </a:rPr>
              <a:t>ЛЕТАЛЬНОСТЬ НА ПЕРВОМ ГОДУ</a:t>
            </a:r>
            <a:r>
              <a:rPr lang="ru-RU" altLang="ru-RU" sz="1600" b="1" i="1" u="sng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  <a:sym typeface="Symbol" pitchFamily="18" charset="2"/>
              </a:rPr>
              <a:t> </a:t>
            </a:r>
            <a:r>
              <a:rPr lang="ru-RU" altLang="ru-RU" sz="1600" b="1" dirty="0">
                <a:solidFill>
                  <a:srgbClr val="000066"/>
                </a:solidFill>
              </a:rPr>
              <a:t>это </a:t>
            </a:r>
            <a:br>
              <a:rPr lang="ru-RU" altLang="ru-RU" sz="1600" b="1" dirty="0">
                <a:solidFill>
                  <a:srgbClr val="000066"/>
                </a:solidFill>
              </a:rPr>
            </a:br>
            <a:r>
              <a:rPr lang="ru-RU" altLang="ru-RU" sz="1600" b="1" dirty="0">
                <a:solidFill>
                  <a:srgbClr val="000066"/>
                </a:solidFill>
              </a:rPr>
              <a:t>доля больных, умерших на 1-м году с момента установления диагноза от числа больных с впервые в жизни установленным диагнозом ЗНО </a:t>
            </a:r>
            <a:r>
              <a:rPr lang="ru-RU" altLang="ru-RU" sz="1600" b="1" u="sng" dirty="0">
                <a:solidFill>
                  <a:srgbClr val="C00000"/>
                </a:solidFill>
              </a:rPr>
              <a:t>в предыдущем </a:t>
            </a:r>
            <a:r>
              <a:rPr lang="ru-RU" altLang="ru-RU" sz="1600" b="1" u="sng" dirty="0" smtClean="0">
                <a:solidFill>
                  <a:srgbClr val="C00000"/>
                </a:solidFill>
              </a:rPr>
              <a:t>(!) году</a:t>
            </a:r>
            <a:r>
              <a:rPr lang="ru-RU" altLang="ru-RU" sz="1600" b="1" u="sng" dirty="0" smtClean="0">
                <a:solidFill>
                  <a:srgbClr val="FF0000"/>
                </a:solidFill>
              </a:rPr>
              <a:t> </a:t>
            </a:r>
            <a:r>
              <a:rPr lang="ru-RU" altLang="ru-RU" sz="1600" b="1" u="sng" dirty="0">
                <a:solidFill>
                  <a:srgbClr val="C00000"/>
                </a:solidFill>
              </a:rPr>
              <a:t>(%).</a:t>
            </a:r>
          </a:p>
          <a:p>
            <a:pPr eaLnBrk="1" hangingPunct="1"/>
            <a:endParaRPr lang="ru-RU" altLang="ru-RU" sz="1600" b="1" dirty="0">
              <a:solidFill>
                <a:srgbClr val="000066"/>
              </a:solidFill>
            </a:endParaRP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179395" y="2106871"/>
            <a:ext cx="8785225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C00000"/>
                </a:solidFill>
              </a:rPr>
              <a:t>В программе </a:t>
            </a:r>
            <a:r>
              <a:rPr lang="ru-RU" altLang="ru-RU" sz="1600" b="1" dirty="0" err="1">
                <a:solidFill>
                  <a:srgbClr val="C00000"/>
                </a:solidFill>
              </a:rPr>
              <a:t>Медстат</a:t>
            </a:r>
            <a:r>
              <a:rPr lang="ru-RU" altLang="ru-RU" sz="1600" b="1" dirty="0">
                <a:solidFill>
                  <a:srgbClr val="C00000"/>
                </a:solidFill>
              </a:rPr>
              <a:t> </a:t>
            </a:r>
            <a:r>
              <a:rPr lang="ru-RU" altLang="ru-RU" sz="1600" b="1" u="sng" dirty="0">
                <a:solidFill>
                  <a:srgbClr val="C00000"/>
                </a:solidFill>
              </a:rPr>
              <a:t>условие межгодового контроля № 71</a:t>
            </a:r>
            <a:r>
              <a:rPr lang="ru-RU" altLang="ru-RU" sz="1600" b="1" dirty="0">
                <a:solidFill>
                  <a:srgbClr val="C00000"/>
                </a:solidFill>
              </a:rPr>
              <a:t>:</a:t>
            </a:r>
          </a:p>
          <a:p>
            <a:pPr eaLnBrk="1" hangingPunct="1"/>
            <a:endParaRPr lang="ru-RU" altLang="ru-RU" sz="1600" b="1" dirty="0">
              <a:solidFill>
                <a:srgbClr val="000066"/>
              </a:solidFill>
            </a:endParaRPr>
          </a:p>
          <a:p>
            <a:pPr eaLnBrk="1" hangingPunct="1"/>
            <a:r>
              <a:rPr lang="ru-RU" altLang="ru-RU" sz="1600" b="1" dirty="0">
                <a:solidFill>
                  <a:srgbClr val="000066"/>
                </a:solidFill>
              </a:rPr>
              <a:t>      число пациентов в графе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8 </a:t>
            </a:r>
            <a:r>
              <a:rPr lang="ru-RU" altLang="ru-RU" sz="1600" b="1" dirty="0">
                <a:solidFill>
                  <a:srgbClr val="000066"/>
                </a:solidFill>
              </a:rPr>
              <a:t>таблицы 2100 меньше или равно числу пациентов в графе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5 </a:t>
            </a:r>
            <a:r>
              <a:rPr lang="ru-RU" altLang="ru-RU" sz="1600" b="1" dirty="0">
                <a:solidFill>
                  <a:srgbClr val="000066"/>
                </a:solidFill>
              </a:rPr>
              <a:t>таблицы 2100 в отчете за </a:t>
            </a:r>
            <a:r>
              <a:rPr lang="ru-RU" altLang="ru-RU" sz="1600" b="1" dirty="0">
                <a:solidFill>
                  <a:srgbClr val="C00000"/>
                </a:solidFill>
              </a:rPr>
              <a:t>предыдущий</a:t>
            </a:r>
            <a:r>
              <a:rPr lang="ru-RU" altLang="ru-RU" sz="1600" b="1" dirty="0">
                <a:solidFill>
                  <a:srgbClr val="000066"/>
                </a:solidFill>
              </a:rPr>
              <a:t> отчетный год, по строкам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1-33</a:t>
            </a:r>
            <a:endParaRPr lang="ru-RU" altLang="ru-RU" sz="1600" b="1" dirty="0">
              <a:solidFill>
                <a:srgbClr val="000066"/>
              </a:solidFill>
            </a:endParaRPr>
          </a:p>
          <a:p>
            <a:pPr eaLnBrk="1" hangingPunct="1"/>
            <a:endParaRPr lang="ru-RU" altLang="ru-RU" sz="1600" b="1" dirty="0">
              <a:solidFill>
                <a:srgbClr val="FF0000"/>
              </a:solidFill>
            </a:endParaRPr>
          </a:p>
          <a:p>
            <a:pPr eaLnBrk="1" hangingPunct="1"/>
            <a:endParaRPr lang="ru-RU" altLang="ru-RU" sz="1600" b="1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C00000"/>
                </a:solidFill>
              </a:rPr>
              <a:t>посмертно </a:t>
            </a:r>
            <a:r>
              <a:rPr lang="ru-RU" altLang="ru-RU" b="1" i="1" dirty="0">
                <a:solidFill>
                  <a:srgbClr val="C00000"/>
                </a:solidFill>
              </a:rPr>
              <a:t>учтенные больные в расчет показателя </a:t>
            </a:r>
            <a:r>
              <a:rPr lang="ru-RU" altLang="ru-RU" b="1" i="1" dirty="0" smtClean="0">
                <a:solidFill>
                  <a:srgbClr val="C00000"/>
                </a:solidFill>
              </a:rPr>
              <a:t>одногодичной летальности </a:t>
            </a:r>
            <a:r>
              <a:rPr lang="ru-RU" altLang="ru-RU" b="1" i="1" dirty="0">
                <a:solidFill>
                  <a:srgbClr val="C00000"/>
                </a:solidFill>
              </a:rPr>
              <a:t>не включаются</a:t>
            </a:r>
          </a:p>
        </p:txBody>
      </p:sp>
    </p:spTree>
    <p:extLst>
      <p:ext uri="{BB962C8B-B14F-4D97-AF65-F5344CB8AC3E}">
        <p14:creationId xmlns:p14="http://schemas.microsoft.com/office/powerpoint/2010/main" val="16288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8" name="Group 13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1603908"/>
              </p:ext>
            </p:extLst>
          </p:nvPr>
        </p:nvGraphicFramePr>
        <p:xfrm>
          <a:off x="142908" y="627463"/>
          <a:ext cx="8719185" cy="4373161"/>
        </p:xfrm>
        <a:graphic>
          <a:graphicData uri="http://schemas.openxmlformats.org/drawingml/2006/table">
            <a:tbl>
              <a:tblPr/>
              <a:tblGrid>
                <a:gridCol w="2869018"/>
                <a:gridCol w="1289881"/>
                <a:gridCol w="3225717"/>
                <a:gridCol w="1334569"/>
              </a:tblGrid>
              <a:tr h="15772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Территория</a:t>
                      </a:r>
                    </a:p>
                  </a:txBody>
                  <a:tcPr marT="34294" marB="3429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ПМО от всех впервые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выявл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 ЗНО,%, </a:t>
                      </a: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Территория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ПМО от всех впервые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выявл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 ЗНО,%</a:t>
                      </a: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27083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Омская область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Чукотский авт. округ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83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Иркутская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область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Чеченская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Республика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59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Карачаево-Черкессия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13,6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Алтай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898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Ставропольский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край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13,5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Орловская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область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59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Чувашия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Дагестан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898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Еврейская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авт. обл. 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</a:t>
                      </a: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Тыва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898"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600"/>
                        </a:spcBef>
                      </a:pPr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Белгородская 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область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Московская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область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1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РОССИЯ – 9,5</a:t>
                      </a:r>
                    </a:p>
                  </a:txBody>
                  <a:tcPr marT="34294" marB="34294" anchor="ctr" horzOverflow="overflow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5220" name="Text Box 70"/>
          <p:cNvSpPr txBox="1">
            <a:spLocks noChangeArrowheads="1"/>
          </p:cNvSpPr>
          <p:nvPr/>
        </p:nvSpPr>
        <p:spPr bwMode="auto">
          <a:xfrm>
            <a:off x="5703914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sp>
        <p:nvSpPr>
          <p:cNvPr id="5221" name="Rectangle 2"/>
          <p:cNvSpPr>
            <a:spLocks noChangeArrowheads="1"/>
          </p:cNvSpPr>
          <p:nvPr/>
        </p:nvSpPr>
        <p:spPr bwMode="auto">
          <a:xfrm>
            <a:off x="0" y="86917"/>
            <a:ext cx="9144000" cy="41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ПЕРВИЧНО-МНОЖЕСТВЕННЫЕ ОПУХОЛИ (ПМО), ВПЕРВЫЕ ВЫЯВЛЕННЫЕ  В 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2020 </a:t>
            </a:r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Г., %</a:t>
            </a:r>
          </a:p>
        </p:txBody>
      </p:sp>
    </p:spTree>
    <p:extLst>
      <p:ext uri="{BB962C8B-B14F-4D97-AF65-F5344CB8AC3E}">
        <p14:creationId xmlns:p14="http://schemas.microsoft.com/office/powerpoint/2010/main" val="4154031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449" name="Group 60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23229009"/>
              </p:ext>
            </p:extLst>
          </p:nvPr>
        </p:nvGraphicFramePr>
        <p:xfrm>
          <a:off x="173037" y="817960"/>
          <a:ext cx="8651875" cy="3992165"/>
        </p:xfrm>
        <a:graphic>
          <a:graphicData uri="http://schemas.openxmlformats.org/drawingml/2006/table">
            <a:tbl>
              <a:tblPr/>
              <a:tblGrid>
                <a:gridCol w="2881312"/>
                <a:gridCol w="935038"/>
                <a:gridCol w="1008062"/>
                <a:gridCol w="936625"/>
                <a:gridCol w="936625"/>
                <a:gridCol w="935038"/>
                <a:gridCol w="1019175"/>
              </a:tblGrid>
              <a:tr h="3536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670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РОССИЯ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6337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Республика Адыгея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Камчатский край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89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Ростовская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 Москва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Краснодарский край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706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89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Ингушетия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 Севастополь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9,2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7,9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6,6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5,6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Чукотский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авт.округ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24688" name="Rectangle 2"/>
          <p:cNvSpPr>
            <a:spLocks noChangeArrowheads="1"/>
          </p:cNvSpPr>
          <p:nvPr/>
        </p:nvSpPr>
        <p:spPr bwMode="auto">
          <a:xfrm>
            <a:off x="250825" y="293490"/>
            <a:ext cx="8496300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ДИНАМИКА ИНДЕКСА НАКОПЛЕНИЯ КОНТИНГЕНТА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2015-2020</a:t>
            </a: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(контингент / число впервые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выявленных ЗНО)</a:t>
            </a:r>
            <a:endParaRPr lang="ru-RU" altLang="ru-RU" sz="16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8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14729</TotalTime>
  <Words>2755</Words>
  <Application>Microsoft Office PowerPoint</Application>
  <PresentationFormat>Экран (16:9)</PresentationFormat>
  <Paragraphs>603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1_Тема Office</vt:lpstr>
      <vt:lpstr>3_Оформление по умолчанию</vt:lpstr>
      <vt:lpstr> ФОРМА №7 ФЕДЕРАЛЬНОГО СТАТИСТИЧЕСКОГО НАБЛЮДЕНИЯ:  Итоги 2020 г. </vt:lpstr>
      <vt:lpstr>Презентация PowerPoint</vt:lpstr>
      <vt:lpstr>К сведению:</vt:lpstr>
      <vt:lpstr>Презентация PowerPoint</vt:lpstr>
      <vt:lpstr>Презентация PowerPoint</vt:lpstr>
      <vt:lpstr>Презентация PowerPoint</vt:lpstr>
      <vt:lpstr>ПОКАЗАТЕЛЬ ОДНОГОДИЧНОЙ ЛЕТАЛЬНОСТИ</vt:lpstr>
      <vt:lpstr>Презентация PowerPoint</vt:lpstr>
      <vt:lpstr>Презентация PowerPoint</vt:lpstr>
      <vt:lpstr>ИНДЕКС НАКОПЛЕНИЯ КОНТИНГЕНТА  при ЗНО немеланомной кожи, 2020 г. </vt:lpstr>
      <vt:lpstr>УЧТЕННЫЕ ПОСМЕРТНО</vt:lpstr>
      <vt:lpstr>УДЕЛЬНЫЙ ВЕС БОЛЬНЫХ С ДИАГНОЗОМ УСТАНОВЛЕННЫМ ПОСМЕРТНО БЕЗ ВСКРЫТИЯ СРЕДИ ВСЕХ БОЛЬНЫХ С ПОСМЕРТНО УСТАНОВЛЕННЫМ ДИАГНОЗОМ, %</vt:lpstr>
      <vt:lpstr>ЧИСЛО УМЕРШИХ В ПРЕДЫДУЩИЕ ГОДЫ, СНЯТЫХ С УЧЕТА В ОТЧЕТНОМ ГОДУ</vt:lpstr>
      <vt:lpstr>ДОЛЯ ЗНО БЕЗ СТАДИИ  - 4,8% (24 566 случаев) (2019 г. – 5,2%), из них:  83,1% (20 415 случаев) - нестадируемые опухоли (2019 г. – 72,5%): 10 985 лейкемий 8 416 ЗНО головного мозга 1 014 ЗНО глаза</vt:lpstr>
      <vt:lpstr>Презентация PowerPoint</vt:lpstr>
      <vt:lpstr>ИНДЕКС ДОСТОВЕРНОСТИ УЧЕТА: ЗНО КОСТЕЙ, ГОЛОВНОГО МОЗГА, 2020 г.</vt:lpstr>
      <vt:lpstr>ИНДЕКС ДОСТОВЕРНОСТИ УЧЕТА: ЛЕЙКЕМИИ, 2020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статистические показатели в онкологии  18.11.2019 г.</dc:title>
  <dc:creator>Анна Воронцова</dc:creator>
  <cp:lastModifiedBy>Шахзадова Анна Олеговна</cp:lastModifiedBy>
  <cp:revision>205</cp:revision>
  <dcterms:created xsi:type="dcterms:W3CDTF">2019-11-17T20:36:21Z</dcterms:created>
  <dcterms:modified xsi:type="dcterms:W3CDTF">2021-12-06T15:43:38Z</dcterms:modified>
</cp:coreProperties>
</file>