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rawings/drawing2.xml" ContentType="application/vnd.openxmlformats-officedocument.drawingml.chartshapes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harts/chart8.xml" ContentType="application/vnd.openxmlformats-officedocument.drawingml.char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diagrams/layout1.xml" ContentType="application/vnd.openxmlformats-officedocument.drawingml.diagramLayou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drawings/drawing3.xml" ContentType="application/vnd.openxmlformats-officedocument.drawingml.chartshapes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rawings/drawing1.xml" ContentType="application/vnd.openxmlformats-officedocument.drawingml.chartshapes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6">
  <p:sldMasterIdLst>
    <p:sldMasterId id="2147483684" r:id="rId1"/>
  </p:sldMasterIdLst>
  <p:notesMasterIdLst>
    <p:notesMasterId r:id="rId28"/>
  </p:notesMasterIdLst>
  <p:sldIdLst>
    <p:sldId id="256" r:id="rId2"/>
    <p:sldId id="293" r:id="rId3"/>
    <p:sldId id="285" r:id="rId4"/>
    <p:sldId id="282" r:id="rId5"/>
    <p:sldId id="283" r:id="rId6"/>
    <p:sldId id="288" r:id="rId7"/>
    <p:sldId id="307" r:id="rId8"/>
    <p:sldId id="308" r:id="rId9"/>
    <p:sldId id="289" r:id="rId10"/>
    <p:sldId id="291" r:id="rId11"/>
    <p:sldId id="286" r:id="rId12"/>
    <p:sldId id="290" r:id="rId13"/>
    <p:sldId id="287" r:id="rId14"/>
    <p:sldId id="292" r:id="rId15"/>
    <p:sldId id="309" r:id="rId16"/>
    <p:sldId id="305" r:id="rId17"/>
    <p:sldId id="304" r:id="rId18"/>
    <p:sldId id="306" r:id="rId19"/>
    <p:sldId id="299" r:id="rId20"/>
    <p:sldId id="301" r:id="rId21"/>
    <p:sldId id="300" r:id="rId22"/>
    <p:sldId id="302" r:id="rId23"/>
    <p:sldId id="310" r:id="rId24"/>
    <p:sldId id="264" r:id="rId25"/>
    <p:sldId id="303" r:id="rId26"/>
    <p:sldId id="297" r:id="rId2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4B000"/>
    <a:srgbClr val="99CC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84" d="100"/>
          <a:sy n="84" d="100"/>
        </p:scale>
        <p:origin x="-96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_____Microsoft_Office_Excel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3.xlsx"/></Relationships>
</file>

<file path=ppt/charts/_rels/chart4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_____Microsoft_Office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NULL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5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6.xlsx"/></Relationships>
</file>

<file path=ppt/charts/_rels/chart8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3.xml"/><Relationship Id="rId1" Type="http://schemas.openxmlformats.org/officeDocument/2006/relationships/package" Target="../embeddings/_____Microsoft_Office_Excel7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view3D>
      <c:rotX val="50"/>
      <c:rotY val="90"/>
      <c:rAngAx val="1"/>
    </c:view3D>
    <c:plotArea>
      <c:layout/>
      <c:bar3DChart>
        <c:barDir val="col"/>
        <c:grouping val="stacked"/>
        <c:ser>
          <c:idx val="0"/>
          <c:order val="0"/>
          <c:tx>
            <c:strRef>
              <c:f>Лист1!$B$1</c:f>
              <c:strCache>
                <c:ptCount val="1"/>
                <c:pt idx="0">
                  <c:v>диспансеры</c:v>
                </c:pt>
              </c:strCache>
            </c:strRef>
          </c:tx>
          <c:spPr>
            <a:solidFill>
              <a:schemeClr val="bg1">
                <a:lumMod val="75000"/>
              </a:schemeClr>
            </a:solidFill>
          </c:spPr>
          <c:dLbls>
            <c:dLbl>
              <c:idx val="0"/>
              <c:layout>
                <c:manualLayout>
                  <c:x val="2.2988505747126515E-3"/>
                  <c:y val="-0.19496855345911951"/>
                </c:manualLayout>
              </c:layout>
              <c:showVal val="1"/>
            </c:dLbl>
            <c:dLbl>
              <c:idx val="1"/>
              <c:layout>
                <c:manualLayout>
                  <c:x val="-2.2988505747126515E-3"/>
                  <c:y val="-0.16352201257861632"/>
                </c:manualLayout>
              </c:layout>
              <c:showVal val="1"/>
            </c:dLbl>
            <c:dLbl>
              <c:idx val="2"/>
              <c:layout>
                <c:manualLayout>
                  <c:x val="-2.2988505747126515E-3"/>
                  <c:y val="-0.12578616352201274"/>
                </c:manualLayout>
              </c:layout>
              <c:showVal val="1"/>
            </c:dLbl>
            <c:dLbl>
              <c:idx val="3"/>
              <c:layout>
                <c:manualLayout>
                  <c:x val="0"/>
                  <c:y val="-0.10062893081761012"/>
                </c:manualLayout>
              </c:layout>
              <c:showVal val="1"/>
            </c:dLbl>
            <c:dLbl>
              <c:idx val="4"/>
              <c:layout>
                <c:manualLayout>
                  <c:x val="4.5977011494252448E-3"/>
                  <c:y val="-5.6603773584905662E-2"/>
                </c:manualLayout>
              </c:layout>
              <c:showVal val="1"/>
            </c:dLbl>
            <c:dLbl>
              <c:idx val="5"/>
              <c:layout>
                <c:manualLayout>
                  <c:x val="0"/>
                  <c:y val="-2.5157232704402552E-2"/>
                </c:manualLayout>
              </c:layout>
              <c:showVal val="1"/>
            </c:dLbl>
            <c:dLbl>
              <c:idx val="8"/>
              <c:layout>
                <c:manualLayout>
                  <c:x val="0"/>
                  <c:y val="2.5157232704402552E-2"/>
                </c:manualLayout>
              </c:layout>
              <c:showVal val="1"/>
            </c:dLbl>
            <c:dLbl>
              <c:idx val="9"/>
              <c:layout>
                <c:manualLayout>
                  <c:x val="0"/>
                  <c:y val="3.7735849056603953E-2"/>
                </c:manualLayout>
              </c:layout>
              <c:showVal val="1"/>
            </c:dLbl>
            <c:dLbl>
              <c:idx val="10"/>
              <c:layout>
                <c:manualLayout>
                  <c:x val="8.4290214011719491E-17"/>
                  <c:y val="6.2893081761006553E-2"/>
                </c:manualLayout>
              </c:layout>
              <c:showVal val="1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</c:dLbls>
          <c:cat>
            <c:numRef>
              <c:f>Лист1!$A$2:$A$12</c:f>
              <c:numCache>
                <c:formatCode>General</c:formatCode>
                <c:ptCount val="11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  <c:pt idx="6">
                  <c:v>2016</c:v>
                </c:pt>
                <c:pt idx="7">
                  <c:v>2017</c:v>
                </c:pt>
                <c:pt idx="8">
                  <c:v>2018</c:v>
                </c:pt>
                <c:pt idx="9">
                  <c:v>2019</c:v>
                </c:pt>
                <c:pt idx="10">
                  <c:v>2020</c:v>
                </c:pt>
              </c:numCache>
            </c:numRef>
          </c:cat>
          <c:val>
            <c:numRef>
              <c:f>Лист1!$B$2:$B$12</c:f>
              <c:numCache>
                <c:formatCode>General</c:formatCode>
                <c:ptCount val="11"/>
                <c:pt idx="0">
                  <c:v>219</c:v>
                </c:pt>
                <c:pt idx="1">
                  <c:v>185</c:v>
                </c:pt>
                <c:pt idx="2">
                  <c:v>165</c:v>
                </c:pt>
                <c:pt idx="3">
                  <c:v>145</c:v>
                </c:pt>
                <c:pt idx="4">
                  <c:v>139</c:v>
                </c:pt>
                <c:pt idx="5">
                  <c:v>136</c:v>
                </c:pt>
                <c:pt idx="6">
                  <c:v>134</c:v>
                </c:pt>
                <c:pt idx="7">
                  <c:v>123</c:v>
                </c:pt>
                <c:pt idx="8">
                  <c:v>122</c:v>
                </c:pt>
                <c:pt idx="9">
                  <c:v>122</c:v>
                </c:pt>
                <c:pt idx="10">
                  <c:v>119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центры</c:v>
                </c:pt>
              </c:strCache>
            </c:strRef>
          </c:tx>
          <c:dLbls>
            <c:dLbl>
              <c:idx val="0"/>
              <c:layout>
                <c:manualLayout>
                  <c:x val="3.2183908045977115E-2"/>
                  <c:y val="-0.10691823899371068"/>
                </c:manualLayout>
              </c:layout>
              <c:showVal val="1"/>
            </c:dLbl>
            <c:dLbl>
              <c:idx val="1"/>
              <c:layout>
                <c:manualLayout>
                  <c:x val="3.2183908045977143E-2"/>
                  <c:y val="-0.11320754716981132"/>
                </c:manualLayout>
              </c:layout>
              <c:showVal val="1"/>
            </c:dLbl>
            <c:dLbl>
              <c:idx val="2"/>
              <c:layout>
                <c:manualLayout>
                  <c:x val="2.9885057471264558E-2"/>
                  <c:y val="-0.10062893081761012"/>
                </c:manualLayout>
              </c:layout>
              <c:showVal val="1"/>
            </c:dLbl>
            <c:dLbl>
              <c:idx val="3"/>
              <c:layout>
                <c:manualLayout>
                  <c:x val="2.0689655172413862E-2"/>
                  <c:y val="-9.4339622641509524E-2"/>
                </c:manualLayout>
              </c:layout>
              <c:showVal val="1"/>
            </c:dLbl>
            <c:dLbl>
              <c:idx val="4"/>
              <c:layout>
                <c:manualLayout>
                  <c:x val="2.0689655172413935E-2"/>
                  <c:y val="-0.11320754716981132"/>
                </c:manualLayout>
              </c:layout>
              <c:showVal val="1"/>
            </c:dLbl>
            <c:dLbl>
              <c:idx val="5"/>
              <c:layout>
                <c:manualLayout>
                  <c:x val="2.0689655172413893E-2"/>
                  <c:y val="-0.1069182389937107"/>
                </c:manualLayout>
              </c:layout>
              <c:showVal val="1"/>
            </c:dLbl>
            <c:dLbl>
              <c:idx val="6"/>
              <c:layout>
                <c:manualLayout>
                  <c:x val="2.0689655172413893E-2"/>
                  <c:y val="-0.10062893081761012"/>
                </c:manualLayout>
              </c:layout>
              <c:showVal val="1"/>
            </c:dLbl>
            <c:dLbl>
              <c:idx val="7"/>
              <c:layout>
                <c:manualLayout>
                  <c:x val="2.0689655172413893E-2"/>
                  <c:y val="-0.11320754716981132"/>
                </c:manualLayout>
              </c:layout>
              <c:showVal val="1"/>
            </c:dLbl>
            <c:dLbl>
              <c:idx val="8"/>
              <c:layout>
                <c:manualLayout>
                  <c:x val="2.7586206896551741E-2"/>
                  <c:y val="-0.11320754716981132"/>
                </c:manualLayout>
              </c:layout>
              <c:showVal val="1"/>
            </c:dLbl>
            <c:dLbl>
              <c:idx val="9"/>
              <c:layout>
                <c:manualLayout>
                  <c:x val="2.2988505747126436E-2"/>
                  <c:y val="-0.11320754716981132"/>
                </c:manualLayout>
              </c:layout>
              <c:showVal val="1"/>
            </c:dLbl>
            <c:dLbl>
              <c:idx val="10"/>
              <c:layout>
                <c:manualLayout>
                  <c:x val="2.7586206896551741E-2"/>
                  <c:y val="-9.4339622641509524E-2"/>
                </c:manualLayout>
              </c:layout>
              <c:showVal val="1"/>
            </c:dLbl>
            <c:txPr>
              <a:bodyPr/>
              <a:lstStyle/>
              <a:p>
                <a:pPr>
                  <a:defRPr sz="1200"/>
                </a:pPr>
                <a:endParaRPr lang="ru-RU"/>
              </a:p>
            </c:txPr>
            <c:showVal val="1"/>
          </c:dLbls>
          <c:cat>
            <c:numRef>
              <c:f>Лист1!$A$2:$A$12</c:f>
              <c:numCache>
                <c:formatCode>General</c:formatCode>
                <c:ptCount val="11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  <c:pt idx="6">
                  <c:v>2016</c:v>
                </c:pt>
                <c:pt idx="7">
                  <c:v>2017</c:v>
                </c:pt>
                <c:pt idx="8">
                  <c:v>2018</c:v>
                </c:pt>
                <c:pt idx="9">
                  <c:v>2019</c:v>
                </c:pt>
                <c:pt idx="10">
                  <c:v>2020</c:v>
                </c:pt>
              </c:numCache>
            </c:numRef>
          </c:cat>
          <c:val>
            <c:numRef>
              <c:f>Лист1!$C$2:$C$12</c:f>
              <c:numCache>
                <c:formatCode>General</c:formatCode>
                <c:ptCount val="11"/>
                <c:pt idx="0">
                  <c:v>3</c:v>
                </c:pt>
                <c:pt idx="1">
                  <c:v>6</c:v>
                </c:pt>
                <c:pt idx="2">
                  <c:v>7</c:v>
                </c:pt>
                <c:pt idx="3">
                  <c:v>7</c:v>
                </c:pt>
                <c:pt idx="4">
                  <c:v>8</c:v>
                </c:pt>
                <c:pt idx="5">
                  <c:v>8</c:v>
                </c:pt>
                <c:pt idx="6">
                  <c:v>8</c:v>
                </c:pt>
                <c:pt idx="7">
                  <c:v>8</c:v>
                </c:pt>
                <c:pt idx="8">
                  <c:v>8</c:v>
                </c:pt>
                <c:pt idx="9">
                  <c:v>8</c:v>
                </c:pt>
                <c:pt idx="10">
                  <c:v>8</c:v>
                </c:pt>
              </c:numCache>
            </c:numRef>
          </c:val>
        </c:ser>
        <c:gapWidth val="88"/>
        <c:gapDepth val="123"/>
        <c:shape val="box"/>
        <c:axId val="104459264"/>
        <c:axId val="104469248"/>
        <c:axId val="0"/>
      </c:bar3DChart>
      <c:catAx>
        <c:axId val="104459264"/>
        <c:scaling>
          <c:orientation val="minMax"/>
        </c:scaling>
        <c:axPos val="b"/>
        <c:numFmt formatCode="General" sourceLinked="1"/>
        <c:tickLblPos val="nextTo"/>
        <c:txPr>
          <a:bodyPr/>
          <a:lstStyle/>
          <a:p>
            <a:pPr>
              <a:defRPr sz="1400" b="1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04469248"/>
        <c:crosses val="autoZero"/>
        <c:auto val="1"/>
        <c:lblAlgn val="ctr"/>
        <c:lblOffset val="100"/>
      </c:catAx>
      <c:valAx>
        <c:axId val="104469248"/>
        <c:scaling>
          <c:orientation val="minMax"/>
        </c:scaling>
        <c:axPos val="l"/>
        <c:numFmt formatCode="General" sourceLinked="1"/>
        <c:tickLblPos val="nextTo"/>
        <c:crossAx val="104459264"/>
        <c:crosses val="autoZero"/>
        <c:crossBetween val="between"/>
      </c:valAx>
    </c:plotArea>
    <c:legend>
      <c:legendPos val="r"/>
      <c:legendEntry>
        <c:idx val="0"/>
        <c:txPr>
          <a:bodyPr/>
          <a:lstStyle/>
          <a:p>
            <a:pPr>
              <a:defRPr sz="1600"/>
            </a:pPr>
            <a:endParaRPr lang="ru-RU"/>
          </a:p>
        </c:txPr>
      </c:legendEntry>
      <c:legendEntry>
        <c:idx val="1"/>
        <c:txPr>
          <a:bodyPr/>
          <a:lstStyle/>
          <a:p>
            <a:pPr>
              <a:defRPr sz="1400"/>
            </a:pPr>
            <a:endParaRPr lang="ru-RU"/>
          </a:p>
        </c:txPr>
      </c:legendEntry>
      <c:layout>
        <c:manualLayout>
          <c:xMode val="edge"/>
          <c:yMode val="edge"/>
          <c:x val="0.73641487917458825"/>
          <c:y val="0.386270984994803"/>
          <c:w val="0.16933224726219626"/>
          <c:h val="0.31550834447580939"/>
        </c:manualLayout>
      </c:layout>
    </c:legend>
    <c:plotVisOnly val="1"/>
  </c:chart>
  <c:spPr>
    <a:noFill/>
    <a:ln w="0">
      <a:noFill/>
    </a:ln>
    <a:scene3d>
      <a:camera prst="orthographicFront"/>
      <a:lightRig rig="threePt" dir="t"/>
    </a:scene3d>
    <a:sp3d>
      <a:bevelT w="50800"/>
      <a:bevelB w="69850"/>
    </a:sp3d>
  </c:spPr>
  <c:externalData r:id="rId1"/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autoTitleDeleted val="1"/>
    <c:plotArea>
      <c:layout/>
      <c:barChart>
        <c:barDir val="col"/>
        <c:grouping val="stacked"/>
        <c:ser>
          <c:idx val="0"/>
          <c:order val="0"/>
          <c:tx>
            <c:strRef>
              <c:f>Лист1!$B$1</c:f>
              <c:strCache>
                <c:ptCount val="1"/>
                <c:pt idx="0">
                  <c:v>отделения и кабинеты</c:v>
                </c:pt>
              </c:strCache>
            </c:strRef>
          </c:tx>
          <c:spPr>
            <a:solidFill>
              <a:schemeClr val="bg1">
                <a:lumMod val="6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c:spPr>
          <c:dLbls>
            <c:dLbl>
              <c:idx val="0"/>
              <c:layout>
                <c:manualLayout>
                  <c:x val="2.040327729304119E-3"/>
                  <c:y val="-7.6149619228630921E-2"/>
                </c:manualLayout>
              </c:layout>
              <c:showVal val="1"/>
            </c:dLbl>
            <c:dLbl>
              <c:idx val="1"/>
              <c:layout>
                <c:manualLayout>
                  <c:x val="-1.9614102291267755E-3"/>
                  <c:y val="-5.5213270754949001E-2"/>
                </c:manualLayout>
              </c:layout>
              <c:showVal val="1"/>
            </c:dLbl>
            <c:dLbl>
              <c:idx val="2"/>
              <c:layout>
                <c:manualLayout>
                  <c:x val="-2.4420089380719312E-3"/>
                  <c:y val="-0.16933504001654981"/>
                </c:manualLayout>
              </c:layout>
              <c:showVal val="1"/>
            </c:dLbl>
            <c:dLbl>
              <c:idx val="3"/>
              <c:layout>
                <c:manualLayout>
                  <c:x val="2.4198411009434587E-3"/>
                  <c:y val="-0.12294739019691495"/>
                </c:manualLayout>
              </c:layout>
              <c:showVal val="1"/>
            </c:dLbl>
            <c:dLbl>
              <c:idx val="4"/>
              <c:layout>
                <c:manualLayout>
                  <c:x val="2.4419452105691871E-3"/>
                  <c:y val="-0.27791474341569466"/>
                </c:manualLayout>
              </c:layout>
              <c:showVal val="1"/>
            </c:dLbl>
            <c:dLbl>
              <c:idx val="5"/>
              <c:layout>
                <c:manualLayout>
                  <c:x val="-1.9172518975668629E-3"/>
                  <c:y val="-0.28571428571428703"/>
                </c:manualLayout>
              </c:layout>
              <c:showVal val="1"/>
            </c:dLbl>
            <c:dLbl>
              <c:idx val="6"/>
              <c:layout>
                <c:manualLayout>
                  <c:x val="-2.4420089380719312E-3"/>
                  <c:y val="-0.21592749182214405"/>
                </c:manualLayout>
              </c:layout>
              <c:showVal val="1"/>
            </c:dLbl>
            <c:dLbl>
              <c:idx val="7"/>
              <c:layout>
                <c:manualLayout>
                  <c:x val="-2.2522522522522596E-3"/>
                  <c:y val="-0.11206909481142448"/>
                </c:manualLayout>
              </c:layout>
              <c:showVal val="1"/>
            </c:dLbl>
            <c:dLbl>
              <c:idx val="8"/>
              <c:layout>
                <c:manualLayout>
                  <c:x val="-2.2522522522522596E-3"/>
                  <c:y val="-9.8522167487685289E-2"/>
                </c:manualLayout>
              </c:layout>
              <c:showVal val="1"/>
            </c:dLbl>
            <c:dLbl>
              <c:idx val="9"/>
              <c:layout>
                <c:manualLayout>
                  <c:x val="0"/>
                  <c:y val="-9.195402298850619E-2"/>
                </c:manualLayout>
              </c:layout>
              <c:showVal val="1"/>
            </c:dLbl>
            <c:dLbl>
              <c:idx val="10"/>
              <c:layout>
                <c:manualLayout>
                  <c:x val="-6.7567567567566903E-3"/>
                  <c:y val="-9.195402298850619E-2"/>
                </c:manualLayout>
              </c:layout>
              <c:showVal val="1"/>
            </c:dLbl>
            <c:spPr>
              <a:solidFill>
                <a:schemeClr val="bg1"/>
              </a:solidFill>
              <a:ln>
                <a:solidFill>
                  <a:schemeClr val="bg1"/>
                </a:solidFill>
              </a:ln>
            </c:spPr>
            <c:txPr>
              <a:bodyPr/>
              <a:lstStyle/>
              <a:p>
                <a:pPr>
                  <a:defRPr sz="1600"/>
                </a:pPr>
                <a:endParaRPr lang="ru-RU"/>
              </a:p>
            </c:txPr>
            <c:showVal val="1"/>
          </c:dLbls>
          <c:cat>
            <c:numRef>
              <c:f>Лист1!$A$2:$A$12</c:f>
              <c:numCache>
                <c:formatCode>General</c:formatCode>
                <c:ptCount val="11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  <c:pt idx="6">
                  <c:v>2016</c:v>
                </c:pt>
                <c:pt idx="7">
                  <c:v>2017</c:v>
                </c:pt>
                <c:pt idx="8">
                  <c:v>2018</c:v>
                </c:pt>
                <c:pt idx="9">
                  <c:v>2019</c:v>
                </c:pt>
                <c:pt idx="10">
                  <c:v>2020</c:v>
                </c:pt>
              </c:numCache>
            </c:numRef>
          </c:cat>
          <c:val>
            <c:numRef>
              <c:f>Лист1!$B$2:$B$12</c:f>
              <c:numCache>
                <c:formatCode>General</c:formatCode>
                <c:ptCount val="11"/>
                <c:pt idx="0">
                  <c:v>3189</c:v>
                </c:pt>
                <c:pt idx="1">
                  <c:v>3176</c:v>
                </c:pt>
                <c:pt idx="2">
                  <c:v>3286</c:v>
                </c:pt>
                <c:pt idx="3">
                  <c:v>3233</c:v>
                </c:pt>
                <c:pt idx="4">
                  <c:v>3411</c:v>
                </c:pt>
                <c:pt idx="5">
                  <c:v>3418</c:v>
                </c:pt>
                <c:pt idx="6">
                  <c:v>3355</c:v>
                </c:pt>
                <c:pt idx="7">
                  <c:v>3243</c:v>
                </c:pt>
                <c:pt idx="8">
                  <c:v>3242</c:v>
                </c:pt>
                <c:pt idx="9">
                  <c:v>3236</c:v>
                </c:pt>
                <c:pt idx="10">
                  <c:v>3203</c:v>
                </c:pt>
              </c:numCache>
            </c:numRef>
          </c:val>
        </c:ser>
        <c:gapWidth val="0"/>
        <c:overlap val="100"/>
        <c:serLines/>
        <c:axId val="104454400"/>
        <c:axId val="104599552"/>
      </c:barChart>
      <c:catAx>
        <c:axId val="104454400"/>
        <c:scaling>
          <c:orientation val="minMax"/>
        </c:scaling>
        <c:axPos val="b"/>
        <c:majorGridlines/>
        <c:minorGridlines/>
        <c:numFmt formatCode="General" sourceLinked="1"/>
        <c:tickLblPos val="nextTo"/>
        <c:txPr>
          <a:bodyPr/>
          <a:lstStyle/>
          <a:p>
            <a:pPr>
              <a:defRPr sz="1200" b="1"/>
            </a:pPr>
            <a:endParaRPr lang="ru-RU"/>
          </a:p>
        </c:txPr>
        <c:crossAx val="104599552"/>
        <c:crosses val="autoZero"/>
        <c:auto val="1"/>
        <c:lblAlgn val="ctr"/>
        <c:lblOffset val="100"/>
      </c:catAx>
      <c:valAx>
        <c:axId val="104599552"/>
        <c:scaling>
          <c:orientation val="minMax"/>
        </c:scaling>
        <c:axPos val="l"/>
        <c:majorGridlines/>
        <c:numFmt formatCode="General" sourceLinked="1"/>
        <c:tickLblPos val="nextTo"/>
        <c:crossAx val="104454400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73058334743543418"/>
          <c:y val="0"/>
          <c:w val="0.24687033842408784"/>
          <c:h val="1"/>
        </c:manualLayout>
      </c:layout>
      <c:txPr>
        <a:bodyPr/>
        <a:lstStyle/>
        <a:p>
          <a:pPr>
            <a:defRPr sz="1600"/>
          </a:pPr>
          <a:endParaRPr lang="ru-RU"/>
        </a:p>
      </c:txPr>
    </c:legend>
    <c:plotVisOnly val="1"/>
  </c:chart>
  <c:spPr>
    <a:noFill/>
  </c:spPr>
  <c:txPr>
    <a:bodyPr/>
    <a:lstStyle/>
    <a:p>
      <a:pPr>
        <a:defRPr sz="1000">
          <a:latin typeface="Times New Roman" pitchFamily="18" charset="0"/>
          <a:cs typeface="Times New Roman" pitchFamily="18" charset="0"/>
        </a:defRPr>
      </a:pPr>
      <a:endParaRPr lang="ru-RU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style val="3"/>
  <c:chart>
    <c:plotArea>
      <c:layout>
        <c:manualLayout>
          <c:layoutTarget val="inner"/>
          <c:xMode val="edge"/>
          <c:yMode val="edge"/>
          <c:x val="6.1017047351832034E-2"/>
          <c:y val="2.4216347956505652E-2"/>
          <c:w val="0.93898295264817755"/>
          <c:h val="0.64661367533619041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Число врачей дерматовенерологов</c:v>
                </c:pt>
              </c:strCache>
            </c:strRef>
          </c:tx>
          <c:spPr>
            <a:solidFill>
              <a:schemeClr val="bg2">
                <a:lumMod val="75000"/>
              </a:schemeClr>
            </a:solidFill>
          </c:spPr>
          <c:dLbls>
            <c:dLbl>
              <c:idx val="0"/>
              <c:layout>
                <c:manualLayout>
                  <c:x val="-2.8834326743639852E-3"/>
                  <c:y val="0.12986111553869531"/>
                </c:manualLayout>
              </c:layout>
              <c:showVal val="1"/>
            </c:dLbl>
            <c:dLbl>
              <c:idx val="1"/>
              <c:layout>
                <c:manualLayout>
                  <c:x val="-3.6012739786835335E-4"/>
                  <c:y val="0.13073883983125723"/>
                </c:manualLayout>
              </c:layout>
              <c:showVal val="1"/>
            </c:dLbl>
            <c:dLbl>
              <c:idx val="2"/>
              <c:layout>
                <c:manualLayout>
                  <c:x val="-5.0726417818463205E-3"/>
                  <c:y val="0.12711275463036756"/>
                </c:manualLayout>
              </c:layout>
              <c:showVal val="1"/>
            </c:dLbl>
            <c:dLbl>
              <c:idx val="3"/>
              <c:layout>
                <c:manualLayout>
                  <c:x val="-5.9130539717014647E-4"/>
                  <c:y val="0.13396197944892521"/>
                </c:manualLayout>
              </c:layout>
              <c:showVal val="1"/>
            </c:dLbl>
            <c:dLbl>
              <c:idx val="4"/>
              <c:layout>
                <c:manualLayout>
                  <c:x val="-1.2825982959026677E-4"/>
                  <c:y val="0.12525954498602654"/>
                </c:manualLayout>
              </c:layout>
              <c:showVal val="1"/>
            </c:dLbl>
            <c:dLbl>
              <c:idx val="5"/>
              <c:layout>
                <c:manualLayout>
                  <c:x val="-2.4207318912722528E-3"/>
                  <c:y val="0.1132047562880563"/>
                </c:manualLayout>
              </c:layout>
              <c:showVal val="1"/>
            </c:dLbl>
            <c:dLbl>
              <c:idx val="6"/>
              <c:layout>
                <c:manualLayout>
                  <c:x val="-3.5961022113615486E-4"/>
                  <c:y val="0.11251957877734918"/>
                </c:manualLayout>
              </c:layout>
              <c:showVal val="1"/>
            </c:dLbl>
            <c:dLbl>
              <c:idx val="7"/>
              <c:layout>
                <c:manualLayout>
                  <c:x val="-2.5234776687397178E-3"/>
                  <c:y val="0.12028435716790462"/>
                </c:manualLayout>
              </c:layout>
              <c:showVal val="1"/>
            </c:dLbl>
            <c:dLbl>
              <c:idx val="8"/>
              <c:layout>
                <c:manualLayout>
                  <c:x val="1.4696438807218065E-3"/>
                  <c:y val="0.12333747755214808"/>
                </c:manualLayout>
              </c:layout>
              <c:showVal val="1"/>
            </c:dLbl>
            <c:dLbl>
              <c:idx val="9"/>
              <c:layout>
                <c:manualLayout>
                  <c:x val="-4.6252839084769576E-4"/>
                  <c:y val="0.12799047892292945"/>
                </c:manualLayout>
              </c:layout>
              <c:showVal val="1"/>
            </c:dLbl>
            <c:dLbl>
              <c:idx val="10"/>
              <c:layout>
                <c:manualLayout>
                  <c:x val="-2.5489917208625355E-3"/>
                  <c:y val="0.14309711286089452"/>
                </c:manualLayout>
              </c:layout>
              <c:showVal val="1"/>
            </c:dLbl>
            <c:spPr>
              <a:solidFill>
                <a:sysClr val="window" lastClr="FFFFFF"/>
              </a:solidFill>
            </c:spPr>
            <c:txPr>
              <a:bodyPr/>
              <a:lstStyle/>
              <a:p>
                <a:pPr>
                  <a:defRPr sz="14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</c:dLbls>
          <c:trendline>
            <c:spPr>
              <a:ln w="22225">
                <a:solidFill>
                  <a:srgbClr val="C00000"/>
                </a:solidFill>
                <a:headEnd type="diamond"/>
                <a:tailEnd type="stealth" w="lg" len="lg"/>
              </a:ln>
            </c:spPr>
            <c:trendlineType val="linear"/>
          </c:trendline>
          <c:cat>
            <c:numRef>
              <c:f>Лист1!$A$2:$A$12</c:f>
              <c:numCache>
                <c:formatCode>General</c:formatCode>
                <c:ptCount val="11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  <c:pt idx="6">
                  <c:v>2016</c:v>
                </c:pt>
                <c:pt idx="7">
                  <c:v>2017</c:v>
                </c:pt>
                <c:pt idx="8">
                  <c:v>2018</c:v>
                </c:pt>
                <c:pt idx="9">
                  <c:v>2019</c:v>
                </c:pt>
                <c:pt idx="10">
                  <c:v>2020</c:v>
                </c:pt>
              </c:numCache>
            </c:numRef>
          </c:cat>
          <c:val>
            <c:numRef>
              <c:f>Лист1!$B$2:$B$12</c:f>
              <c:numCache>
                <c:formatCode>General</c:formatCode>
                <c:ptCount val="11"/>
                <c:pt idx="0">
                  <c:v>10142</c:v>
                </c:pt>
                <c:pt idx="1">
                  <c:v>10126</c:v>
                </c:pt>
                <c:pt idx="2">
                  <c:v>9623</c:v>
                </c:pt>
                <c:pt idx="3">
                  <c:v>9298</c:v>
                </c:pt>
                <c:pt idx="4">
                  <c:v>8772</c:v>
                </c:pt>
                <c:pt idx="5">
                  <c:v>8514</c:v>
                </c:pt>
                <c:pt idx="6">
                  <c:v>8514</c:v>
                </c:pt>
                <c:pt idx="7">
                  <c:v>8332</c:v>
                </c:pt>
                <c:pt idx="8">
                  <c:v>8137</c:v>
                </c:pt>
                <c:pt idx="9">
                  <c:v>8030</c:v>
                </c:pt>
                <c:pt idx="10">
                  <c:v>7818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Обеспеченность врачами дерматовенерологами</c:v>
                </c:pt>
              </c:strCache>
            </c:strRef>
          </c:tx>
          <c:spPr>
            <a:solidFill>
              <a:schemeClr val="bg1">
                <a:lumMod val="50000"/>
              </a:schemeClr>
            </a:solidFill>
          </c:spPr>
          <c:dLbls>
            <c:dLbl>
              <c:idx val="0"/>
              <c:layout>
                <c:manualLayout>
                  <c:x val="-1.0689470871191877E-2"/>
                  <c:y val="-7.3141038929545099E-2"/>
                </c:manualLayout>
              </c:layout>
              <c:tx>
                <c:rich>
                  <a:bodyPr/>
                  <a:lstStyle/>
                  <a:p>
                    <a:r>
                      <a:rPr lang="en-US" sz="140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itchFamily="18" charset="0"/>
                        <a:cs typeface="Times New Roman" pitchFamily="18" charset="0"/>
                      </a:rPr>
                      <a:t>0</a:t>
                    </a:r>
                    <a:r>
                      <a:rPr lang="en-US" sz="1400" dirty="0" smtClean="0">
                        <a:solidFill>
                          <a:schemeClr val="accent6">
                            <a:lumMod val="50000"/>
                          </a:schemeClr>
                        </a:solidFill>
                      </a:rPr>
                      <a:t>.7</a:t>
                    </a:r>
                    <a:endParaRPr lang="en-US" sz="1400" dirty="0">
                      <a:solidFill>
                        <a:schemeClr val="accent6">
                          <a:lumMod val="50000"/>
                        </a:schemeClr>
                      </a:solidFill>
                    </a:endParaRPr>
                  </a:p>
                </c:rich>
              </c:tx>
              <c:showVal val="1"/>
            </c:dLbl>
            <c:dLbl>
              <c:idx val="1"/>
              <c:layout>
                <c:manualLayout>
                  <c:x val="-2.1378941742383802E-3"/>
                  <c:y val="-6.4862040597078813E-2"/>
                </c:manualLayout>
              </c:layout>
              <c:tx>
                <c:rich>
                  <a:bodyPr/>
                  <a:lstStyle/>
                  <a:p>
                    <a:r>
                      <a:rPr lang="en-US" sz="1400" dirty="0" smtClean="0">
                        <a:latin typeface="Times New Roman" pitchFamily="18" charset="0"/>
                        <a:cs typeface="Times New Roman" pitchFamily="18" charset="0"/>
                      </a:rPr>
                      <a:t>0</a:t>
                    </a:r>
                    <a:r>
                      <a:rPr lang="en-US" sz="1400" dirty="0" smtClean="0"/>
                      <a:t>.7</a:t>
                    </a:r>
                    <a:endParaRPr lang="en-US" sz="1400" dirty="0"/>
                  </a:p>
                </c:rich>
              </c:tx>
              <c:showVal val="1"/>
            </c:dLbl>
            <c:dLbl>
              <c:idx val="2"/>
              <c:layout>
                <c:manualLayout>
                  <c:x val="-1.2750266184658498E-2"/>
                  <c:y val="-6.0893662459371695E-2"/>
                </c:manualLayout>
              </c:layout>
              <c:tx>
                <c:rich>
                  <a:bodyPr/>
                  <a:lstStyle/>
                  <a:p>
                    <a:r>
                      <a:rPr lang="en-US" sz="1400" dirty="0" smtClean="0">
                        <a:latin typeface="Times New Roman" pitchFamily="18" charset="0"/>
                        <a:cs typeface="Times New Roman" pitchFamily="18" charset="0"/>
                      </a:rPr>
                      <a:t>0</a:t>
                    </a:r>
                    <a:r>
                      <a:rPr lang="ru-RU" sz="1400" dirty="0" smtClean="0">
                        <a:latin typeface="Times New Roman" pitchFamily="18" charset="0"/>
                        <a:cs typeface="Times New Roman" pitchFamily="18" charset="0"/>
                      </a:rPr>
                      <a:t>.6</a:t>
                    </a:r>
                    <a:r>
                      <a:rPr lang="en-US" sz="1400" dirty="0" smtClean="0"/>
                      <a:t>7</a:t>
                    </a:r>
                    <a:endParaRPr lang="en-US" sz="1400" dirty="0"/>
                  </a:p>
                </c:rich>
              </c:tx>
              <c:showVal val="1"/>
            </c:dLbl>
            <c:dLbl>
              <c:idx val="3"/>
              <c:layout>
                <c:manualLayout>
                  <c:x val="-1.2827365045430387E-2"/>
                  <c:y val="-6.4690919568553384E-2"/>
                </c:manualLayout>
              </c:layout>
              <c:tx>
                <c:rich>
                  <a:bodyPr/>
                  <a:lstStyle/>
                  <a:p>
                    <a:r>
                      <a:rPr lang="en-US" sz="1400" dirty="0" smtClean="0">
                        <a:latin typeface="Times New Roman" pitchFamily="18" charset="0"/>
                        <a:cs typeface="Times New Roman" pitchFamily="18" charset="0"/>
                      </a:rPr>
                      <a:t>0</a:t>
                    </a:r>
                    <a:r>
                      <a:rPr lang="en-US" sz="1400" dirty="0" smtClean="0"/>
                      <a:t>.</a:t>
                    </a:r>
                    <a:r>
                      <a:rPr lang="ru-RU" sz="1400" dirty="0" smtClean="0"/>
                      <a:t>65</a:t>
                    </a:r>
                    <a:endParaRPr lang="en-US" sz="1400" dirty="0"/>
                  </a:p>
                </c:rich>
              </c:tx>
              <c:showVal val="1"/>
            </c:dLbl>
            <c:dLbl>
              <c:idx val="4"/>
              <c:layout>
                <c:manualLayout>
                  <c:x val="-1.0612372010420135E-2"/>
                  <c:y val="-6.9172660791837412E-2"/>
                </c:manualLayout>
              </c:layout>
              <c:tx>
                <c:rich>
                  <a:bodyPr/>
                  <a:lstStyle/>
                  <a:p>
                    <a:r>
                      <a:rPr lang="en-US" sz="1400" dirty="0" smtClean="0">
                        <a:latin typeface="Times New Roman" pitchFamily="18" charset="0"/>
                        <a:cs typeface="Times New Roman" pitchFamily="18" charset="0"/>
                      </a:rPr>
                      <a:t>0</a:t>
                    </a:r>
                    <a:r>
                      <a:rPr lang="en-US" sz="1400" dirty="0" smtClean="0"/>
                      <a:t>.</a:t>
                    </a:r>
                    <a:r>
                      <a:rPr lang="ru-RU" sz="1400" dirty="0" smtClean="0"/>
                      <a:t>59</a:t>
                    </a:r>
                    <a:endParaRPr lang="en-US" sz="1400" dirty="0"/>
                  </a:p>
                </c:rich>
              </c:tx>
              <c:showVal val="1"/>
            </c:dLbl>
            <c:dLbl>
              <c:idx val="5"/>
              <c:layout>
                <c:manualLayout>
                  <c:x val="-6.3365836619434113E-3"/>
                  <c:y val="-6.9001539763311914E-2"/>
                </c:manualLayout>
              </c:layout>
              <c:tx>
                <c:rich>
                  <a:bodyPr/>
                  <a:lstStyle/>
                  <a:p>
                    <a:r>
                      <a:rPr lang="en-US" sz="1400" dirty="0" smtClean="0">
                        <a:latin typeface="Times New Roman" pitchFamily="18" charset="0"/>
                        <a:cs typeface="Times New Roman" pitchFamily="18" charset="0"/>
                      </a:rPr>
                      <a:t>0</a:t>
                    </a:r>
                    <a:r>
                      <a:rPr lang="en-US" sz="1400" dirty="0" smtClean="0"/>
                      <a:t>.</a:t>
                    </a:r>
                    <a:r>
                      <a:rPr lang="ru-RU" sz="1400" dirty="0" smtClean="0"/>
                      <a:t>58</a:t>
                    </a:r>
                    <a:endParaRPr lang="en-US" sz="1400" dirty="0"/>
                  </a:p>
                </c:rich>
              </c:tx>
              <c:showVal val="1"/>
            </c:dLbl>
            <c:dLbl>
              <c:idx val="6"/>
              <c:layout>
                <c:manualLayout>
                  <c:x val="-6.336752000067402E-3"/>
                  <c:y val="-6.1065109432712608E-2"/>
                </c:manualLayout>
              </c:layout>
              <c:tx>
                <c:rich>
                  <a:bodyPr/>
                  <a:lstStyle/>
                  <a:p>
                    <a:r>
                      <a:rPr lang="en-US" sz="1400" dirty="0" smtClean="0">
                        <a:latin typeface="Times New Roman" pitchFamily="18" charset="0"/>
                        <a:cs typeface="Times New Roman" pitchFamily="18" charset="0"/>
                      </a:rPr>
                      <a:t>0</a:t>
                    </a:r>
                    <a:r>
                      <a:rPr lang="en-US" sz="1400" dirty="0" smtClean="0"/>
                      <a:t>.</a:t>
                    </a:r>
                    <a:r>
                      <a:rPr lang="ru-RU" sz="1400" dirty="0" smtClean="0"/>
                      <a:t>58</a:t>
                    </a:r>
                    <a:endParaRPr lang="en-US" sz="1400" dirty="0"/>
                  </a:p>
                </c:rich>
              </c:tx>
              <c:showVal val="1"/>
            </c:dLbl>
            <c:dLbl>
              <c:idx val="7"/>
              <c:layout>
                <c:manualLayout>
                  <c:x val="-6.4136825227151823E-3"/>
                  <c:y val="-5.6925610266479375E-2"/>
                </c:manualLayout>
              </c:layout>
              <c:tx>
                <c:rich>
                  <a:bodyPr/>
                  <a:lstStyle/>
                  <a:p>
                    <a:r>
                      <a:rPr lang="en-US" sz="1400" dirty="0" smtClean="0">
                        <a:latin typeface="Times New Roman" pitchFamily="18" charset="0"/>
                        <a:cs typeface="Times New Roman" pitchFamily="18" charset="0"/>
                      </a:rPr>
                      <a:t>0</a:t>
                    </a:r>
                    <a:r>
                      <a:rPr lang="en-US" sz="1400" dirty="0" smtClean="0"/>
                      <a:t>.</a:t>
                    </a:r>
                    <a:r>
                      <a:rPr lang="ru-RU" sz="1400" dirty="0" smtClean="0"/>
                      <a:t>58</a:t>
                    </a:r>
                    <a:endParaRPr lang="en-US" sz="1400" dirty="0"/>
                  </a:p>
                </c:rich>
              </c:tx>
              <c:showVal val="1"/>
            </c:dLbl>
            <c:dLbl>
              <c:idx val="8"/>
              <c:layout>
                <c:manualLayout>
                  <c:x val="-6.3365836619434113E-3"/>
                  <c:y val="-3.2259736297605882E-2"/>
                </c:manualLayout>
              </c:layout>
              <c:tx>
                <c:rich>
                  <a:bodyPr/>
                  <a:lstStyle/>
                  <a:p>
                    <a:r>
                      <a:rPr lang="ru-RU" sz="1400" dirty="0" smtClean="0">
                        <a:latin typeface="Times New Roman" pitchFamily="18" charset="0"/>
                        <a:cs typeface="Times New Roman" pitchFamily="18" charset="0"/>
                      </a:rPr>
                      <a:t>0</a:t>
                    </a:r>
                    <a:r>
                      <a:rPr lang="ru-RU" sz="1400" dirty="0" smtClean="0"/>
                      <a:t>,55</a:t>
                    </a:r>
                    <a:endParaRPr lang="en-US" sz="1400" dirty="0"/>
                  </a:p>
                </c:rich>
              </c:tx>
              <c:showVal val="1"/>
            </c:dLbl>
            <c:dLbl>
              <c:idx val="9"/>
              <c:layout>
                <c:manualLayout>
                  <c:x val="-8.3202801146383641E-3"/>
                  <c:y val="-3.2430857326131282E-2"/>
                </c:manualLayout>
              </c:layout>
              <c:tx>
                <c:rich>
                  <a:bodyPr/>
                  <a:lstStyle/>
                  <a:p>
                    <a:r>
                      <a:rPr lang="en-US" sz="1400" dirty="0" smtClean="0">
                        <a:latin typeface="Times New Roman" pitchFamily="18" charset="0"/>
                        <a:cs typeface="Times New Roman" pitchFamily="18" charset="0"/>
                      </a:rPr>
                      <a:t>0</a:t>
                    </a:r>
                    <a:r>
                      <a:rPr lang="en-US" sz="1400" dirty="0" smtClean="0"/>
                      <a:t>.</a:t>
                    </a:r>
                    <a:r>
                      <a:rPr lang="ru-RU" sz="1400" dirty="0" smtClean="0"/>
                      <a:t>55</a:t>
                    </a:r>
                    <a:endParaRPr lang="en-US" sz="1400" dirty="0"/>
                  </a:p>
                </c:rich>
              </c:tx>
              <c:showVal val="1"/>
            </c:dLbl>
            <c:dLbl>
              <c:idx val="10"/>
              <c:layout>
                <c:manualLayout>
                  <c:x val="-2.0607934054611252E-3"/>
                  <c:y val="-1.9841269841270263E-2"/>
                </c:manualLayout>
              </c:layout>
              <c:tx>
                <c:rich>
                  <a:bodyPr/>
                  <a:lstStyle/>
                  <a:p>
                    <a:r>
                      <a:rPr lang="en-US" sz="1400" dirty="0" smtClean="0">
                        <a:latin typeface="Times New Roman" pitchFamily="18" charset="0"/>
                        <a:cs typeface="Times New Roman" pitchFamily="18" charset="0"/>
                      </a:rPr>
                      <a:t>0</a:t>
                    </a:r>
                    <a:r>
                      <a:rPr lang="en-US" sz="1400" dirty="0" smtClean="0"/>
                      <a:t>.</a:t>
                    </a:r>
                    <a:r>
                      <a:rPr lang="ru-RU" sz="1400" dirty="0" smtClean="0"/>
                      <a:t>53</a:t>
                    </a:r>
                    <a:endParaRPr lang="en-US" sz="1400" dirty="0"/>
                  </a:p>
                </c:rich>
              </c:tx>
              <c:showVal val="1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</c:dLbls>
          <c:trendline>
            <c:trendlineType val="poly"/>
            <c:order val="2"/>
          </c:trendline>
          <c:cat>
            <c:numRef>
              <c:f>Лист1!$A$2:$A$12</c:f>
              <c:numCache>
                <c:formatCode>General</c:formatCode>
                <c:ptCount val="11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  <c:pt idx="6">
                  <c:v>2016</c:v>
                </c:pt>
                <c:pt idx="7">
                  <c:v>2017</c:v>
                </c:pt>
                <c:pt idx="8">
                  <c:v>2018</c:v>
                </c:pt>
                <c:pt idx="9">
                  <c:v>2019</c:v>
                </c:pt>
                <c:pt idx="10">
                  <c:v>2020</c:v>
                </c:pt>
              </c:numCache>
            </c:numRef>
          </c:cat>
          <c:val>
            <c:numRef>
              <c:f>Лист1!$C$2:$C$12</c:f>
              <c:numCache>
                <c:formatCode>General</c:formatCode>
                <c:ptCount val="11"/>
                <c:pt idx="0">
                  <c:v>1000</c:v>
                </c:pt>
                <c:pt idx="1">
                  <c:v>1000</c:v>
                </c:pt>
                <c:pt idx="2">
                  <c:v>900</c:v>
                </c:pt>
                <c:pt idx="3">
                  <c:v>900</c:v>
                </c:pt>
                <c:pt idx="4">
                  <c:v>870</c:v>
                </c:pt>
                <c:pt idx="5">
                  <c:v>860</c:v>
                </c:pt>
                <c:pt idx="6">
                  <c:v>850</c:v>
                </c:pt>
                <c:pt idx="7">
                  <c:v>860</c:v>
                </c:pt>
                <c:pt idx="8">
                  <c:v>850</c:v>
                </c:pt>
                <c:pt idx="9">
                  <c:v>860</c:v>
                </c:pt>
                <c:pt idx="10">
                  <c:v>850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Столбец1</c:v>
                </c:pt>
              </c:strCache>
            </c:strRef>
          </c:tx>
          <c:cat>
            <c:numRef>
              <c:f>Лист1!$A$2:$A$12</c:f>
              <c:numCache>
                <c:formatCode>General</c:formatCode>
                <c:ptCount val="11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  <c:pt idx="6">
                  <c:v>2016</c:v>
                </c:pt>
                <c:pt idx="7">
                  <c:v>2017</c:v>
                </c:pt>
                <c:pt idx="8">
                  <c:v>2018</c:v>
                </c:pt>
                <c:pt idx="9">
                  <c:v>2019</c:v>
                </c:pt>
                <c:pt idx="10">
                  <c:v>2020</c:v>
                </c:pt>
              </c:numCache>
            </c:numRef>
          </c:cat>
          <c:val>
            <c:numRef>
              <c:f>Лист1!$D$2:$D$12</c:f>
            </c:numRef>
          </c:val>
        </c:ser>
        <c:gapWidth val="0"/>
        <c:overlap val="93"/>
        <c:axId val="104658816"/>
        <c:axId val="104660352"/>
      </c:barChart>
      <c:catAx>
        <c:axId val="104658816"/>
        <c:scaling>
          <c:orientation val="minMax"/>
        </c:scaling>
        <c:axPos val="b"/>
        <c:numFmt formatCode="General" sourceLinked="1"/>
        <c:tickLblPos val="nextTo"/>
        <c:txPr>
          <a:bodyPr/>
          <a:lstStyle/>
          <a:p>
            <a:pPr>
              <a:defRPr sz="1600" b="1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04660352"/>
        <c:crosses val="autoZero"/>
        <c:auto val="1"/>
        <c:lblAlgn val="ctr"/>
        <c:lblOffset val="100"/>
      </c:catAx>
      <c:valAx>
        <c:axId val="104660352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12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04658816"/>
        <c:crosses val="autoZero"/>
        <c:crossBetween val="between"/>
      </c:valAx>
      <c:spPr>
        <a:ln>
          <a:noFill/>
        </a:ln>
      </c:spPr>
    </c:plotArea>
    <c:plotVisOnly val="1"/>
  </c:chart>
  <c:spPr>
    <a:ln>
      <a:noFill/>
    </a:ln>
  </c:sp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style val="37"/>
  <c:chart>
    <c:plotArea>
      <c:layout>
        <c:manualLayout>
          <c:layoutTarget val="inner"/>
          <c:xMode val="edge"/>
          <c:yMode val="edge"/>
          <c:x val="0.1465827156854477"/>
          <c:y val="5.2092169953967933E-2"/>
          <c:w val="0.85341728431455233"/>
          <c:h val="0.52808744921759199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2019</c:v>
                </c:pt>
              </c:strCache>
            </c:strRef>
          </c:tx>
          <c:cat>
            <c:strRef>
              <c:f>Лист1!$A$2:$A$7</c:f>
              <c:strCache>
                <c:ptCount val="6"/>
                <c:pt idx="0">
                  <c:v>Сифилис</c:v>
                </c:pt>
                <c:pt idx="1">
                  <c:v>Гонококковая инфекция</c:v>
                </c:pt>
                <c:pt idx="2">
                  <c:v>Трихомоноз</c:v>
                </c:pt>
                <c:pt idx="3">
                  <c:v>Хламидийные инфекции</c:v>
                </c:pt>
                <c:pt idx="4">
                  <c:v>Герпетическая инфекция</c:v>
                </c:pt>
                <c:pt idx="5">
                  <c:v>Ангентитальные бородавки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 formatCode="0.0">
                  <c:v>15</c:v>
                </c:pt>
                <c:pt idx="1">
                  <c:v>7.7</c:v>
                </c:pt>
                <c:pt idx="2" formatCode="0.0">
                  <c:v>37.4</c:v>
                </c:pt>
                <c:pt idx="3" formatCode="0.0">
                  <c:v>25</c:v>
                </c:pt>
                <c:pt idx="4" formatCode="0.0">
                  <c:v>11.1</c:v>
                </c:pt>
                <c:pt idx="5">
                  <c:v>21.7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2020</c:v>
                </c:pt>
              </c:strCache>
            </c:strRef>
          </c:tx>
          <c:cat>
            <c:strRef>
              <c:f>Лист1!$A$2:$A$7</c:f>
              <c:strCache>
                <c:ptCount val="6"/>
                <c:pt idx="0">
                  <c:v>Сифилис</c:v>
                </c:pt>
                <c:pt idx="1">
                  <c:v>Гонококковая инфекция</c:v>
                </c:pt>
                <c:pt idx="2">
                  <c:v>Трихомоноз</c:v>
                </c:pt>
                <c:pt idx="3">
                  <c:v>Хламидийные инфекции</c:v>
                </c:pt>
                <c:pt idx="4">
                  <c:v>Герпетическая инфекция</c:v>
                </c:pt>
                <c:pt idx="5">
                  <c:v>Ангентитальные бородавки</c:v>
                </c:pt>
              </c:strCache>
            </c:strRef>
          </c:cat>
          <c:val>
            <c:numRef>
              <c:f>Лист1!$C$2:$C$7</c:f>
              <c:numCache>
                <c:formatCode>General</c:formatCode>
                <c:ptCount val="6"/>
                <c:pt idx="0" formatCode="0.0">
                  <c:v>10.4</c:v>
                </c:pt>
                <c:pt idx="1">
                  <c:v>3.5</c:v>
                </c:pt>
                <c:pt idx="2" formatCode="0.0">
                  <c:v>26.4</c:v>
                </c:pt>
                <c:pt idx="3" formatCode="0.0">
                  <c:v>19.399999999999999</c:v>
                </c:pt>
                <c:pt idx="4" formatCode="0.0">
                  <c:v>8.7000000000000011</c:v>
                </c:pt>
                <c:pt idx="5">
                  <c:v>16.8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% изменения</c:v>
                </c:pt>
              </c:strCache>
            </c:strRef>
          </c:tx>
          <c:cat>
            <c:strRef>
              <c:f>Лист1!$A$2:$A$7</c:f>
              <c:strCache>
                <c:ptCount val="6"/>
                <c:pt idx="0">
                  <c:v>Сифилис</c:v>
                </c:pt>
                <c:pt idx="1">
                  <c:v>Гонококковая инфекция</c:v>
                </c:pt>
                <c:pt idx="2">
                  <c:v>Трихомоноз</c:v>
                </c:pt>
                <c:pt idx="3">
                  <c:v>Хламидийные инфекции</c:v>
                </c:pt>
                <c:pt idx="4">
                  <c:v>Герпетическая инфекция</c:v>
                </c:pt>
                <c:pt idx="5">
                  <c:v>Ангентитальные бородавки</c:v>
                </c:pt>
              </c:strCache>
            </c:strRef>
          </c:cat>
          <c:val>
            <c:numRef>
              <c:f>Лист1!$D$2:$D$7</c:f>
              <c:numCache>
                <c:formatCode>0.0%</c:formatCode>
                <c:ptCount val="6"/>
                <c:pt idx="0">
                  <c:v>-0.30666666666666675</c:v>
                </c:pt>
                <c:pt idx="1">
                  <c:v>-0.54545454545454541</c:v>
                </c:pt>
                <c:pt idx="2">
                  <c:v>-0.29411764705882359</c:v>
                </c:pt>
                <c:pt idx="3">
                  <c:v>-0.22400000000000006</c:v>
                </c:pt>
                <c:pt idx="4">
                  <c:v>-0.21621621621621628</c:v>
                </c:pt>
                <c:pt idx="5">
                  <c:v>-0.22580645161290319</c:v>
                </c:pt>
              </c:numCache>
            </c:numRef>
          </c:val>
        </c:ser>
        <c:axId val="106437632"/>
        <c:axId val="106443520"/>
      </c:barChart>
      <c:catAx>
        <c:axId val="106437632"/>
        <c:scaling>
          <c:orientation val="minMax"/>
        </c:scaling>
        <c:axPos val="b"/>
        <c:majorGridlines/>
        <c:minorGridlines/>
        <c:tickLblPos val="nextTo"/>
        <c:crossAx val="106443520"/>
        <c:crosses val="autoZero"/>
        <c:auto val="1"/>
        <c:lblAlgn val="ctr"/>
        <c:lblOffset val="100"/>
      </c:catAx>
      <c:valAx>
        <c:axId val="106443520"/>
        <c:scaling>
          <c:orientation val="minMax"/>
        </c:scaling>
        <c:axPos val="l"/>
        <c:majorGridlines/>
        <c:numFmt formatCode="0.0" sourceLinked="1"/>
        <c:tickLblPos val="nextTo"/>
        <c:crossAx val="106437632"/>
        <c:crosses val="autoZero"/>
        <c:crossBetween val="between"/>
      </c:valAx>
      <c:dTable>
        <c:showHorzBorder val="1"/>
        <c:showVertBorder val="1"/>
        <c:showOutline val="1"/>
        <c:showKeys val="1"/>
      </c:dTable>
    </c:plotArea>
    <c:plotVisOnly val="1"/>
    <c:dispBlanksAs val="gap"/>
  </c:chart>
  <c:txPr>
    <a:bodyPr/>
    <a:lstStyle/>
    <a:p>
      <a:pPr>
        <a:defRPr sz="1200">
          <a:latin typeface="Times New Roman" pitchFamily="18" charset="0"/>
          <a:cs typeface="Times New Roman" pitchFamily="18" charset="0"/>
        </a:defRPr>
      </a:pPr>
      <a:endParaRPr lang="ru-RU"/>
    </a:p>
  </c:txPr>
  <c:externalData r:id="rId1"/>
  <c:userShapes r:id="rId2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plotArea>
      <c:layout/>
      <c:lineChart>
        <c:grouping val="standard"/>
        <c:ser>
          <c:idx val="0"/>
          <c:order val="0"/>
          <c:tx>
            <c:strRef>
              <c:f>Лист1!$B$1</c:f>
              <c:strCache>
                <c:ptCount val="1"/>
                <c:pt idx="0">
                  <c:v>Ранний сифилис</c:v>
                </c:pt>
              </c:strCache>
            </c:strRef>
          </c:tx>
          <c:spPr>
            <a:ln w="34925">
              <a:tailEnd type="oval" w="lg" len="lg"/>
            </a:ln>
          </c:spPr>
          <c:dLbls>
            <c:txPr>
              <a:bodyPr/>
              <a:lstStyle/>
              <a:p>
                <a:pPr>
                  <a:defRPr sz="12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</c:dLbls>
          <c:cat>
            <c:numRef>
              <c:f>Лист1!$A$2:$A$8</c:f>
              <c:numCache>
                <c:formatCode>General</c:formatCode>
                <c:ptCount val="7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  <c:pt idx="3">
                  <c:v>2016</c:v>
                </c:pt>
                <c:pt idx="4">
                  <c:v>2017</c:v>
                </c:pt>
                <c:pt idx="5">
                  <c:v>2018</c:v>
                </c:pt>
                <c:pt idx="6">
                  <c:v>2019</c:v>
                </c:pt>
              </c:numCache>
            </c:numRef>
          </c:cat>
          <c:val>
            <c:numRef>
              <c:f>Лист1!$B$2:$B$8</c:f>
              <c:numCache>
                <c:formatCode>General</c:formatCode>
                <c:ptCount val="7"/>
                <c:pt idx="0">
                  <c:v>23</c:v>
                </c:pt>
                <c:pt idx="1">
                  <c:v>18.7</c:v>
                </c:pt>
                <c:pt idx="2">
                  <c:v>16</c:v>
                </c:pt>
                <c:pt idx="3">
                  <c:v>13.7</c:v>
                </c:pt>
                <c:pt idx="4">
                  <c:v>11.2</c:v>
                </c:pt>
                <c:pt idx="5">
                  <c:v>8.6</c:v>
                </c:pt>
                <c:pt idx="6">
                  <c:v>7.2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Поздний сифилис</c:v>
                </c:pt>
              </c:strCache>
            </c:strRef>
          </c:tx>
          <c:spPr>
            <a:ln w="38100"/>
          </c:spPr>
          <c:dPt>
            <c:idx val="6"/>
            <c:spPr>
              <a:ln w="38100">
                <a:tailEnd w="lg" len="lg"/>
              </a:ln>
            </c:spPr>
          </c:dPt>
          <c:dLbls>
            <c:dLbl>
              <c:idx val="0"/>
              <c:layout>
                <c:manualLayout>
                  <c:x val="-3.472222222222221E-2"/>
                  <c:y val="-4.76190476190477E-2"/>
                </c:manualLayout>
              </c:layout>
              <c:showVal val="1"/>
            </c:dLbl>
            <c:dLbl>
              <c:idx val="1"/>
              <c:layout>
                <c:manualLayout>
                  <c:x val="-3.9351851851851874E-2"/>
                  <c:y val="-4.76190476190477E-2"/>
                </c:manualLayout>
              </c:layout>
              <c:showVal val="1"/>
            </c:dLbl>
            <c:dLbl>
              <c:idx val="2"/>
              <c:layout>
                <c:manualLayout>
                  <c:x val="-3.4722222222222245E-2"/>
                  <c:y val="-5.1587301587301584E-2"/>
                </c:manualLayout>
              </c:layout>
              <c:showVal val="1"/>
            </c:dLbl>
            <c:dLbl>
              <c:idx val="3"/>
              <c:layout>
                <c:manualLayout>
                  <c:x val="-3.9351851851851853E-2"/>
                  <c:y val="-4.7619047619047554E-2"/>
                </c:manualLayout>
              </c:layout>
              <c:showVal val="1"/>
            </c:dLbl>
            <c:dLbl>
              <c:idx val="4"/>
              <c:layout>
                <c:manualLayout>
                  <c:x val="-4.8611111111111133E-2"/>
                  <c:y val="-3.9682539682539743E-2"/>
                </c:manualLayout>
              </c:layout>
              <c:showVal val="1"/>
            </c:dLbl>
            <c:dLbl>
              <c:idx val="5"/>
              <c:layout>
                <c:manualLayout>
                  <c:x val="-5.3240740740740762E-2"/>
                  <c:y val="-4.76190476190477E-2"/>
                </c:manualLayout>
              </c:layout>
              <c:showVal val="1"/>
            </c:dLbl>
            <c:txPr>
              <a:bodyPr/>
              <a:lstStyle/>
              <a:p>
                <a:pPr>
                  <a:defRPr sz="12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</c:dLbls>
          <c:cat>
            <c:numRef>
              <c:f>Лист1!$A$2:$A$8</c:f>
              <c:numCache>
                <c:formatCode>General</c:formatCode>
                <c:ptCount val="7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  <c:pt idx="3">
                  <c:v>2016</c:v>
                </c:pt>
                <c:pt idx="4">
                  <c:v>2017</c:v>
                </c:pt>
                <c:pt idx="5">
                  <c:v>2018</c:v>
                </c:pt>
                <c:pt idx="6">
                  <c:v>2019</c:v>
                </c:pt>
              </c:numCache>
            </c:numRef>
          </c:cat>
          <c:val>
            <c:numRef>
              <c:f>Лист1!$C$2:$C$8</c:f>
              <c:numCache>
                <c:formatCode>0.00</c:formatCode>
                <c:ptCount val="7"/>
                <c:pt idx="0">
                  <c:v>3.5</c:v>
                </c:pt>
                <c:pt idx="1">
                  <c:v>3.7</c:v>
                </c:pt>
                <c:pt idx="2">
                  <c:v>3.9</c:v>
                </c:pt>
                <c:pt idx="3">
                  <c:v>4.3</c:v>
                </c:pt>
                <c:pt idx="4">
                  <c:v>4.7</c:v>
                </c:pt>
                <c:pt idx="5">
                  <c:v>4.7</c:v>
                </c:pt>
                <c:pt idx="6">
                  <c:v>4.5999999999999996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Неуточненные формы сифилиса</c:v>
                </c:pt>
              </c:strCache>
            </c:strRef>
          </c:tx>
          <c:spPr>
            <a:ln w="41275">
              <a:solidFill>
                <a:schemeClr val="accent6">
                  <a:lumMod val="60000"/>
                  <a:lumOff val="40000"/>
                </a:schemeClr>
              </a:solidFill>
            </a:ln>
          </c:spPr>
          <c:dLbls>
            <c:dLbl>
              <c:idx val="0"/>
              <c:layout>
                <c:manualLayout>
                  <c:x val="-2.5462962962963017E-2"/>
                  <c:y val="3.9682539682539743E-2"/>
                </c:manualLayout>
              </c:layout>
              <c:showVal val="1"/>
            </c:dLbl>
            <c:dLbl>
              <c:idx val="1"/>
              <c:layout>
                <c:manualLayout>
                  <c:x val="-2.314814814814815E-2"/>
                  <c:y val="3.9682539682539743E-2"/>
                </c:manualLayout>
              </c:layout>
              <c:showVal val="1"/>
            </c:dLbl>
            <c:dLbl>
              <c:idx val="2"/>
              <c:layout>
                <c:manualLayout>
                  <c:x val="-3.4722222222222245E-2"/>
                  <c:y val="5.5555555555555476E-2"/>
                </c:manualLayout>
              </c:layout>
              <c:showVal val="1"/>
            </c:dLbl>
            <c:dLbl>
              <c:idx val="3"/>
              <c:layout>
                <c:manualLayout>
                  <c:x val="-3.4722222222222245E-2"/>
                  <c:y val="3.9682539682539743E-2"/>
                </c:manualLayout>
              </c:layout>
              <c:showVal val="1"/>
            </c:dLbl>
            <c:dLbl>
              <c:idx val="4"/>
              <c:layout>
                <c:manualLayout>
                  <c:x val="-3.4722222222222245E-2"/>
                  <c:y val="5.5555555555555476E-2"/>
                </c:manualLayout>
              </c:layout>
              <c:showVal val="1"/>
            </c:dLbl>
            <c:dLbl>
              <c:idx val="5"/>
              <c:layout>
                <c:manualLayout>
                  <c:x val="-3.4722222222222245E-2"/>
                  <c:y val="3.9682539682539743E-2"/>
                </c:manualLayout>
              </c:layout>
              <c:showVal val="1"/>
            </c:dLbl>
            <c:dLbl>
              <c:idx val="6"/>
              <c:layout>
                <c:manualLayout>
                  <c:x val="-1.3888888888888928E-2"/>
                  <c:y val="3.3294260895266742E-2"/>
                </c:manualLayout>
              </c:layout>
              <c:showVal val="1"/>
            </c:dLbl>
            <c:txPr>
              <a:bodyPr/>
              <a:lstStyle/>
              <a:p>
                <a:pPr>
                  <a:defRPr sz="12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</c:dLbls>
          <c:cat>
            <c:numRef>
              <c:f>Лист1!$A$2:$A$8</c:f>
              <c:numCache>
                <c:formatCode>General</c:formatCode>
                <c:ptCount val="7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  <c:pt idx="3">
                  <c:v>2016</c:v>
                </c:pt>
                <c:pt idx="4">
                  <c:v>2017</c:v>
                </c:pt>
                <c:pt idx="5">
                  <c:v>2018</c:v>
                </c:pt>
                <c:pt idx="6">
                  <c:v>2019</c:v>
                </c:pt>
              </c:numCache>
            </c:numRef>
          </c:cat>
          <c:val>
            <c:numRef>
              <c:f>Лист1!$D$2:$D$8</c:f>
              <c:numCache>
                <c:formatCode>0.00</c:formatCode>
                <c:ptCount val="7"/>
                <c:pt idx="0">
                  <c:v>2.2999999999999998</c:v>
                </c:pt>
                <c:pt idx="1">
                  <c:v>2.5</c:v>
                </c:pt>
                <c:pt idx="2">
                  <c:v>3.5</c:v>
                </c:pt>
                <c:pt idx="3">
                  <c:v>3.2</c:v>
                </c:pt>
                <c:pt idx="4">
                  <c:v>3.6</c:v>
                </c:pt>
                <c:pt idx="5">
                  <c:v>3.4</c:v>
                </c:pt>
                <c:pt idx="6">
                  <c:v>3.1</c:v>
                </c:pt>
              </c:numCache>
            </c:numRef>
          </c:val>
        </c:ser>
        <c:marker val="1"/>
        <c:axId val="59692160"/>
        <c:axId val="59693696"/>
      </c:lineChart>
      <c:catAx>
        <c:axId val="59692160"/>
        <c:scaling>
          <c:orientation val="minMax"/>
        </c:scaling>
        <c:axPos val="b"/>
        <c:minorGridlines/>
        <c:numFmt formatCode="General" sourceLinked="1"/>
        <c:tickLblPos val="nextTo"/>
        <c:txPr>
          <a:bodyPr/>
          <a:lstStyle/>
          <a:p>
            <a:pPr>
              <a:defRPr sz="14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59693696"/>
        <c:crosses val="autoZero"/>
        <c:auto val="1"/>
        <c:lblAlgn val="ctr"/>
        <c:lblOffset val="100"/>
      </c:catAx>
      <c:valAx>
        <c:axId val="59693696"/>
        <c:scaling>
          <c:orientation val="minMax"/>
        </c:scaling>
        <c:axPos val="l"/>
        <c:majorGridlines/>
        <c:numFmt formatCode="General" sourceLinked="1"/>
        <c:tickLblPos val="nextTo"/>
        <c:txPr>
          <a:bodyPr/>
          <a:lstStyle/>
          <a:p>
            <a:pPr>
              <a:defRPr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59692160"/>
        <c:crosses val="autoZero"/>
        <c:crossBetween val="between"/>
      </c:valAx>
    </c:plotArea>
    <c:legend>
      <c:legendPos val="r"/>
      <c:layout/>
      <c:txPr>
        <a:bodyPr/>
        <a:lstStyle/>
        <a:p>
          <a:pPr>
            <a:defRPr sz="14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style val="3"/>
  <c:chart>
    <c:title>
      <c:tx>
        <c:rich>
          <a:bodyPr/>
          <a:lstStyle/>
          <a:p>
            <a:pPr>
              <a:defRPr sz="1600"/>
            </a:pPr>
            <a:r>
              <a:rPr lang="ru-RU" sz="1600">
                <a:latin typeface="Times New Roman" pitchFamily="18" charset="0"/>
                <a:cs typeface="Times New Roman" pitchFamily="18" charset="0"/>
              </a:rPr>
              <a:t>динамика изменения уровненей рапрстраненности и заболеваемости псориазом в процентном отношении 2009 - 2019 г.г.</a:t>
            </a:r>
            <a:endParaRPr lang="ru-RU" sz="1600"/>
          </a:p>
        </c:rich>
      </c:tx>
      <c:layout/>
    </c:title>
    <c:plotArea>
      <c:layout>
        <c:manualLayout>
          <c:layoutTarget val="inner"/>
          <c:xMode val="edge"/>
          <c:yMode val="edge"/>
          <c:x val="0"/>
          <c:y val="0.20956323818897668"/>
          <c:w val="0.95284030010718213"/>
          <c:h val="0.63694721905345031"/>
        </c:manualLayout>
      </c:layout>
      <c:lineChart>
        <c:grouping val="standard"/>
        <c:ser>
          <c:idx val="0"/>
          <c:order val="0"/>
          <c:tx>
            <c:strRef>
              <c:f>Лист1!$B$1</c:f>
              <c:strCache>
                <c:ptCount val="1"/>
                <c:pt idx="0">
                  <c:v>заболеваемость</c:v>
                </c:pt>
              </c:strCache>
            </c:strRef>
          </c:tx>
          <c:spPr>
            <a:ln w="25400">
              <a:solidFill>
                <a:schemeClr val="tx2">
                  <a:lumMod val="75000"/>
                </a:schemeClr>
              </a:solidFill>
            </a:ln>
          </c:spPr>
          <c:dLbls>
            <c:dLbl>
              <c:idx val="0"/>
              <c:layout>
                <c:manualLayout>
                  <c:x val="-3.0010718113612039E-2"/>
                  <c:y val="-7.0671378091872766E-2"/>
                </c:manualLayout>
              </c:layout>
              <c:spPr>
                <a:solidFill>
                  <a:schemeClr val="accent1">
                    <a:lumMod val="40000"/>
                    <a:lumOff val="60000"/>
                  </a:schemeClr>
                </a:solidFill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c:spPr>
              <c:txPr>
                <a:bodyPr/>
                <a:lstStyle/>
                <a:p>
                  <a:pPr>
                    <a:defRPr sz="1400">
                      <a:latin typeface="Times New Roman" pitchFamily="18" charset="0"/>
                      <a:cs typeface="Times New Roman" pitchFamily="18" charset="0"/>
                    </a:defRPr>
                  </a:pPr>
                  <a:endParaRPr lang="ru-RU"/>
                </a:p>
              </c:txPr>
              <c:showVal val="1"/>
            </c:dLbl>
            <c:dLbl>
              <c:idx val="1"/>
              <c:layout>
                <c:manualLayout>
                  <c:x val="-3.6441586280814647E-2"/>
                  <c:y val="7.0671378091872766E-2"/>
                </c:manualLayout>
              </c:layout>
              <c:showVal val="1"/>
            </c:dLbl>
            <c:dLbl>
              <c:idx val="2"/>
              <c:delete val="1"/>
            </c:dLbl>
            <c:dLbl>
              <c:idx val="3"/>
              <c:layout>
                <c:manualLayout>
                  <c:x val="-3.6441586280814613E-2"/>
                  <c:y val="3.2979976442874086E-2"/>
                </c:manualLayout>
              </c:layout>
              <c:showVal val="1"/>
            </c:dLbl>
            <c:dLbl>
              <c:idx val="4"/>
              <c:layout>
                <c:manualLayout>
                  <c:x val="-3.6441586280814647E-2"/>
                  <c:y val="-6.1248527679623077E-2"/>
                </c:manualLayout>
              </c:layout>
              <c:showVal val="1"/>
            </c:dLbl>
            <c:dLbl>
              <c:idx val="5"/>
              <c:layout>
                <c:manualLayout>
                  <c:x val="-3.6441586280814647E-2"/>
                  <c:y val="4.2402826855123858E-2"/>
                </c:manualLayout>
              </c:layout>
              <c:showVal val="1"/>
            </c:dLbl>
            <c:dLbl>
              <c:idx val="6"/>
              <c:layout>
                <c:manualLayout>
                  <c:x val="-6.4308681672025896E-3"/>
                  <c:y val="4.7114252061248557E-2"/>
                </c:manualLayout>
              </c:layout>
              <c:showVal val="1"/>
            </c:dLbl>
            <c:dLbl>
              <c:idx val="7"/>
              <c:layout>
                <c:manualLayout>
                  <c:x val="-1.5005359056806021E-2"/>
                  <c:y val="2.3557126030624268E-2"/>
                </c:manualLayout>
              </c:layout>
              <c:showVal val="1"/>
            </c:dLbl>
            <c:dLbl>
              <c:idx val="8"/>
              <c:layout>
                <c:manualLayout>
                  <c:x val="-2.7867095391211183E-2"/>
                  <c:y val="-5.1825677267373402E-2"/>
                </c:manualLayout>
              </c:layout>
              <c:showVal val="1"/>
            </c:dLbl>
            <c:dLbl>
              <c:idx val="9"/>
              <c:layout>
                <c:manualLayout>
                  <c:x val="-7.5026795284030112E-2"/>
                  <c:y val="9.4228504122497742E-3"/>
                </c:manualLayout>
              </c:layout>
              <c:showVal val="1"/>
            </c:dLbl>
            <c:dLbl>
              <c:idx val="10"/>
              <c:layout>
                <c:manualLayout>
                  <c:x val="-3.2154340836012887E-2"/>
                  <c:y val="5.1825677267373402E-2"/>
                </c:manualLayout>
              </c:layout>
              <c:showVal val="1"/>
            </c:dLbl>
            <c:spPr>
              <a:ln>
                <a:solidFill>
                  <a:schemeClr val="tx2">
                    <a:lumMod val="60000"/>
                    <a:lumOff val="40000"/>
                  </a:schemeClr>
                </a:solidFill>
              </a:ln>
            </c:spPr>
            <c:txPr>
              <a:bodyPr/>
              <a:lstStyle/>
              <a:p>
                <a:pPr>
                  <a:defRPr sz="14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</c:dLbls>
          <c:cat>
            <c:numRef>
              <c:f>Лист1!$A$2:$A$12</c:f>
              <c:numCache>
                <c:formatCode>General</c:formatCode>
                <c:ptCount val="11"/>
                <c:pt idx="0">
                  <c:v>2009</c:v>
                </c:pt>
                <c:pt idx="1">
                  <c:v>2010</c:v>
                </c:pt>
                <c:pt idx="2">
                  <c:v>2011</c:v>
                </c:pt>
                <c:pt idx="3">
                  <c:v>2012</c:v>
                </c:pt>
                <c:pt idx="4">
                  <c:v>2013</c:v>
                </c:pt>
                <c:pt idx="5">
                  <c:v>2014</c:v>
                </c:pt>
                <c:pt idx="6">
                  <c:v>2015</c:v>
                </c:pt>
                <c:pt idx="7">
                  <c:v>2016</c:v>
                </c:pt>
                <c:pt idx="8">
                  <c:v>2017</c:v>
                </c:pt>
                <c:pt idx="9">
                  <c:v>2018</c:v>
                </c:pt>
                <c:pt idx="10">
                  <c:v>2019</c:v>
                </c:pt>
              </c:numCache>
            </c:numRef>
          </c:cat>
          <c:val>
            <c:numRef>
              <c:f>Лист1!$B$2:$B$12</c:f>
              <c:numCache>
                <c:formatCode>General</c:formatCode>
                <c:ptCount val="11"/>
                <c:pt idx="0">
                  <c:v>0</c:v>
                </c:pt>
                <c:pt idx="1">
                  <c:v>-2.1</c:v>
                </c:pt>
                <c:pt idx="2">
                  <c:v>0</c:v>
                </c:pt>
                <c:pt idx="3">
                  <c:v>-3.9</c:v>
                </c:pt>
                <c:pt idx="4">
                  <c:v>2.6</c:v>
                </c:pt>
                <c:pt idx="5">
                  <c:v>-9.1</c:v>
                </c:pt>
                <c:pt idx="6">
                  <c:v>-5.6</c:v>
                </c:pt>
                <c:pt idx="7">
                  <c:v>2.5</c:v>
                </c:pt>
                <c:pt idx="8">
                  <c:v>4.0999999999999996</c:v>
                </c:pt>
                <c:pt idx="9">
                  <c:v>3.1</c:v>
                </c:pt>
                <c:pt idx="10">
                  <c:v>-4.2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распространенность</c:v>
                </c:pt>
              </c:strCache>
            </c:strRef>
          </c:tx>
          <c:spPr>
            <a:ln w="34925"/>
          </c:spPr>
          <c:dLbls>
            <c:dLbl>
              <c:idx val="0"/>
              <c:layout>
                <c:manualLayout>
                  <c:x val="-6.2165058949624909E-2"/>
                  <c:y val="0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latin typeface="Times New Roman" pitchFamily="18" charset="0"/>
                      <a:cs typeface="Times New Roman" pitchFamily="18" charset="0"/>
                    </a:defRPr>
                  </a:pPr>
                  <a:endParaRPr lang="ru-RU"/>
                </a:p>
              </c:txPr>
              <c:showVal val="1"/>
            </c:dLbl>
            <c:dLbl>
              <c:idx val="1"/>
              <c:layout>
                <c:manualLayout>
                  <c:x val="-2.7867095391211183E-2"/>
                  <c:y val="-4.2402826855123858E-2"/>
                </c:manualLayout>
              </c:layout>
              <c:showVal val="1"/>
            </c:dLbl>
            <c:dLbl>
              <c:idx val="2"/>
              <c:layout>
                <c:manualLayout>
                  <c:x val="-3.6441586280814647E-2"/>
                  <c:y val="5.4310203412073599E-2"/>
                </c:manualLayout>
              </c:layout>
              <c:showVal val="1"/>
            </c:dLbl>
            <c:dLbl>
              <c:idx val="3"/>
              <c:layout>
                <c:manualLayout>
                  <c:x val="-4.5016077170418035E-2"/>
                  <c:y val="4.5384268372703415E-2"/>
                </c:manualLayout>
              </c:layout>
              <c:showVal val="1"/>
            </c:dLbl>
            <c:dLbl>
              <c:idx val="4"/>
              <c:layout>
                <c:manualLayout>
                  <c:x val="-3.6441586280814647E-2"/>
                  <c:y val="4.7114252061248557E-2"/>
                </c:manualLayout>
              </c:layout>
              <c:showVal val="1"/>
            </c:dLbl>
            <c:dLbl>
              <c:idx val="5"/>
              <c:layout>
                <c:manualLayout>
                  <c:x val="-2.5723472668810338E-2"/>
                  <c:y val="5.6537102473498226E-2"/>
                </c:manualLayout>
              </c:layout>
              <c:showVal val="1"/>
            </c:dLbl>
            <c:dLbl>
              <c:idx val="6"/>
              <c:layout>
                <c:manualLayout>
                  <c:x val="-4.9303322615219795E-2"/>
                  <c:y val="-5.6537102473498226E-2"/>
                </c:manualLayout>
              </c:layout>
              <c:showVal val="1"/>
            </c:dLbl>
            <c:dLbl>
              <c:idx val="7"/>
              <c:layout>
                <c:manualLayout>
                  <c:x val="-1.7148981779206866E-2"/>
                  <c:y val="-3.7691401648998819E-2"/>
                </c:manualLayout>
              </c:layout>
              <c:showVal val="1"/>
            </c:dLbl>
            <c:dLbl>
              <c:idx val="8"/>
              <c:layout>
                <c:manualLayout>
                  <c:x val="-2.1436227224008622E-3"/>
                  <c:y val="2.8268551236749064E-2"/>
                </c:manualLayout>
              </c:layout>
              <c:showVal val="1"/>
            </c:dLbl>
            <c:dLbl>
              <c:idx val="9"/>
              <c:layout>
                <c:manualLayout>
                  <c:x val="-1.2861736334405164E-2"/>
                  <c:y val="-4.2402826855123858E-2"/>
                </c:manualLayout>
              </c:layout>
              <c:showVal val="1"/>
            </c:dLbl>
            <c:dLbl>
              <c:idx val="10"/>
              <c:layout>
                <c:manualLayout>
                  <c:x val="-8.574490889603454E-3"/>
                  <c:y val="4.2402826855123858E-2"/>
                </c:manualLayout>
              </c:layout>
              <c:showVal val="1"/>
            </c:dLbl>
            <c:spPr>
              <a:solidFill>
                <a:schemeClr val="tx2">
                  <a:lumMod val="20000"/>
                  <a:lumOff val="80000"/>
                </a:schemeClr>
              </a:solidFill>
            </c:spPr>
            <c:txPr>
              <a:bodyPr/>
              <a:lstStyle/>
              <a:p>
                <a:pPr>
                  <a:defRPr sz="14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</c:dLbls>
          <c:cat>
            <c:numRef>
              <c:f>Лист1!$A$2:$A$12</c:f>
              <c:numCache>
                <c:formatCode>General</c:formatCode>
                <c:ptCount val="11"/>
                <c:pt idx="0">
                  <c:v>2009</c:v>
                </c:pt>
                <c:pt idx="1">
                  <c:v>2010</c:v>
                </c:pt>
                <c:pt idx="2">
                  <c:v>2011</c:v>
                </c:pt>
                <c:pt idx="3">
                  <c:v>2012</c:v>
                </c:pt>
                <c:pt idx="4">
                  <c:v>2013</c:v>
                </c:pt>
                <c:pt idx="5">
                  <c:v>2014</c:v>
                </c:pt>
                <c:pt idx="6">
                  <c:v>2015</c:v>
                </c:pt>
                <c:pt idx="7">
                  <c:v>2016</c:v>
                </c:pt>
                <c:pt idx="8">
                  <c:v>2017</c:v>
                </c:pt>
                <c:pt idx="9">
                  <c:v>2018</c:v>
                </c:pt>
                <c:pt idx="10">
                  <c:v>2019</c:v>
                </c:pt>
              </c:numCache>
            </c:numRef>
          </c:cat>
          <c:val>
            <c:numRef>
              <c:f>Лист1!$C$2:$C$12</c:f>
              <c:numCache>
                <c:formatCode>General</c:formatCode>
                <c:ptCount val="11"/>
                <c:pt idx="0">
                  <c:v>0</c:v>
                </c:pt>
                <c:pt idx="1">
                  <c:v>3.4</c:v>
                </c:pt>
                <c:pt idx="2">
                  <c:v>-0.13</c:v>
                </c:pt>
                <c:pt idx="3">
                  <c:v>-0.4</c:v>
                </c:pt>
                <c:pt idx="4">
                  <c:v>-2.2000000000000002</c:v>
                </c:pt>
                <c:pt idx="5">
                  <c:v>-3.3</c:v>
                </c:pt>
                <c:pt idx="6">
                  <c:v>1.9000000000000001</c:v>
                </c:pt>
                <c:pt idx="7">
                  <c:v>7.1</c:v>
                </c:pt>
                <c:pt idx="8">
                  <c:v>-0.13</c:v>
                </c:pt>
                <c:pt idx="9">
                  <c:v>3.1</c:v>
                </c:pt>
                <c:pt idx="10">
                  <c:v>-1.04</c:v>
                </c:pt>
              </c:numCache>
            </c:numRef>
          </c:val>
        </c:ser>
        <c:dLbls>
          <c:showVal val="1"/>
        </c:dLbls>
        <c:marker val="1"/>
        <c:axId val="43191296"/>
        <c:axId val="60018048"/>
      </c:lineChart>
      <c:catAx>
        <c:axId val="43191296"/>
        <c:scaling>
          <c:orientation val="minMax"/>
        </c:scaling>
        <c:axPos val="b"/>
        <c:numFmt formatCode="General" sourceLinked="1"/>
        <c:majorTickMark val="none"/>
        <c:tickLblPos val="low"/>
        <c:spPr>
          <a:ln w="25400">
            <a:solidFill>
              <a:srgbClr val="C00000"/>
            </a:solidFill>
            <a:tailEnd type="triangle"/>
          </a:ln>
        </c:spPr>
        <c:txPr>
          <a:bodyPr/>
          <a:lstStyle/>
          <a:p>
            <a:pPr>
              <a:defRPr b="1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60018048"/>
        <c:crosses val="autoZero"/>
        <c:auto val="1"/>
        <c:lblAlgn val="ctr"/>
        <c:lblOffset val="100"/>
        <c:tickMarkSkip val="2"/>
      </c:catAx>
      <c:valAx>
        <c:axId val="60018048"/>
        <c:scaling>
          <c:orientation val="minMax"/>
        </c:scaling>
        <c:delete val="1"/>
        <c:axPos val="l"/>
        <c:numFmt formatCode="General" sourceLinked="1"/>
        <c:majorTickMark val="none"/>
        <c:tickLblPos val="nextTo"/>
        <c:crossAx val="43191296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2.9271083879788377E-2"/>
          <c:y val="0.20718510892852168"/>
          <c:w val="0.6113397642015006"/>
          <c:h val="8.5196293926156852E-2"/>
        </c:manualLayout>
      </c:layout>
      <c:txPr>
        <a:bodyPr/>
        <a:lstStyle/>
        <a:p>
          <a:pPr>
            <a:defRPr sz="16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style val="37"/>
  <c:chart>
    <c:plotArea>
      <c:layout>
        <c:manualLayout>
          <c:layoutTarget val="inner"/>
          <c:xMode val="edge"/>
          <c:yMode val="edge"/>
          <c:x val="7.670330271216097E-2"/>
          <c:y val="0.21469253843269842"/>
          <c:w val="0.78214758004884533"/>
          <c:h val="0.47954693163355"/>
        </c:manualLayout>
      </c:layout>
      <c:barChart>
        <c:barDir val="col"/>
        <c:grouping val="percentStacked"/>
        <c:ser>
          <c:idx val="0"/>
          <c:order val="0"/>
          <c:tx>
            <c:strRef>
              <c:f>Лист1!$B$1</c:f>
              <c:strCache>
                <c:ptCount val="1"/>
                <c:pt idx="0">
                  <c:v>Граждане Российской Федерации</c:v>
                </c:pt>
              </c:strCache>
            </c:strRef>
          </c:tx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32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738</a:t>
                    </a:r>
                  </a:p>
                </c:rich>
              </c:tx>
              <c:showVal val="1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28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396</a:t>
                    </a:r>
                  </a:p>
                </c:rich>
              </c:tx>
              <c:showVal val="1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25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115</a:t>
                    </a:r>
                  </a:p>
                </c:rich>
              </c:tx>
              <c:showVal val="1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22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819</a:t>
                    </a:r>
                  </a:p>
                </c:rich>
              </c:tx>
              <c:showVal val="1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19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340</a:t>
                    </a:r>
                  </a:p>
                </c:rich>
              </c:tx>
              <c:showVal val="1"/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17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456</a:t>
                    </a:r>
                  </a:p>
                </c:rich>
              </c:tx>
              <c:showVal val="1"/>
            </c:dLbl>
            <c:spPr>
              <a:solidFill>
                <a:schemeClr val="bg1"/>
              </a:solidFill>
              <a:ln>
                <a:solidFill>
                  <a:schemeClr val="accent3">
                    <a:lumMod val="50000"/>
                  </a:schemeClr>
                </a:solidFill>
              </a:ln>
            </c:spPr>
            <c:txPr>
              <a:bodyPr/>
              <a:lstStyle/>
              <a:p>
                <a:pPr>
                  <a:defRPr sz="14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</c:dLbls>
          <c:cat>
            <c:numRef>
              <c:f>Лист1!$A$2:$A$7</c:f>
              <c:numCache>
                <c:formatCode>General</c:formatCode>
                <c:ptCount val="6"/>
                <c:pt idx="0">
                  <c:v>2014</c:v>
                </c:pt>
                <c:pt idx="1">
                  <c:v>2015</c:v>
                </c:pt>
                <c:pt idx="2">
                  <c:v>2016</c:v>
                </c:pt>
                <c:pt idx="3">
                  <c:v>2017</c:v>
                </c:pt>
                <c:pt idx="4">
                  <c:v>2018</c:v>
                </c:pt>
                <c:pt idx="5">
                  <c:v>2019</c:v>
                </c:pt>
              </c:numCache>
            </c:num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32738</c:v>
                </c:pt>
                <c:pt idx="1">
                  <c:v>28396</c:v>
                </c:pt>
                <c:pt idx="2">
                  <c:v>25115</c:v>
                </c:pt>
                <c:pt idx="3">
                  <c:v>22819</c:v>
                </c:pt>
                <c:pt idx="4">
                  <c:v>19340</c:v>
                </c:pt>
                <c:pt idx="5">
                  <c:v>17623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Иностранные граждане</c:v>
                </c:pt>
              </c:strCache>
            </c:strRef>
          </c:tx>
          <c:dLbls>
            <c:dLbl>
              <c:idx val="0"/>
              <c:layout>
                <c:manualLayout>
                  <c:x val="0"/>
                  <c:y val="-8.4102260401978532E-2"/>
                </c:manualLayout>
              </c:layout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3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513</a:t>
                    </a:r>
                  </a:p>
                </c:rich>
              </c:tx>
              <c:showVal val="1"/>
            </c:dLbl>
            <c:dLbl>
              <c:idx val="1"/>
              <c:layout>
                <c:manualLayout>
                  <c:x val="0"/>
                  <c:y val="-9.0109564716405549E-2"/>
                </c:manualLayout>
              </c:layout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5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701</a:t>
                    </a:r>
                  </a:p>
                </c:rich>
              </c:tx>
              <c:showVal val="1"/>
            </c:dLbl>
            <c:dLbl>
              <c:idx val="2"/>
              <c:layout>
                <c:manualLayout>
                  <c:x val="2.3159942563342442E-3"/>
                  <c:y val="-9.6116869030833454E-2"/>
                </c:manualLayout>
              </c:layout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6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028</a:t>
                    </a:r>
                  </a:p>
                </c:rich>
              </c:tx>
              <c:showVal val="1"/>
            </c:dLbl>
            <c:dLbl>
              <c:idx val="3"/>
              <c:layout>
                <c:manualLayout>
                  <c:x val="-2.3159942563342442E-3"/>
                  <c:y val="-9.6116869030833427E-2"/>
                </c:manualLayout>
              </c:layout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5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820</a:t>
                    </a:r>
                  </a:p>
                </c:rich>
              </c:tx>
              <c:showVal val="1"/>
            </c:dLbl>
            <c:dLbl>
              <c:idx val="4"/>
              <c:layout>
                <c:manualLayout>
                  <c:x val="0"/>
                  <c:y val="-9.0109564716405535E-2"/>
                </c:manualLayout>
              </c:layout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5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223</a:t>
                    </a:r>
                  </a:p>
                </c:rich>
              </c:tx>
              <c:showVal val="1"/>
            </c:dLbl>
            <c:dLbl>
              <c:idx val="5"/>
              <c:layout>
                <c:manualLayout>
                  <c:x val="0"/>
                  <c:y val="-8.4102260401978532E-2"/>
                </c:manualLayout>
              </c:layout>
              <c:tx>
                <c:rich>
                  <a:bodyPr/>
                  <a:lstStyle/>
                  <a:p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4</a:t>
                    </a:r>
                    <a:r>
                      <a:rPr lang="ru-RU" sz="140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latin typeface="Times New Roman" pitchFamily="18" charset="0"/>
                        <a:cs typeface="Times New Roman" pitchFamily="18" charset="0"/>
                      </a:rPr>
                      <a:t>576</a:t>
                    </a:r>
                  </a:p>
                </c:rich>
              </c:tx>
              <c:showVal val="1"/>
            </c:dLbl>
            <c:spPr>
              <a:solidFill>
                <a:schemeClr val="accent3">
                  <a:lumMod val="40000"/>
                  <a:lumOff val="60000"/>
                </a:schemeClr>
              </a:solidFill>
            </c:spPr>
            <c:txPr>
              <a:bodyPr/>
              <a:lstStyle/>
              <a:p>
                <a:pPr>
                  <a:defRPr sz="14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</c:dLbls>
          <c:cat>
            <c:numRef>
              <c:f>Лист1!$A$2:$A$7</c:f>
              <c:numCache>
                <c:formatCode>General</c:formatCode>
                <c:ptCount val="6"/>
                <c:pt idx="0">
                  <c:v>2014</c:v>
                </c:pt>
                <c:pt idx="1">
                  <c:v>2015</c:v>
                </c:pt>
                <c:pt idx="2">
                  <c:v>2016</c:v>
                </c:pt>
                <c:pt idx="3">
                  <c:v>2017</c:v>
                </c:pt>
                <c:pt idx="4">
                  <c:v>2018</c:v>
                </c:pt>
                <c:pt idx="5">
                  <c:v>2019</c:v>
                </c:pt>
              </c:numCache>
            </c:numRef>
          </c:cat>
          <c:val>
            <c:numRef>
              <c:f>Лист1!$C$2:$C$7</c:f>
              <c:numCache>
                <c:formatCode>General</c:formatCode>
                <c:ptCount val="6"/>
                <c:pt idx="0">
                  <c:v>3513</c:v>
                </c:pt>
                <c:pt idx="1">
                  <c:v>5701</c:v>
                </c:pt>
                <c:pt idx="2">
                  <c:v>6028</c:v>
                </c:pt>
                <c:pt idx="3">
                  <c:v>5820</c:v>
                </c:pt>
                <c:pt idx="4">
                  <c:v>5223</c:v>
                </c:pt>
                <c:pt idx="5">
                  <c:v>4576</c:v>
                </c:pt>
              </c:numCache>
            </c:numRef>
          </c:val>
        </c:ser>
        <c:overlap val="100"/>
        <c:axId val="107588608"/>
        <c:axId val="107606784"/>
      </c:barChart>
      <c:catAx>
        <c:axId val="107588608"/>
        <c:scaling>
          <c:orientation val="minMax"/>
        </c:scaling>
        <c:axPos val="b"/>
        <c:majorGridlines/>
        <c:numFmt formatCode="General" sourceLinked="1"/>
        <c:tickLblPos val="nextTo"/>
        <c:crossAx val="107606784"/>
        <c:crosses val="autoZero"/>
        <c:auto val="1"/>
        <c:lblAlgn val="ctr"/>
        <c:lblOffset val="100"/>
      </c:catAx>
      <c:valAx>
        <c:axId val="107606784"/>
        <c:scaling>
          <c:orientation val="minMax"/>
        </c:scaling>
        <c:delete val="1"/>
        <c:axPos val="l"/>
        <c:numFmt formatCode="0%" sourceLinked="1"/>
        <c:tickLblPos val="none"/>
        <c:crossAx val="107588608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2.1325443864939241E-2"/>
          <c:y val="0.71198009868096324"/>
          <c:w val="0.83509237957060267"/>
          <c:h val="0.27887987898356986"/>
        </c:manualLayout>
      </c:layout>
      <c:txPr>
        <a:bodyPr/>
        <a:lstStyle/>
        <a:p>
          <a:pPr>
            <a:defRPr sz="14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txPr>
    <a:bodyPr/>
    <a:lstStyle/>
    <a:p>
      <a:pPr>
        <a:defRPr>
          <a:latin typeface="Arial Narrow" pitchFamily="34" charset="0"/>
        </a:defRPr>
      </a:pPr>
      <a:endParaRPr lang="ru-RU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style val="35"/>
  <c:chart>
    <c:autoTitleDeleted val="1"/>
    <c:plotArea>
      <c:layout>
        <c:manualLayout>
          <c:layoutTarget val="inner"/>
          <c:xMode val="edge"/>
          <c:yMode val="edge"/>
          <c:x val="0.27025462962962982"/>
          <c:y val="0.24900793650793879"/>
          <c:w val="0.37615740740740738"/>
          <c:h val="0.64484126984126988"/>
        </c:manualLayout>
      </c:layout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2019 год</c:v>
                </c:pt>
              </c:strCache>
            </c:strRef>
          </c:tx>
          <c:spPr>
            <a:solidFill>
              <a:schemeClr val="bg1">
                <a:lumMod val="50000"/>
              </a:schemeClr>
            </a:solidFill>
            <a:ln>
              <a:solidFill>
                <a:srgbClr val="C00000"/>
              </a:solidFill>
            </a:ln>
          </c:spPr>
          <c:explosion val="17"/>
          <c:dPt>
            <c:idx val="0"/>
            <c:explosion val="64"/>
          </c:dPt>
          <c:dLbls>
            <c:dLbl>
              <c:idx val="0"/>
              <c:layout>
                <c:manualLayout>
                  <c:x val="0.12754365339749327"/>
                  <c:y val="-0.11061492313460818"/>
                </c:manualLayout>
              </c:layout>
              <c:tx>
                <c:rich>
                  <a:bodyPr/>
                  <a:lstStyle/>
                  <a:p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Кожно-венерологические диспансеры
</a:t>
                    </a:r>
                    <a:r>
                      <a:rPr lang="ru-RU" sz="1200" b="1" dirty="0">
                        <a:latin typeface="Times New Roman" pitchFamily="18" charset="0"/>
                        <a:cs typeface="Times New Roman" pitchFamily="18" charset="0"/>
                      </a:rPr>
                      <a:t>6 734</a:t>
                    </a:r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
</a:t>
                    </a:r>
                  </a:p>
                </c:rich>
              </c:tx>
              <c:showVal val="1"/>
              <c:showCatName val="1"/>
              <c:showPercent val="1"/>
              <c:separator>
</c:separator>
            </c:dLbl>
            <c:dLbl>
              <c:idx val="1"/>
              <c:layout>
                <c:manualLayout>
                  <c:x val="-8.7269612131816873E-2"/>
                  <c:y val="0.40873745016534979"/>
                </c:manualLayout>
              </c:layout>
              <c:tx>
                <c:rich>
                  <a:bodyPr/>
                  <a:lstStyle/>
                  <a:p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Клиники ВУЗов и НИИ
</a:t>
                    </a:r>
                    <a:r>
                      <a:rPr lang="ru-RU" sz="1200" b="1" dirty="0">
                        <a:latin typeface="Times New Roman" pitchFamily="18" charset="0"/>
                        <a:cs typeface="Times New Roman" pitchFamily="18" charset="0"/>
                      </a:rPr>
                      <a:t>681</a:t>
                    </a:r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
</a:t>
                    </a:r>
                  </a:p>
                </c:rich>
              </c:tx>
              <c:showVal val="1"/>
              <c:showCatName val="1"/>
              <c:showPercent val="1"/>
              <c:separator>
</c:separator>
            </c:dLbl>
            <c:dLbl>
              <c:idx val="2"/>
              <c:layout>
                <c:manualLayout>
                  <c:x val="-0.17692439486730885"/>
                  <c:y val="0.34052101613815045"/>
                </c:manualLayout>
              </c:layout>
              <c:tx>
                <c:rich>
                  <a:bodyPr/>
                  <a:lstStyle/>
                  <a:p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Центры
</a:t>
                    </a:r>
                    <a:r>
                      <a:rPr lang="ru-RU" sz="1200" b="1" dirty="0">
                        <a:latin typeface="Times New Roman" pitchFamily="18" charset="0"/>
                        <a:cs typeface="Times New Roman" pitchFamily="18" charset="0"/>
                      </a:rPr>
                      <a:t>646</a:t>
                    </a:r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
</a:t>
                    </a:r>
                  </a:p>
                </c:rich>
              </c:tx>
              <c:showVal val="1"/>
              <c:showCatName val="1"/>
              <c:showPercent val="1"/>
              <c:separator>
</c:separator>
            </c:dLbl>
            <c:dLbl>
              <c:idx val="3"/>
              <c:layout>
                <c:manualLayout>
                  <c:x val="-0.17338127004957712"/>
                  <c:y val="0.22132994234234771"/>
                </c:manualLayout>
              </c:layout>
              <c:tx>
                <c:rich>
                  <a:bodyPr/>
                  <a:lstStyle/>
                  <a:p>
                    <a:r>
                      <a:rPr lang="ru-RU" sz="1200" dirty="0" err="1">
                        <a:latin typeface="Times New Roman" pitchFamily="18" charset="0"/>
                        <a:cs typeface="Times New Roman" pitchFamily="18" charset="0"/>
                      </a:rPr>
                      <a:t>Субъектовые</a:t>
                    </a:r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 больницы
</a:t>
                    </a:r>
                    <a:r>
                      <a:rPr lang="ru-RU" sz="1200" b="1" dirty="0">
                        <a:latin typeface="Times New Roman" pitchFamily="18" charset="0"/>
                        <a:cs typeface="Times New Roman" pitchFamily="18" charset="0"/>
                      </a:rPr>
                      <a:t>155</a:t>
                    </a:r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
</a:t>
                    </a:r>
                  </a:p>
                </c:rich>
              </c:tx>
              <c:showVal val="1"/>
              <c:showCatName val="1"/>
              <c:showPercent val="1"/>
              <c:separator>
</c:separator>
            </c:dLbl>
            <c:dLbl>
              <c:idx val="4"/>
              <c:layout>
                <c:manualLayout>
                  <c:x val="-0.15673410615339792"/>
                  <c:y val="-0.17083909836182354"/>
                </c:manualLayout>
              </c:layout>
              <c:tx>
                <c:rich>
                  <a:bodyPr/>
                  <a:lstStyle/>
                  <a:p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Городские больницы
</a:t>
                    </a:r>
                    <a:r>
                      <a:rPr lang="ru-RU" sz="1200" b="1" dirty="0" smtClean="0">
                        <a:latin typeface="Times New Roman" pitchFamily="18" charset="0"/>
                        <a:cs typeface="Times New Roman" pitchFamily="18" charset="0"/>
                      </a:rPr>
                      <a:t>340</a:t>
                    </a:r>
                    <a:endParaRPr lang="ru-RU" sz="1200" dirty="0">
                      <a:latin typeface="Times New Roman" pitchFamily="18" charset="0"/>
                      <a:cs typeface="Times New Roman" pitchFamily="18" charset="0"/>
                    </a:endParaRPr>
                  </a:p>
                </c:rich>
              </c:tx>
              <c:showVal val="1"/>
              <c:showCatName val="1"/>
              <c:showPercent val="1"/>
              <c:separator>
</c:separator>
            </c:dLbl>
            <c:dLbl>
              <c:idx val="5"/>
              <c:layout>
                <c:manualLayout>
                  <c:x val="-0.2714984324876058"/>
                  <c:y val="6.9137610677495839E-2"/>
                </c:manualLayout>
              </c:layout>
              <c:tx>
                <c:rich>
                  <a:bodyPr/>
                  <a:lstStyle/>
                  <a:p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Центральные районные и районные больницы
</a:t>
                    </a:r>
                    <a:r>
                      <a:rPr lang="ru-RU" sz="1200" b="1" dirty="0" smtClean="0">
                        <a:latin typeface="Times New Roman" pitchFamily="18" charset="0"/>
                        <a:cs typeface="Times New Roman" pitchFamily="18" charset="0"/>
                      </a:rPr>
                      <a:t>308</a:t>
                    </a:r>
                    <a:endParaRPr lang="ru-RU" sz="1200" dirty="0">
                      <a:latin typeface="Times New Roman" pitchFamily="18" charset="0"/>
                      <a:cs typeface="Times New Roman" pitchFamily="18" charset="0"/>
                    </a:endParaRPr>
                  </a:p>
                </c:rich>
              </c:tx>
              <c:showVal val="1"/>
              <c:showCatName val="1"/>
              <c:showPercent val="1"/>
              <c:separator>
</c:separator>
            </c:dLbl>
            <c:dLbl>
              <c:idx val="6"/>
              <c:layout>
                <c:manualLayout>
                  <c:x val="-2.5884915427238326E-2"/>
                  <c:y val="-8.4799087222241054E-2"/>
                </c:manualLayout>
              </c:layout>
              <c:tx>
                <c:rich>
                  <a:bodyPr/>
                  <a:lstStyle/>
                  <a:p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Специализированные больницы
</a:t>
                    </a:r>
                    <a:r>
                      <a:rPr lang="ru-RU" sz="1200" b="1" dirty="0">
                        <a:latin typeface="Times New Roman" pitchFamily="18" charset="0"/>
                        <a:cs typeface="Times New Roman" pitchFamily="18" charset="0"/>
                      </a:rPr>
                      <a:t>14</a:t>
                    </a:r>
                    <a:r>
                      <a:rPr lang="ru-RU" sz="1200" dirty="0">
                        <a:latin typeface="Times New Roman" pitchFamily="18" charset="0"/>
                        <a:cs typeface="Times New Roman" pitchFamily="18" charset="0"/>
                      </a:rPr>
                      <a:t>
</a:t>
                    </a:r>
                  </a:p>
                </c:rich>
              </c:tx>
              <c:showVal val="1"/>
              <c:showCatName val="1"/>
              <c:showPercent val="1"/>
              <c:separator>
</c:separator>
            </c:dLbl>
            <c:txPr>
              <a:bodyPr/>
              <a:lstStyle/>
              <a:p>
                <a:pPr>
                  <a:defRPr sz="12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  <c:showCatName val="1"/>
            <c:showPercent val="1"/>
            <c:separator>
</c:separator>
            <c:showLeaderLines val="1"/>
          </c:dLbls>
          <c:cat>
            <c:strRef>
              <c:f>Лист1!$A$2:$A$8</c:f>
              <c:strCache>
                <c:ptCount val="7"/>
                <c:pt idx="0">
                  <c:v>Кожно-венерологические диспансеры</c:v>
                </c:pt>
                <c:pt idx="1">
                  <c:v>Клиники ВУЗов и НИИ</c:v>
                </c:pt>
                <c:pt idx="2">
                  <c:v>Центры</c:v>
                </c:pt>
                <c:pt idx="3">
                  <c:v>Субъектовые больницы</c:v>
                </c:pt>
                <c:pt idx="4">
                  <c:v>Городские больницы</c:v>
                </c:pt>
                <c:pt idx="5">
                  <c:v>Центральные районные и районные больницы</c:v>
                </c:pt>
                <c:pt idx="6">
                  <c:v>Специализированные больницы</c:v>
                </c:pt>
              </c:strCache>
            </c:strRef>
          </c:cat>
          <c:val>
            <c:numRef>
              <c:f>Лист1!$B$2:$B$8</c:f>
              <c:numCache>
                <c:formatCode>General</c:formatCode>
                <c:ptCount val="7"/>
                <c:pt idx="0">
                  <c:v>6734</c:v>
                </c:pt>
                <c:pt idx="1">
                  <c:v>681</c:v>
                </c:pt>
                <c:pt idx="2">
                  <c:v>646</c:v>
                </c:pt>
                <c:pt idx="3">
                  <c:v>155</c:v>
                </c:pt>
                <c:pt idx="4">
                  <c:v>340</c:v>
                </c:pt>
                <c:pt idx="5">
                  <c:v>308</c:v>
                </c:pt>
                <c:pt idx="6">
                  <c:v>14</c:v>
                </c:pt>
              </c:numCache>
            </c:numRef>
          </c:val>
        </c:ser>
        <c:firstSliceAng val="0"/>
      </c:pieChart>
    </c:plotArea>
    <c:plotVisOnly val="1"/>
  </c:chart>
  <c:externalData r:id="rId1"/>
  <c:userShapes r:id="rId2"/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8C126A2-9A31-45B3-866A-E2A1F32020F5}" type="doc">
      <dgm:prSet loTypeId="urn:microsoft.com/office/officeart/2005/8/layout/pyramid2" loCatId="list" qsTypeId="urn:microsoft.com/office/officeart/2005/8/quickstyle/simple1" qsCatId="simple" csTypeId="urn:microsoft.com/office/officeart/2005/8/colors/accent1_2" csCatId="accent1" phldr="1"/>
      <dgm:spPr/>
    </dgm:pt>
    <dgm:pt modelId="{B3AE32AA-642D-4B01-95A2-97F28EBEE686}">
      <dgm:prSet phldrT="[Текст]" custT="1"/>
      <dgm:spPr/>
      <dgm:t>
        <a:bodyPr/>
        <a:lstStyle/>
        <a:p>
          <a:r>
            <a:rPr lang="ru-RU" sz="1400" dirty="0">
              <a:latin typeface="Times New Roman" pitchFamily="18" charset="0"/>
              <a:cs typeface="Times New Roman" pitchFamily="18" charset="0"/>
            </a:rPr>
            <a:t>число коек </a:t>
          </a:r>
        </a:p>
        <a:p>
          <a:r>
            <a:rPr lang="ru-RU" sz="1400" dirty="0">
              <a:latin typeface="Times New Roman" pitchFamily="18" charset="0"/>
              <a:cs typeface="Times New Roman" pitchFamily="18" charset="0"/>
            </a:rPr>
            <a:t>круглосуточного стационара</a:t>
          </a:r>
        </a:p>
        <a:p>
          <a:r>
            <a:rPr lang="ru-RU" sz="1400" dirty="0">
              <a:latin typeface="Times New Roman" pitchFamily="18" charset="0"/>
              <a:cs typeface="Times New Roman" pitchFamily="18" charset="0"/>
            </a:rPr>
            <a:t>7499 </a:t>
          </a:r>
        </a:p>
      </dgm:t>
    </dgm:pt>
    <dgm:pt modelId="{750A8B63-2707-449D-91BD-DC01BC5BCB4D}" type="parTrans" cxnId="{FAF3497E-A334-4563-867A-74A981B41AA0}">
      <dgm:prSet/>
      <dgm:spPr/>
      <dgm:t>
        <a:bodyPr/>
        <a:lstStyle/>
        <a:p>
          <a:endParaRPr lang="ru-RU"/>
        </a:p>
      </dgm:t>
    </dgm:pt>
    <dgm:pt modelId="{EB08423D-FBF4-4A22-B546-5A2110E73D7F}" type="sibTrans" cxnId="{FAF3497E-A334-4563-867A-74A981B41AA0}">
      <dgm:prSet/>
      <dgm:spPr/>
      <dgm:t>
        <a:bodyPr/>
        <a:lstStyle/>
        <a:p>
          <a:endParaRPr lang="ru-RU"/>
        </a:p>
      </dgm:t>
    </dgm:pt>
    <dgm:pt modelId="{50033886-CF73-4FD3-AFE4-70894A27CA3D}">
      <dgm:prSet phldrT="[Текст]" custT="1"/>
      <dgm:spPr/>
      <dgm:t>
        <a:bodyPr/>
        <a:lstStyle/>
        <a:p>
          <a:r>
            <a:rPr lang="ru-RU" sz="1400" dirty="0">
              <a:latin typeface="Times New Roman" pitchFamily="18" charset="0"/>
              <a:cs typeface="Times New Roman" pitchFamily="18" charset="0"/>
            </a:rPr>
            <a:t>число коек дневного стационара при  больнице</a:t>
          </a:r>
        </a:p>
        <a:p>
          <a:r>
            <a:rPr lang="ru-RU" sz="1400" dirty="0">
              <a:latin typeface="Times New Roman" pitchFamily="18" charset="0"/>
              <a:cs typeface="Times New Roman" pitchFamily="18" charset="0"/>
            </a:rPr>
            <a:t>3165</a:t>
          </a:r>
        </a:p>
      </dgm:t>
    </dgm:pt>
    <dgm:pt modelId="{D3CFA9A2-8C88-495E-9D14-82780CE151BE}" type="parTrans" cxnId="{C2366794-FC18-4445-9460-69D9F088B13B}">
      <dgm:prSet/>
      <dgm:spPr/>
      <dgm:t>
        <a:bodyPr/>
        <a:lstStyle/>
        <a:p>
          <a:endParaRPr lang="ru-RU"/>
        </a:p>
      </dgm:t>
    </dgm:pt>
    <dgm:pt modelId="{52034632-20EA-4AC8-99E2-95D1F4DFFFB5}" type="sibTrans" cxnId="{C2366794-FC18-4445-9460-69D9F088B13B}">
      <dgm:prSet/>
      <dgm:spPr/>
      <dgm:t>
        <a:bodyPr/>
        <a:lstStyle/>
        <a:p>
          <a:endParaRPr lang="ru-RU"/>
        </a:p>
      </dgm:t>
    </dgm:pt>
    <dgm:pt modelId="{00C247B4-C2EF-4FE6-A802-E3EA99EEA816}">
      <dgm:prSet phldrT="[Текст]" custT="1"/>
      <dgm:spPr/>
      <dgm:t>
        <a:bodyPr/>
        <a:lstStyle/>
        <a:p>
          <a:r>
            <a:rPr lang="ru-RU" sz="1600" dirty="0">
              <a:latin typeface="Times New Roman" pitchFamily="18" charset="0"/>
              <a:cs typeface="Times New Roman" pitchFamily="18" charset="0"/>
            </a:rPr>
            <a:t>число коек дневного стационара при АПУ</a:t>
          </a:r>
        </a:p>
        <a:p>
          <a:r>
            <a:rPr lang="ru-RU" sz="1600" dirty="0">
              <a:latin typeface="Times New Roman" pitchFamily="18" charset="0"/>
              <a:cs typeface="Times New Roman" pitchFamily="18" charset="0"/>
            </a:rPr>
            <a:t>2828</a:t>
          </a:r>
        </a:p>
      </dgm:t>
    </dgm:pt>
    <dgm:pt modelId="{2F57891C-C3FF-45D6-A1C1-C823CDD57A40}" type="parTrans" cxnId="{2AF75E29-1EDE-49A4-9099-EEA71F54F8FF}">
      <dgm:prSet/>
      <dgm:spPr/>
      <dgm:t>
        <a:bodyPr/>
        <a:lstStyle/>
        <a:p>
          <a:endParaRPr lang="ru-RU"/>
        </a:p>
      </dgm:t>
    </dgm:pt>
    <dgm:pt modelId="{68F693A3-A656-4720-8F9C-7714F5655DD4}" type="sibTrans" cxnId="{2AF75E29-1EDE-49A4-9099-EEA71F54F8FF}">
      <dgm:prSet/>
      <dgm:spPr/>
      <dgm:t>
        <a:bodyPr/>
        <a:lstStyle/>
        <a:p>
          <a:endParaRPr lang="ru-RU"/>
        </a:p>
      </dgm:t>
    </dgm:pt>
    <dgm:pt modelId="{F1A43F5E-4474-458F-952C-BA1BD71F1185}" type="pres">
      <dgm:prSet presAssocID="{B8C126A2-9A31-45B3-866A-E2A1F32020F5}" presName="compositeShape" presStyleCnt="0">
        <dgm:presLayoutVars>
          <dgm:dir/>
          <dgm:resizeHandles/>
        </dgm:presLayoutVars>
      </dgm:prSet>
      <dgm:spPr/>
    </dgm:pt>
    <dgm:pt modelId="{B2EFD037-F8D1-4D05-8CFF-D2499AD7142F}" type="pres">
      <dgm:prSet presAssocID="{B8C126A2-9A31-45B3-866A-E2A1F32020F5}" presName="pyramid" presStyleLbl="node1" presStyleIdx="0" presStyleCnt="1"/>
      <dgm:spPr>
        <a:solidFill>
          <a:schemeClr val="accent3">
            <a:lumMod val="75000"/>
          </a:schemeClr>
        </a:solidFill>
      </dgm:spPr>
    </dgm:pt>
    <dgm:pt modelId="{6147355F-946D-43E9-97A8-661B5CE7D94C}" type="pres">
      <dgm:prSet presAssocID="{B8C126A2-9A31-45B3-866A-E2A1F32020F5}" presName="theList" presStyleCnt="0"/>
      <dgm:spPr/>
    </dgm:pt>
    <dgm:pt modelId="{28142BF0-F73E-491E-8AAA-0835D8DF4E57}" type="pres">
      <dgm:prSet presAssocID="{B3AE32AA-642D-4B01-95A2-97F28EBEE686}" presName="aNode" presStyleLbl="fgAcc1" presStyleIdx="0" presStyleCnt="3" custScaleY="90070" custLinFactNeighborX="862" custLinFactNeighborY="-3271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23AD889-417F-495B-B239-EE8FB3212810}" type="pres">
      <dgm:prSet presAssocID="{B3AE32AA-642D-4B01-95A2-97F28EBEE686}" presName="aSpace" presStyleCnt="0"/>
      <dgm:spPr/>
    </dgm:pt>
    <dgm:pt modelId="{1513BE74-F7D8-4ACE-B2A4-4B0E142E9C8C}" type="pres">
      <dgm:prSet presAssocID="{50033886-CF73-4FD3-AFE4-70894A27CA3D}" presName="aNode" presStyleLbl="fgAcc1" presStyleIdx="1" presStyleCnt="3" custScaleY="7555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6A18FF8-D25B-423C-8C92-AF27129DC40B}" type="pres">
      <dgm:prSet presAssocID="{50033886-CF73-4FD3-AFE4-70894A27CA3D}" presName="aSpace" presStyleCnt="0"/>
      <dgm:spPr/>
    </dgm:pt>
    <dgm:pt modelId="{CFBB6459-6495-4BE7-8905-F61B7C2AAFE6}" type="pres">
      <dgm:prSet presAssocID="{00C247B4-C2EF-4FE6-A802-E3EA99EEA816}" presName="aNode" presStyleLbl="fgAcc1" presStyleIdx="2" presStyleCnt="3" custScaleY="9233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5ABEAE8-D9B6-43CC-A85B-A3CB34FC2378}" type="pres">
      <dgm:prSet presAssocID="{00C247B4-C2EF-4FE6-A802-E3EA99EEA816}" presName="aSpace" presStyleCnt="0"/>
      <dgm:spPr/>
    </dgm:pt>
  </dgm:ptLst>
  <dgm:cxnLst>
    <dgm:cxn modelId="{2AF75E29-1EDE-49A4-9099-EEA71F54F8FF}" srcId="{B8C126A2-9A31-45B3-866A-E2A1F32020F5}" destId="{00C247B4-C2EF-4FE6-A802-E3EA99EEA816}" srcOrd="2" destOrd="0" parTransId="{2F57891C-C3FF-45D6-A1C1-C823CDD57A40}" sibTransId="{68F693A3-A656-4720-8F9C-7714F5655DD4}"/>
    <dgm:cxn modelId="{7D0263C8-2644-4EEF-ADBE-904BD2982883}" type="presOf" srcId="{B3AE32AA-642D-4B01-95A2-97F28EBEE686}" destId="{28142BF0-F73E-491E-8AAA-0835D8DF4E57}" srcOrd="0" destOrd="0" presId="urn:microsoft.com/office/officeart/2005/8/layout/pyramid2"/>
    <dgm:cxn modelId="{10B5B58D-30AF-4EAA-B380-DC18ACC3267F}" type="presOf" srcId="{50033886-CF73-4FD3-AFE4-70894A27CA3D}" destId="{1513BE74-F7D8-4ACE-B2A4-4B0E142E9C8C}" srcOrd="0" destOrd="0" presId="urn:microsoft.com/office/officeart/2005/8/layout/pyramid2"/>
    <dgm:cxn modelId="{FAF3497E-A334-4563-867A-74A981B41AA0}" srcId="{B8C126A2-9A31-45B3-866A-E2A1F32020F5}" destId="{B3AE32AA-642D-4B01-95A2-97F28EBEE686}" srcOrd="0" destOrd="0" parTransId="{750A8B63-2707-449D-91BD-DC01BC5BCB4D}" sibTransId="{EB08423D-FBF4-4A22-B546-5A2110E73D7F}"/>
    <dgm:cxn modelId="{C2366794-FC18-4445-9460-69D9F088B13B}" srcId="{B8C126A2-9A31-45B3-866A-E2A1F32020F5}" destId="{50033886-CF73-4FD3-AFE4-70894A27CA3D}" srcOrd="1" destOrd="0" parTransId="{D3CFA9A2-8C88-495E-9D14-82780CE151BE}" sibTransId="{52034632-20EA-4AC8-99E2-95D1F4DFFFB5}"/>
    <dgm:cxn modelId="{40A95E33-23A7-4BBD-A70D-842D97CDB880}" type="presOf" srcId="{B8C126A2-9A31-45B3-866A-E2A1F32020F5}" destId="{F1A43F5E-4474-458F-952C-BA1BD71F1185}" srcOrd="0" destOrd="0" presId="urn:microsoft.com/office/officeart/2005/8/layout/pyramid2"/>
    <dgm:cxn modelId="{A966764B-01FD-400F-9D03-0A94D265D5D7}" type="presOf" srcId="{00C247B4-C2EF-4FE6-A802-E3EA99EEA816}" destId="{CFBB6459-6495-4BE7-8905-F61B7C2AAFE6}" srcOrd="0" destOrd="0" presId="urn:microsoft.com/office/officeart/2005/8/layout/pyramid2"/>
    <dgm:cxn modelId="{B5D2B8AA-5B16-47C6-BF04-5E9B6905F8AA}" type="presParOf" srcId="{F1A43F5E-4474-458F-952C-BA1BD71F1185}" destId="{B2EFD037-F8D1-4D05-8CFF-D2499AD7142F}" srcOrd="0" destOrd="0" presId="urn:microsoft.com/office/officeart/2005/8/layout/pyramid2"/>
    <dgm:cxn modelId="{B8B8A37C-B980-400B-BB3A-F7DF99D8302B}" type="presParOf" srcId="{F1A43F5E-4474-458F-952C-BA1BD71F1185}" destId="{6147355F-946D-43E9-97A8-661B5CE7D94C}" srcOrd="1" destOrd="0" presId="urn:microsoft.com/office/officeart/2005/8/layout/pyramid2"/>
    <dgm:cxn modelId="{AB2762A2-460F-4B27-8FB4-99FA4C6C996E}" type="presParOf" srcId="{6147355F-946D-43E9-97A8-661B5CE7D94C}" destId="{28142BF0-F73E-491E-8AAA-0835D8DF4E57}" srcOrd="0" destOrd="0" presId="urn:microsoft.com/office/officeart/2005/8/layout/pyramid2"/>
    <dgm:cxn modelId="{F8C9BBE7-C4A1-430D-A7F1-D836E36E17BB}" type="presParOf" srcId="{6147355F-946D-43E9-97A8-661B5CE7D94C}" destId="{223AD889-417F-495B-B239-EE8FB3212810}" srcOrd="1" destOrd="0" presId="urn:microsoft.com/office/officeart/2005/8/layout/pyramid2"/>
    <dgm:cxn modelId="{4183BDB5-A9B0-4ED9-8047-A03B0D7D842D}" type="presParOf" srcId="{6147355F-946D-43E9-97A8-661B5CE7D94C}" destId="{1513BE74-F7D8-4ACE-B2A4-4B0E142E9C8C}" srcOrd="2" destOrd="0" presId="urn:microsoft.com/office/officeart/2005/8/layout/pyramid2"/>
    <dgm:cxn modelId="{F4F5B44F-4A30-4A8C-B82D-B1F23415B08D}" type="presParOf" srcId="{6147355F-946D-43E9-97A8-661B5CE7D94C}" destId="{16A18FF8-D25B-423C-8C92-AF27129DC40B}" srcOrd="3" destOrd="0" presId="urn:microsoft.com/office/officeart/2005/8/layout/pyramid2"/>
    <dgm:cxn modelId="{83E2F415-25B8-4A51-9DF1-7AF902C39558}" type="presParOf" srcId="{6147355F-946D-43E9-97A8-661B5CE7D94C}" destId="{CFBB6459-6495-4BE7-8905-F61B7C2AAFE6}" srcOrd="4" destOrd="0" presId="urn:microsoft.com/office/officeart/2005/8/layout/pyramid2"/>
    <dgm:cxn modelId="{D5574B76-D217-4848-A182-E58CAEE70157}" type="presParOf" srcId="{6147355F-946D-43E9-97A8-661B5CE7D94C}" destId="{B5ABEAE8-D9B6-43CC-A85B-A3CB34FC2378}" srcOrd="5" destOrd="0" presId="urn:microsoft.com/office/officeart/2005/8/layout/pyramid2"/>
  </dgm:cxnLst>
  <dgm:bg/>
  <dgm:whole/>
  <dgm:extLst>
    <a:ext uri="http://schemas.microsoft.com/office/drawing/2008/diagram">
      <dsp:dataModelExt xmlns=""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B2EFD037-F8D1-4D05-8CFF-D2499AD7142F}">
      <dsp:nvSpPr>
        <dsp:cNvPr id="0" name=""/>
        <dsp:cNvSpPr/>
      </dsp:nvSpPr>
      <dsp:spPr>
        <a:xfrm>
          <a:off x="1956346" y="0"/>
          <a:ext cx="3556990" cy="3556990"/>
        </a:xfrm>
        <a:prstGeom prst="triangle">
          <a:avLst/>
        </a:prstGeom>
        <a:solidFill>
          <a:schemeClr val="accent3">
            <a:lumMod val="75000"/>
          </a:schemeClr>
        </a:solidFill>
        <a:ln w="12700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8142BF0-F73E-491E-8AAA-0835D8DF4E57}">
      <dsp:nvSpPr>
        <dsp:cNvPr id="0" name=""/>
        <dsp:cNvSpPr/>
      </dsp:nvSpPr>
      <dsp:spPr>
        <a:xfrm>
          <a:off x="3754771" y="316632"/>
          <a:ext cx="2312044" cy="867273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>
              <a:latin typeface="Times New Roman" pitchFamily="18" charset="0"/>
              <a:cs typeface="Times New Roman" pitchFamily="18" charset="0"/>
            </a:rPr>
            <a:t>число коек 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>
              <a:latin typeface="Times New Roman" pitchFamily="18" charset="0"/>
              <a:cs typeface="Times New Roman" pitchFamily="18" charset="0"/>
            </a:rPr>
            <a:t>круглосуточного стационара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>
              <a:latin typeface="Times New Roman" pitchFamily="18" charset="0"/>
              <a:cs typeface="Times New Roman" pitchFamily="18" charset="0"/>
            </a:rPr>
            <a:t>7499 </a:t>
          </a:r>
        </a:p>
      </dsp:txBody>
      <dsp:txXfrm>
        <a:off x="3754771" y="316632"/>
        <a:ext cx="2312044" cy="867273"/>
      </dsp:txXfrm>
    </dsp:sp>
    <dsp:sp modelId="{1513BE74-F7D8-4ACE-B2A4-4B0E142E9C8C}">
      <dsp:nvSpPr>
        <dsp:cNvPr id="0" name=""/>
        <dsp:cNvSpPr/>
      </dsp:nvSpPr>
      <dsp:spPr>
        <a:xfrm>
          <a:off x="3734841" y="1343645"/>
          <a:ext cx="2312044" cy="727510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>
              <a:latin typeface="Times New Roman" pitchFamily="18" charset="0"/>
              <a:cs typeface="Times New Roman" pitchFamily="18" charset="0"/>
            </a:rPr>
            <a:t>число коек дневного стационара при  больнице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>
              <a:latin typeface="Times New Roman" pitchFamily="18" charset="0"/>
              <a:cs typeface="Times New Roman" pitchFamily="18" charset="0"/>
            </a:rPr>
            <a:t>3165</a:t>
          </a:r>
        </a:p>
      </dsp:txBody>
      <dsp:txXfrm>
        <a:off x="3734841" y="1343645"/>
        <a:ext cx="2312044" cy="727510"/>
      </dsp:txXfrm>
    </dsp:sp>
    <dsp:sp modelId="{CFBB6459-6495-4BE7-8905-F61B7C2AAFE6}">
      <dsp:nvSpPr>
        <dsp:cNvPr id="0" name=""/>
        <dsp:cNvSpPr/>
      </dsp:nvSpPr>
      <dsp:spPr>
        <a:xfrm>
          <a:off x="3734841" y="2191516"/>
          <a:ext cx="2312044" cy="889102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>
              <a:latin typeface="Times New Roman" pitchFamily="18" charset="0"/>
              <a:cs typeface="Times New Roman" pitchFamily="18" charset="0"/>
            </a:rPr>
            <a:t>число коек дневного стационара при АПУ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>
              <a:latin typeface="Times New Roman" pitchFamily="18" charset="0"/>
              <a:cs typeface="Times New Roman" pitchFamily="18" charset="0"/>
            </a:rPr>
            <a:t>2828</a:t>
          </a:r>
        </a:p>
      </dsp:txBody>
      <dsp:txXfrm>
        <a:off x="3734841" y="2191516"/>
        <a:ext cx="2312044" cy="88910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0.81481</cdr:x>
      <cdr:y>0.02404</cdr:y>
    </cdr:from>
    <cdr:to>
      <cdr:x>0.9537</cdr:x>
      <cdr:y>0.23621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6286544" y="80956"/>
          <a:ext cx="1071570" cy="714380"/>
        </a:xfrm>
        <a:prstGeom xmlns:a="http://schemas.openxmlformats.org/drawingml/2006/main" prst="rect">
          <a:avLst/>
        </a:prstGeom>
        <a:ln xmlns:a="http://schemas.openxmlformats.org/drawingml/2006/main">
          <a:solidFill>
            <a:srgbClr val="C00000"/>
          </a:solidFill>
        </a:ln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pPr>
            <a:buFontTx/>
            <a:buChar char="-"/>
          </a:pPr>
          <a:r>
            <a:rPr lang="ru-RU" sz="2000" dirty="0" smtClean="0">
              <a:latin typeface="Times New Roman" pitchFamily="18" charset="0"/>
              <a:cs typeface="Times New Roman" pitchFamily="18" charset="0"/>
            </a:rPr>
            <a:t> 45,7%</a:t>
          </a:r>
        </a:p>
        <a:p xmlns:a="http://schemas.openxmlformats.org/drawingml/2006/main">
          <a:pPr>
            <a:buFontTx/>
            <a:buChar char="-"/>
          </a:pPr>
          <a:r>
            <a:rPr lang="ru-RU" sz="2000" dirty="0" smtClean="0">
              <a:latin typeface="Times New Roman" pitchFamily="18" charset="0"/>
              <a:cs typeface="Times New Roman" pitchFamily="18" charset="0"/>
            </a:rPr>
            <a:t>- </a:t>
          </a:r>
          <a:r>
            <a:rPr lang="ru-RU" sz="2000" dirty="0" smtClean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rPr>
            <a:t>100</a:t>
          </a:r>
        </a:p>
        <a:p xmlns:a="http://schemas.openxmlformats.org/drawingml/2006/main">
          <a:pPr>
            <a:buFontTx/>
            <a:buChar char="-"/>
          </a:pPr>
          <a:endParaRPr lang="ru-RU" sz="2000" dirty="0">
            <a:latin typeface="Times New Roman" pitchFamily="18" charset="0"/>
            <a:cs typeface="Times New Roman" pitchFamily="18" charset="0"/>
          </a:endParaRPr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0.67257</cdr:x>
      <cdr:y>0.05797</cdr:y>
    </cdr:from>
    <cdr:to>
      <cdr:x>0.85841</cdr:x>
      <cdr:y>0.23188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5429288" y="285752"/>
          <a:ext cx="1500198" cy="857256"/>
        </a:xfrm>
        <a:prstGeom xmlns:a="http://schemas.openxmlformats.org/drawingml/2006/main" prst="rect">
          <a:avLst/>
        </a:prstGeom>
        <a:solidFill xmlns:a="http://schemas.openxmlformats.org/drawingml/2006/main">
          <a:schemeClr val="bg1"/>
        </a:solidFill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pPr algn="ctr"/>
          <a:r>
            <a:rPr lang="ru-RU" sz="1600" dirty="0" smtClean="0">
              <a:latin typeface="Times New Roman" pitchFamily="18" charset="0"/>
              <a:cs typeface="Times New Roman" pitchFamily="18" charset="0"/>
            </a:rPr>
            <a:t>ВСЕГО ИППП</a:t>
          </a:r>
        </a:p>
        <a:p xmlns:a="http://schemas.openxmlformats.org/drawingml/2006/main">
          <a:pPr algn="ctr"/>
          <a:r>
            <a:rPr lang="ru-RU" sz="1600" dirty="0" smtClean="0">
              <a:latin typeface="Times New Roman" pitchFamily="18" charset="0"/>
              <a:cs typeface="Times New Roman" pitchFamily="18" charset="0"/>
            </a:rPr>
            <a:t>2020 – 88,4</a:t>
          </a:r>
        </a:p>
        <a:p xmlns:a="http://schemas.openxmlformats.org/drawingml/2006/main">
          <a:pPr algn="ctr"/>
          <a:r>
            <a:rPr lang="ru-RU" sz="1600" dirty="0" smtClean="0">
              <a:latin typeface="Times New Roman" pitchFamily="18" charset="0"/>
              <a:cs typeface="Times New Roman" pitchFamily="18" charset="0"/>
            </a:rPr>
            <a:t>2019  - 117,8</a:t>
          </a:r>
          <a:endParaRPr lang="ru-RU" sz="1600" dirty="0">
            <a:latin typeface="Times New Roman" pitchFamily="18" charset="0"/>
            <a:cs typeface="Times New Roman" pitchFamily="18" charset="0"/>
          </a:endParaRPr>
        </a:p>
      </cdr:txBody>
    </cdr:sp>
  </cdr:relSizeAnchor>
</c:userShapes>
</file>

<file path=ppt/drawings/drawing3.xml><?xml version="1.0" encoding="utf-8"?>
<c:userShapes xmlns:c="http://schemas.openxmlformats.org/drawingml/2006/chart">
  <cdr:relSizeAnchor xmlns:cdr="http://schemas.openxmlformats.org/drawingml/2006/chartDrawing">
    <cdr:from>
      <cdr:x>0.55381</cdr:x>
      <cdr:y>0.56957</cdr:y>
    </cdr:from>
    <cdr:to>
      <cdr:x>0.60894</cdr:x>
      <cdr:y>0.75619</cdr:y>
    </cdr:to>
    <cdr:sp macro="" textlink="">
      <cdr:nvSpPr>
        <cdr:cNvPr id="2" name="TextBox 1"/>
        <cdr:cNvSpPr txBox="1"/>
      </cdr:nvSpPr>
      <cdr:spPr>
        <a:xfrm xmlns:a="http://schemas.openxmlformats.org/drawingml/2006/main" rot="7882862" flipV="1">
          <a:off x="2809691" y="2547993"/>
          <a:ext cx="759925" cy="302483"/>
        </a:xfrm>
        <a:prstGeom xmlns:a="http://schemas.openxmlformats.org/drawingml/2006/main" prst="rect">
          <a:avLst/>
        </a:prstGeom>
        <a:solidFill xmlns:a="http://schemas.openxmlformats.org/drawingml/2006/main">
          <a:schemeClr val="bg1"/>
        </a:solidFill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r>
            <a:rPr lang="ru-RU" sz="1400" b="1" dirty="0" smtClean="0">
              <a:solidFill>
                <a:schemeClr val="tx1"/>
              </a:solidFill>
            </a:rPr>
            <a:t>   </a:t>
          </a:r>
          <a:r>
            <a:rPr lang="ru-RU" sz="1400" b="1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76%</a:t>
          </a:r>
          <a:endParaRPr lang="ru-RU" sz="1400" b="1" dirty="0">
            <a:solidFill>
              <a:schemeClr val="tx1"/>
            </a:solidFill>
            <a:latin typeface="Times New Roman" pitchFamily="18" charset="0"/>
            <a:cs typeface="Times New Roman" pitchFamily="18" charset="0"/>
          </a:endParaRPr>
        </a:p>
      </cdr:txBody>
    </cdr:sp>
  </cdr:relSizeAnchor>
  <cdr:relSizeAnchor xmlns:cdr="http://schemas.openxmlformats.org/drawingml/2006/chartDrawing">
    <cdr:from>
      <cdr:x>0.72422</cdr:x>
      <cdr:y>0.03509</cdr:y>
    </cdr:from>
    <cdr:to>
      <cdr:x>0.8777</cdr:x>
      <cdr:y>0.32982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4314836" y="142876"/>
          <a:ext cx="914400" cy="120015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/>
        <a:p xmlns:a="http://schemas.openxmlformats.org/drawingml/2006/main">
          <a:r>
            <a:rPr lang="ru-RU" sz="1100" dirty="0" smtClean="0"/>
            <a:t>7499 -2020</a:t>
          </a:r>
        </a:p>
        <a:p xmlns:a="http://schemas.openxmlformats.org/drawingml/2006/main">
          <a:r>
            <a:rPr lang="ru-RU" dirty="0" smtClean="0"/>
            <a:t>На 10 т.н.0,6</a:t>
          </a:r>
        </a:p>
        <a:p xmlns:a="http://schemas.openxmlformats.org/drawingml/2006/main">
          <a:r>
            <a:rPr lang="ru-RU" sz="1100" dirty="0" smtClean="0"/>
            <a:t>0,5</a:t>
          </a:r>
          <a:endParaRPr lang="ru-RU" sz="1100" dirty="0"/>
        </a:p>
      </cdr:txBody>
    </cdr:sp>
  </cdr:relSizeAnchor>
</c:userShape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50E6463-9B43-4113-8AE8-D1B07985FEEA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C380D1D-4BDD-40F7-B2E5-2E16280DB049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380D1D-4BDD-40F7-B2E5-2E16280DB049}" type="slidenum">
              <a:rPr lang="ru-RU" smtClean="0"/>
              <a:t>7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20"/>
          <p:cNvSpPr>
            <a:spLocks noGrp="1"/>
          </p:cNvSpPr>
          <p:nvPr>
            <p:ph type="ctrTitle"/>
          </p:nvPr>
        </p:nvSpPr>
        <p:spPr>
          <a:xfrm>
            <a:off x="685800" y="990601"/>
            <a:ext cx="7772400" cy="2609850"/>
          </a:xfrm>
        </p:spPr>
        <p:txBody>
          <a:bodyPr anchor="b" anchorCtr="0">
            <a:noAutofit/>
            <a:scene3d>
              <a:camera prst="orthographicFront"/>
              <a:lightRig rig="soft" dir="t">
                <a:rot lat="0" lon="0" rev="2100000"/>
              </a:lightRig>
            </a:scene3d>
            <a:sp3d prstMaterial="matte">
              <a:bevelT w="38100" h="38100"/>
              <a:contourClr>
                <a:srgbClr val="FFFFFF"/>
              </a:contourClr>
            </a:sp3d>
          </a:bodyPr>
          <a:lstStyle>
            <a:lvl1pPr algn="ctr">
              <a:defRPr lang="en-US" sz="5800" dirty="0" smtClean="0">
                <a:ln w="9525">
                  <a:noFill/>
                </a:ln>
                <a:effectLst>
                  <a:outerShdw blurRad="50800" dist="38100" dir="8220000" algn="tl" rotWithShape="0">
                    <a:srgbClr val="000000">
                      <a:alpha val="40000"/>
                    </a:srgbClr>
                  </a:out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4" name="Rectangle 26"/>
          <p:cNvSpPr>
            <a:spLocks noGrp="1"/>
          </p:cNvSpPr>
          <p:nvPr>
            <p:ph type="subTitle" idx="1"/>
          </p:nvPr>
        </p:nvSpPr>
        <p:spPr>
          <a:xfrm>
            <a:off x="1371600" y="3657600"/>
            <a:ext cx="6400800" cy="1967089"/>
          </a:xfrm>
        </p:spPr>
        <p:txBody>
          <a:bodyPr>
            <a:normAutofit/>
          </a:bodyPr>
          <a:lstStyle>
            <a:lvl1pPr marL="0" indent="0" algn="ctr">
              <a:buNone/>
              <a:defRPr lang="en-US" sz="3000" b="0">
                <a:solidFill>
                  <a:schemeClr val="tx2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18" name="Rectangle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lang="en-US" smtClean="0"/>
            </a:lvl1pPr>
          </a:lstStyle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9" name="Rectangle 1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lang="en-US" smtClean="0"/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5" name="Rectangle 27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 lang="en-US" smtClean="0"/>
            </a:lvl1pPr>
          </a:lstStyle>
          <a:p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>
          <a:xfrm>
            <a:off x="722313" y="2685391"/>
            <a:ext cx="7772400" cy="3112843"/>
          </a:xfrm>
        </p:spPr>
        <p:txBody>
          <a:bodyPr anchor="t">
            <a:normAutofit/>
          </a:bodyPr>
          <a:lstStyle>
            <a:lvl1pPr algn="ctr">
              <a:buNone/>
              <a:defRPr lang="en-US" sz="6000" b="1" dirty="0">
                <a:solidFill>
                  <a:schemeClr val="tx2">
                    <a:shade val="85000"/>
                    <a:satMod val="150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>
          <a:xfrm>
            <a:off x="722313" y="1128932"/>
            <a:ext cx="7772400" cy="1509712"/>
          </a:xfrm>
        </p:spPr>
        <p:txBody>
          <a:bodyPr anchor="b">
            <a:normAutofit/>
          </a:bodyPr>
          <a:lstStyle>
            <a:lvl1pPr algn="ctr">
              <a:buNone/>
              <a:defRPr lang="en-US" sz="2400" b="0" smtClean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Autofit/>
          </a:bodyPr>
          <a:lstStyle>
            <a:lvl1pPr marL="0" indent="0" algn="l">
              <a:buNone/>
              <a:defRPr sz="2200" b="1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Autofit/>
          </a:bodyPr>
          <a:lstStyle>
            <a:lvl1pPr marL="0" indent="0" algn="l">
              <a:buNone/>
              <a:defRPr sz="2200" b="1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Rectangl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8" name="Rectangl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Rectangl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lang="en-US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3" name="Rectangl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>
            <a:normAutofit/>
          </a:bodyPr>
          <a:lstStyle>
            <a:lvl1pPr algn="ctr">
              <a:defRPr sz="2400" b="1">
                <a:solidFill>
                  <a:schemeClr val="tx2"/>
                </a:solidFill>
                <a:effectLst>
                  <a:outerShdw blurRad="38100" dist="25400" dir="8220000" algn="tr" rotWithShape="0">
                    <a:prstClr val="black">
                      <a:alpha val="35000"/>
                    </a:prstClr>
                  </a:out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 algn="ctr">
              <a:buNone/>
              <a:defRPr sz="14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727729" y="1062637"/>
            <a:ext cx="4599432" cy="3977640"/>
          </a:xfrm>
          <a:prstGeom prst="rect">
            <a:avLst/>
          </a:prstGeom>
          <a:solidFill>
            <a:schemeClr val="tx2">
              <a:shade val="15000"/>
            </a:schemeClr>
          </a:solidFill>
          <a:ln w="63500">
            <a:noFill/>
            <a:miter lim="800000"/>
          </a:ln>
          <a:effectLst>
            <a:outerShdw blurRad="63500" dist="25400" dir="7200000" algn="t" rotWithShape="0">
              <a:prstClr val="black">
                <a:alpha val="45000"/>
              </a:prstClr>
            </a:outerShdw>
          </a:effectLst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lIns="45720" rIns="45720" rtlCol="0" anchor="ctr">
            <a:normAutofit/>
          </a:bodyPr>
          <a:lstStyle/>
          <a:p>
            <a:pPr marL="0" indent="-274320" algn="l">
              <a:buClr>
                <a:schemeClr val="accent1"/>
              </a:buClr>
              <a:buSzPct val="80000"/>
              <a:buFont typeface="Wingdings 2" pitchFamily="18" charset="2"/>
              <a:buNone/>
            </a:pPr>
            <a:endParaRPr lang="en-US" sz="20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Rectangle 2"/>
          <p:cNvSpPr>
            <a:spLocks noGrp="1"/>
          </p:cNvSpPr>
          <p:nvPr>
            <p:ph type="title"/>
          </p:nvPr>
        </p:nvSpPr>
        <p:spPr>
          <a:xfrm>
            <a:off x="5514536" y="4343400"/>
            <a:ext cx="3048000" cy="709858"/>
          </a:xfrm>
        </p:spPr>
        <p:txBody>
          <a:bodyPr anchor="t">
            <a:noAutofit/>
          </a:bodyPr>
          <a:lstStyle>
            <a:lvl1pPr algn="l">
              <a:buNone/>
              <a:defRPr sz="2200" b="1">
                <a:solidFill>
                  <a:schemeClr val="tx2"/>
                </a:solidFill>
                <a:effectLst>
                  <a:outerShdw blurRad="38100" dist="25400" dir="8220000" algn="tr" rotWithShape="0">
                    <a:prstClr val="black">
                      <a:alpha val="35000"/>
                    </a:prstClr>
                  </a:out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pic" idx="1"/>
          </p:nvPr>
        </p:nvSpPr>
        <p:spPr>
          <a:xfrm>
            <a:off x="739645" y="1222657"/>
            <a:ext cx="4575601" cy="3657600"/>
          </a:xfrm>
          <a:solidFill>
            <a:schemeClr val="tx2">
              <a:shade val="75000"/>
            </a:schemeClr>
          </a:solidFill>
          <a:ln w="63500">
            <a:noFill/>
            <a:miter lim="800000"/>
          </a:ln>
          <a:effectLst/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/>
          <a:lstStyle>
            <a:lvl1pPr>
              <a:buNone/>
              <a:defRPr sz="3200"/>
            </a:lvl1pPr>
          </a:lstStyle>
          <a:p>
            <a:r>
              <a:rPr lang="ru-RU" sz="2000" smtClean="0"/>
              <a:t>Вставка рисунка</a:t>
            </a:r>
            <a:endParaRPr lang="en-US" sz="2000" dirty="0"/>
          </a:p>
        </p:txBody>
      </p:sp>
      <p:sp>
        <p:nvSpPr>
          <p:cNvPr id="4" name="Rectangle 4"/>
          <p:cNvSpPr>
            <a:spLocks noGrp="1"/>
          </p:cNvSpPr>
          <p:nvPr>
            <p:ph type="body" sz="half" idx="2"/>
          </p:nvPr>
        </p:nvSpPr>
        <p:spPr>
          <a:xfrm>
            <a:off x="5514536" y="1371600"/>
            <a:ext cx="3044952" cy="2930086"/>
          </a:xfrm>
        </p:spPr>
        <p:txBody>
          <a:bodyPr bIns="0" anchor="b">
            <a:normAutofit/>
          </a:bodyPr>
          <a:lstStyle>
            <a:lvl1pPr marL="0" marR="0" indent="0" algn="l">
              <a:buFontTx/>
              <a:buNone/>
              <a:defRPr sz="1300">
                <a:solidFill>
                  <a:schemeClr val="tx1">
                    <a:tint val="95000"/>
                  </a:schemeClr>
                </a:solidFill>
              </a:defRPr>
            </a:lvl1pPr>
            <a:lvl2pPr marL="460375" marR="0" indent="-112713">
              <a:buFontTx/>
              <a:buNone/>
              <a:defRPr sz="1200"/>
            </a:lvl2pPr>
            <a:lvl3pPr marL="914400" marR="0" indent="-117475">
              <a:buFontTx/>
              <a:buNone/>
              <a:defRPr sz="1000"/>
            </a:lvl3pPr>
            <a:lvl4pPr marL="1316038" marR="0" indent="-112713">
              <a:buFontTx/>
              <a:buNone/>
              <a:defRPr sz="900"/>
            </a:lvl4pPr>
            <a:lvl5pPr marL="1711325" marR="0" indent="-117475">
              <a:buFontTx/>
              <a:buNone/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  <a:alpha val="99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0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  <a:prstGeom prst="rect">
            <a:avLst/>
          </a:prstGeom>
        </p:spPr>
        <p:txBody>
          <a:bodyPr anchor="b" anchorCtr="0">
            <a:normAutofit/>
            <a:scene3d>
              <a:camera prst="orthographicFront"/>
              <a:lightRig rig="soft" dir="t">
                <a:rot lat="0" lon="0" rev="2100000"/>
              </a:lightRig>
            </a:scene3d>
            <a:sp3d prstMaterial="matte">
              <a:bevelT w="38100" h="38100"/>
            </a:sp3d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5" name="Rectangle 11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lIns="45720" rIns="4572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27" name="Rectangle 22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 anchor="b" anchorCtr="0"/>
          <a:lstStyle>
            <a:lvl1pPr>
              <a:defRPr lang="en-US" sz="1200" smtClean="0">
                <a:solidFill>
                  <a:schemeClr val="tx2"/>
                </a:solidFill>
                <a:latin typeface="+mn-lt"/>
                <a:ea typeface="+mn-lt"/>
                <a:cs typeface="+mn-lt"/>
              </a:defRPr>
            </a:lvl1pPr>
          </a:lstStyle>
          <a:p>
            <a:fld id="{5B106E36-FD25-4E2D-B0AA-010F637433A0}" type="datetimeFigureOut">
              <a:rPr lang="ru-RU" smtClean="0"/>
              <a:pPr/>
              <a:t>07.12.2021</a:t>
            </a:fld>
            <a:endParaRPr lang="ru-RU"/>
          </a:p>
        </p:txBody>
      </p:sp>
      <p:sp>
        <p:nvSpPr>
          <p:cNvPr id="18" name="Rectangle 1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 anchor="b" anchorCtr="0"/>
          <a:lstStyle>
            <a:lvl1pPr algn="ctr">
              <a:defRPr lang="en-US" sz="1200" smtClean="0">
                <a:solidFill>
                  <a:schemeClr val="tx2"/>
                </a:solidFill>
                <a:latin typeface="+mn-lt"/>
                <a:ea typeface="+mn-lt"/>
                <a:cs typeface="+mn-lt"/>
              </a:defRPr>
            </a:lvl1pPr>
          </a:lstStyle>
          <a:p>
            <a:endParaRPr lang="ru-RU"/>
          </a:p>
        </p:txBody>
      </p:sp>
      <p:sp>
        <p:nvSpPr>
          <p:cNvPr id="13" name="Rectangle 15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 anchor="b" anchorCtr="0"/>
          <a:lstStyle>
            <a:lvl1pPr algn="r">
              <a:defRPr lang="en-US" sz="1200" smtClean="0">
                <a:solidFill>
                  <a:schemeClr val="tx2"/>
                </a:solidFill>
                <a:latin typeface="+mn-lt"/>
                <a:ea typeface="+mn-lt"/>
                <a:cs typeface="+mn-lt"/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defPPr>
        <a:defRPr sz="4400">
          <a:solidFill>
            <a:schemeClr val="tx2">
              <a:shade val="85000"/>
              <a:satMod val="150000"/>
            </a:schemeClr>
          </a:solidFill>
          <a:latin typeface="+mj-lt"/>
          <a:ea typeface="+mj-ea"/>
          <a:cs typeface="+mj-cs"/>
        </a:defRPr>
      </a:defPPr>
      <a:lvl1pPr algn="ctr" eaLnBrk="1" hangingPunct="1">
        <a:buNone/>
        <a:defRPr lang="en-US" sz="4800" b="1" strike="noStrike" kern="1200" baseline="0" dirty="0" smtClean="0">
          <a:solidFill>
            <a:schemeClr val="tx2">
              <a:shade val="85000"/>
              <a:satMod val="150000"/>
            </a:schemeClr>
          </a:solidFill>
          <a:effectLst>
            <a:outerShdw blurRad="63500" dist="38100" dir="8220000" algn="tl" rotWithShape="0">
              <a:srgbClr val="000000">
                <a:alpha val="30000"/>
              </a:srgbClr>
            </a:outerShdw>
          </a:effectLst>
          <a:latin typeface="+mj-lt"/>
          <a:ea typeface="+mj-lt"/>
          <a:cs typeface="+mj-lt"/>
        </a:defRPr>
      </a:lvl1pPr>
    </p:titleStyle>
    <p:bodyStyle>
      <a:defPPr>
        <a:defRPr>
          <a:solidFill>
            <a:schemeClr val="tx1"/>
          </a:solidFill>
          <a:latin typeface="+mn-lt"/>
          <a:ea typeface="+mn-ea"/>
          <a:cs typeface="+mn-cs"/>
        </a:defRPr>
      </a:defPPr>
      <a:lvl1pPr marL="0" indent="-274320" algn="l" eaLnBrk="1" hangingPunct="1">
        <a:buClr>
          <a:schemeClr val="accent1"/>
        </a:buClr>
        <a:buSzPct val="80000"/>
        <a:buFont typeface="Wingdings 2" pitchFamily="18" charset="2"/>
        <a:buChar char=""/>
        <a:defRPr sz="2800">
          <a:solidFill>
            <a:schemeClr val="tx1"/>
          </a:solidFill>
          <a:latin typeface="+mn-lt"/>
          <a:ea typeface="+mn-lt"/>
          <a:cs typeface="+mn-lt"/>
        </a:defRPr>
      </a:lvl1pPr>
      <a:lvl2pPr marL="557784" indent="-228600" algn="l" eaLnBrk="1" hangingPunct="1">
        <a:buClr>
          <a:schemeClr val="tx2"/>
        </a:buClr>
        <a:buFont typeface="Wingdings 2" pitchFamily="18" charset="2"/>
        <a:buChar char=""/>
        <a:defRPr sz="2200">
          <a:solidFill>
            <a:schemeClr val="tx1"/>
          </a:solidFill>
          <a:latin typeface="+mn-lt"/>
          <a:ea typeface="+mn-lt"/>
          <a:cs typeface="+mn-lt"/>
        </a:defRPr>
      </a:lvl2pPr>
      <a:lvl3pPr marL="813816" indent="-228600" algn="l" eaLnBrk="1" hangingPunct="1">
        <a:buClr>
          <a:schemeClr val="accent1"/>
        </a:buClr>
        <a:buFont typeface="Wingdings 2" pitchFamily="18" charset="2"/>
        <a:buChar char=""/>
        <a:defRPr sz="2000">
          <a:solidFill>
            <a:schemeClr val="tx1"/>
          </a:solidFill>
          <a:latin typeface="+mn-lt"/>
          <a:ea typeface="+mn-lt"/>
          <a:cs typeface="+mn-lt"/>
        </a:defRPr>
      </a:lvl3pPr>
      <a:lvl4pPr marL="1069848" indent="-228600" algn="l" eaLnBrk="1" hangingPunct="1">
        <a:buClr>
          <a:schemeClr val="tx2"/>
        </a:buClr>
        <a:buFont typeface="Wingdings 2" pitchFamily="18" charset="2"/>
        <a:buChar char=""/>
        <a:defRPr sz="1800">
          <a:solidFill>
            <a:schemeClr val="tx1"/>
          </a:solidFill>
          <a:latin typeface="+mn-lt"/>
          <a:ea typeface="+mn-lt"/>
          <a:cs typeface="+mn-lt"/>
        </a:defRPr>
      </a:lvl4pPr>
      <a:lvl5pPr marL="1316736" indent="-228600" algn="l" eaLnBrk="1" hangingPunct="1">
        <a:buClr>
          <a:schemeClr val="accent1"/>
        </a:buClr>
        <a:buFont typeface="Wingdings 2" pitchFamily="18" charset="2"/>
        <a:buChar char=""/>
        <a:defRPr sz="1800">
          <a:solidFill>
            <a:schemeClr val="tx1"/>
          </a:solidFill>
          <a:latin typeface="+mn-lt"/>
          <a:ea typeface="+mn-lt"/>
          <a:cs typeface="+mn-lt"/>
        </a:defRPr>
      </a:lvl5pPr>
      <a:lvl6pPr marL="1572768" indent="-228600" algn="l" eaLnBrk="1" hangingPunct="1">
        <a:buClr>
          <a:schemeClr val="tx2"/>
        </a:buClr>
        <a:buFont typeface="Wingdings 2" pitchFamily="18" charset="2"/>
        <a:buChar char=""/>
        <a:defRPr lang="en-US" sz="1600" baseline="0" smtClean="0">
          <a:latin typeface="+mn-lt"/>
        </a:defRPr>
      </a:lvl6pPr>
      <a:lvl7pPr marL="1819656" indent="-228600" algn="l" eaLnBrk="1" hangingPunct="1">
        <a:buClr>
          <a:schemeClr val="accent1"/>
        </a:buClr>
        <a:buFont typeface="Wingdings 2" pitchFamily="18" charset="2"/>
        <a:buChar char=""/>
        <a:defRPr lang="en-US" sz="1600" baseline="0" smtClean="0">
          <a:latin typeface="+mn-lt"/>
        </a:defRPr>
      </a:lvl7pPr>
      <a:lvl8pPr marL="2066544" indent="-228600" algn="l" eaLnBrk="1" hangingPunct="1">
        <a:buClr>
          <a:schemeClr val="tx2"/>
        </a:buClr>
        <a:buFont typeface="Wingdings 2" pitchFamily="18" charset="2"/>
        <a:buChar char=""/>
        <a:defRPr sz="1600" baseline="0">
          <a:latin typeface="+mn-lt"/>
        </a:defRPr>
      </a:lvl8pPr>
      <a:lvl9pPr marL="2313432" indent="-228600" algn="l" eaLnBrk="1" hangingPunct="1">
        <a:buClr>
          <a:schemeClr val="accent1"/>
        </a:buClr>
        <a:buFont typeface="Wingdings 2" pitchFamily="18" charset="2"/>
        <a:buChar char=""/>
        <a:defRPr sz="1400" baseline="0">
          <a:latin typeface="+mn-lt"/>
        </a:defRPr>
      </a:lvl9pPr>
    </p:bodyStyle>
    <p:otherStyle>
      <a:defPPr>
        <a:defRPr>
          <a:solidFill>
            <a:schemeClr val="tx1"/>
          </a:solidFill>
          <a:latin typeface="+mn-lt"/>
          <a:ea typeface="+mn-ea"/>
          <a:cs typeface="+mn-cs"/>
        </a:defRPr>
      </a:defPPr>
      <a:lvl1pPr marL="0" eaLnBrk="1" hangingPunct="1"/>
      <a:lvl2pPr marL="457200" eaLnBrk="1" hangingPunct="1"/>
      <a:lvl3pPr marL="914400" eaLnBrk="1" hangingPunct="1"/>
      <a:lvl4pPr marL="1371600" eaLnBrk="1" hangingPunct="1"/>
      <a:lvl5pPr marL="1828800" eaLnBrk="1" hangingPunct="1"/>
      <a:lvl6pPr marL="2286000" eaLnBrk="1" hangingPunct="1"/>
      <a:lvl7pPr marL="2743200" eaLnBrk="1" hangingPunct="1"/>
      <a:lvl8pPr marL="3200400" eaLnBrk="1" hangingPunct="1"/>
      <a:lvl9pPr marL="3657600" eaLnBrk="1" hangingPunct="1"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95536" y="620688"/>
            <a:ext cx="8136904" cy="3384376"/>
          </a:xfrm>
          <a:effectLst/>
        </p:spPr>
        <p:txBody>
          <a:bodyPr>
            <a:normAutofit/>
          </a:bodyPr>
          <a:lstStyle/>
          <a:p>
            <a:pPr algn="ctr"/>
            <a:r>
              <a:rPr lang="ru-RU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учётные  и отчётные  формы</a:t>
            </a:r>
            <a:br>
              <a:rPr lang="ru-RU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действующие  </a:t>
            </a:r>
            <a:r>
              <a:rPr lang="en-US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 медицинских организациях, оказывающих медицинскую помощь пациентам в амбулаторных и стационарных условиях</a:t>
            </a:r>
            <a:endParaRPr lang="ru-RU" sz="32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827584" y="836712"/>
            <a:ext cx="7488832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u="sng" dirty="0" smtClean="0">
                <a:latin typeface="Times New Roman" pitchFamily="18" charset="0"/>
                <a:cs typeface="Times New Roman" pitchFamily="18" charset="0"/>
              </a:rPr>
              <a:t>Продолжение  Таблицы 2200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 графах 4 и 7 показываются контактные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больные из таблицы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2300 графы 5 ;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часть из которых обратились самостоятельно, а часть была выявлена активно. </a:t>
            </a: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Необходимо учитывать, что в таблице 2200 эти больные показываются по своему диагнозу, а в таблице 2300 как физическое лицо, то есть по диагнозу больного который явился как бы источником для данного  контактного лица. </a:t>
            </a:r>
          </a:p>
          <a:p>
            <a:pPr algn="just"/>
            <a:endParaRPr lang="ru-RU" b="1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Если все больные проживают и находятся под наблюдением на одной территории, то данные таблицы 2300 гр. 5 будут соответствовать сумме граф 4 и 7 таблицы 2200,  в том случае если контактные больные проживают  на другой территории, то могут быть незначительные расхождения за счет этих больных.  </a:t>
            </a: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603920"/>
          </a:xfrm>
        </p:spPr>
        <p:txBody>
          <a:bodyPr>
            <a:normAutofit fontScale="90000"/>
          </a:bodyPr>
          <a:lstStyle/>
          <a:p>
            <a:pPr lvl="0" algn="l" rtl="0" fontAlgn="base">
              <a:spcBef>
                <a:spcPct val="0"/>
              </a:spcBef>
              <a:spcAft>
                <a:spcPct val="0"/>
              </a:spcAft>
            </a:pPr>
            <a:r>
              <a:rPr lang="ru-RU" sz="2000" dirty="0" smtClean="0"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4. Сведения о беременных, исходах беременности и детях, родившихся от женщин, состоящих на учете с диагнозом “сифилис”</a:t>
            </a:r>
            <a:r>
              <a:rPr lang="ru-RU" sz="1200" b="0" dirty="0" smtClean="0">
                <a:solidFill>
                  <a:schemeClr val="tx1"/>
                </a:solidFill>
                <a:effectLst/>
                <a:latin typeface="Arial" pitchFamily="34" charset="0"/>
              </a:rPr>
              <a:t/>
            </a:r>
            <a:br>
              <a:rPr lang="ru-RU" sz="1200" b="0" dirty="0" smtClean="0">
                <a:solidFill>
                  <a:schemeClr val="tx1"/>
                </a:solidFill>
                <a:effectLst/>
                <a:latin typeface="Arial" pitchFamily="34" charset="0"/>
              </a:rPr>
            </a:br>
            <a:r>
              <a:rPr lang="ru-RU" sz="1300" dirty="0" smtClean="0"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 (2400) </a:t>
            </a:r>
            <a:endParaRPr lang="ru-RU" dirty="0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323528" y="764704"/>
          <a:ext cx="8568952" cy="6012029"/>
        </p:xfrm>
        <a:graphic>
          <a:graphicData uri="http://schemas.openxmlformats.org/drawingml/2006/table">
            <a:tbl>
              <a:tblPr/>
              <a:tblGrid>
                <a:gridCol w="1419785"/>
                <a:gridCol w="259862"/>
                <a:gridCol w="444628"/>
                <a:gridCol w="490550"/>
                <a:gridCol w="445709"/>
                <a:gridCol w="445709"/>
                <a:gridCol w="445709"/>
                <a:gridCol w="445168"/>
                <a:gridCol w="445709"/>
                <a:gridCol w="445709"/>
                <a:gridCol w="480285"/>
                <a:gridCol w="480285"/>
                <a:gridCol w="486227"/>
                <a:gridCol w="486227"/>
                <a:gridCol w="388982"/>
                <a:gridCol w="388982"/>
                <a:gridCol w="569426"/>
              </a:tblGrid>
              <a:tr h="166086">
                <a:tc rowSpan="4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Наименование</a:t>
                      </a: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№</a:t>
                      </a:r>
                      <a:endParaRPr lang="ru-RU" sz="14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стр</a:t>
                      </a:r>
                      <a:endParaRPr lang="ru-RU" sz="14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ВСЕГО</a:t>
                      </a:r>
                      <a:endParaRPr lang="ru-RU" sz="14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800" dirty="0">
                          <a:latin typeface="Times New Roman"/>
                          <a:ea typeface="Times New Roman"/>
                          <a:cs typeface="Times New Roman"/>
                        </a:rPr>
                        <a:t>Диагноз «сифилис» установлен: 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800">
                          <a:latin typeface="Times New Roman"/>
                          <a:ea typeface="Times New Roman"/>
                          <a:cs typeface="Times New Roman"/>
                        </a:rPr>
                        <a:t>Исход беременности: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800" dirty="0">
                          <a:latin typeface="Times New Roman"/>
                          <a:ea typeface="Times New Roman"/>
                          <a:cs typeface="Times New Roman"/>
                        </a:rPr>
                        <a:t>Число родившихся детей: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Мерт-ворож-денные с морфоло-гически подтверж-денным диагно-зом  </a:t>
                      </a:r>
                      <a:endParaRPr lang="ru-RU" sz="14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Arial Narrow" pitchFamily="34" charset="0"/>
                          <a:ea typeface="Times New Roman"/>
                          <a:cs typeface="Times New Roman"/>
                        </a:rPr>
                        <a:t>сифилис</a:t>
                      </a:r>
                      <a:endParaRPr lang="ru-RU" sz="14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608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до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беремен-ности</a:t>
                      </a:r>
                      <a:endParaRPr lang="ru-RU" sz="14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>
                          <a:latin typeface="Times New Roman"/>
                          <a:ea typeface="Times New Roman"/>
                          <a:cs typeface="Times New Roman"/>
                        </a:rPr>
                        <a:t>во время беременности</a:t>
                      </a:r>
                      <a:endParaRPr lang="ru-RU" sz="8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во время родов, до и после- родо-вый период</a:t>
                      </a:r>
                      <a:endParaRPr lang="ru-RU" sz="16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само-произ-воль-ный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аборт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искус-ствен-ный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аборт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роды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продол-жают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вына-шивать</a:t>
                      </a: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 беременность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нет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сведе-ний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ВСЕГО</a:t>
                      </a:r>
                      <a:endParaRPr lang="ru-RU" sz="14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>
                          <a:latin typeface="Times New Roman"/>
                          <a:ea typeface="Times New Roman"/>
                          <a:cs typeface="Times New Roman"/>
                        </a:rPr>
                        <a:t>в том числе</a:t>
                      </a:r>
                      <a:endParaRPr lang="ru-RU" sz="8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6608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Arial Narrow" pitchFamily="34" charset="0"/>
                          <a:ea typeface="Times New Roman"/>
                          <a:cs typeface="Times New Roman"/>
                        </a:rPr>
                        <a:t>триместр</a:t>
                      </a:r>
                      <a:endParaRPr lang="ru-RU" sz="14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с </a:t>
                      </a: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врож-ден-ным</a:t>
                      </a: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сифи-лисом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из них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умер-ло</a:t>
                      </a: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 от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дан-ного</a:t>
                      </a: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заболе-вания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16260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I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II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III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66086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1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2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3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4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5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6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7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8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9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10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11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12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13</a:t>
                      </a:r>
                      <a:endParaRPr lang="ru-RU" sz="12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14</a:t>
                      </a:r>
                      <a:endParaRPr lang="ru-RU" sz="12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15</a:t>
                      </a: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16</a:t>
                      </a: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17</a:t>
                      </a: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6434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число беременных женщин с вновь установленным </a:t>
                      </a:r>
                      <a:r>
                        <a:rPr lang="ru-RU" sz="9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диагно</a:t>
                      </a: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- </a:t>
                      </a:r>
                      <a:r>
                        <a:rPr lang="ru-RU" sz="9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зом</a:t>
                      </a: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 сифилис </a:t>
                      </a:r>
                      <a:endParaRPr lang="ru-RU" sz="105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(в отчетном году) </a:t>
                      </a:r>
                      <a:endParaRPr lang="ru-RU" sz="105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01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C00000"/>
                          </a:solidFill>
                          <a:latin typeface="Arial Narrow" pitchFamily="34" charset="0"/>
                          <a:ea typeface="Times New Roman"/>
                          <a:cs typeface="Times New Roman"/>
                        </a:rPr>
                        <a:t>?</a:t>
                      </a:r>
                      <a:endParaRPr lang="ru-RU" sz="1800" dirty="0">
                        <a:solidFill>
                          <a:srgbClr val="C00000"/>
                        </a:solidFill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9790">
                <a:tc>
                  <a:txBody>
                    <a:bodyPr/>
                    <a:lstStyle/>
                    <a:p>
                      <a:pPr marL="252730">
                        <a:spcAft>
                          <a:spcPts val="0"/>
                        </a:spcAft>
                      </a:pPr>
                      <a:r>
                        <a:rPr lang="ru-RU" sz="9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из них: </a:t>
                      </a:r>
                      <a:endParaRPr lang="ru-RU" sz="105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marL="252730">
                        <a:spcAft>
                          <a:spcPts val="0"/>
                        </a:spcAft>
                      </a:pPr>
                      <a:r>
                        <a:rPr lang="ru-RU" sz="9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получили специфическое</a:t>
                      </a:r>
                      <a:endParaRPr lang="ru-RU" sz="105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marL="252730">
                        <a:spcAft>
                          <a:spcPts val="0"/>
                        </a:spcAft>
                      </a:pPr>
                      <a:r>
                        <a:rPr lang="ru-RU" sz="9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лечение</a:t>
                      </a:r>
                      <a:endParaRPr lang="ru-RU" sz="105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02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rgbClr val="C00000"/>
                          </a:solidFill>
                          <a:latin typeface="Arial Narrow" pitchFamily="34" charset="0"/>
                          <a:ea typeface="Times New Roman"/>
                          <a:cs typeface="Times New Roman"/>
                        </a:rPr>
                        <a:t>*</a:t>
                      </a:r>
                      <a:endParaRPr lang="ru-RU" sz="2400" dirty="0">
                        <a:solidFill>
                          <a:srgbClr val="C00000"/>
                        </a:solidFill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800" dirty="0" smtClean="0">
                          <a:solidFill>
                            <a:srgbClr val="C00000"/>
                          </a:solidFill>
                          <a:latin typeface="Arial Narrow" pitchFamily="34" charset="0"/>
                          <a:ea typeface="Times New Roman"/>
                          <a:cs typeface="Times New Roman"/>
                        </a:rPr>
                        <a:t>*</a:t>
                      </a:r>
                    </a:p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ru-RU" sz="2800" dirty="0">
                        <a:solidFill>
                          <a:srgbClr val="C00000"/>
                        </a:solidFill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4539">
                <a:tc>
                  <a:txBody>
                    <a:bodyPr/>
                    <a:lstStyle/>
                    <a:p>
                      <a:pPr marL="252730">
                        <a:spcAft>
                          <a:spcPts val="0"/>
                        </a:spcAft>
                      </a:pPr>
                      <a:r>
                        <a:rPr lang="ru-RU" sz="9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не получили лечение</a:t>
                      </a:r>
                      <a:endParaRPr lang="ru-RU" sz="105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03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3043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число беременных женщин, состоящих на клинико-серологическом контроле </a:t>
                      </a:r>
                      <a:endParaRPr lang="ru-RU" sz="105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(диагноз сифилис установлен в предыдущие годы)</a:t>
                      </a:r>
                      <a:endParaRPr lang="ru-RU" sz="105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04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651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число женщин, которые продолжают  вынашивать беременность с предыдущего года (диагноз сифилис установлен в предыдущие годы)</a:t>
                      </a:r>
                      <a:endParaRPr lang="ru-RU" sz="105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05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0" y="-25317"/>
            <a:ext cx="1709122" cy="5078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9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Код по ОКЕИ: человек – 792</a:t>
            </a:r>
            <a:endParaRPr kumimoji="0" lang="ru-RU" sz="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619672" y="612845"/>
            <a:ext cx="655272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u="sng" dirty="0" smtClean="0">
                <a:latin typeface="Times New Roman" pitchFamily="18" charset="0"/>
                <a:cs typeface="Times New Roman" pitchFamily="18" charset="0"/>
              </a:rPr>
              <a:t>Таблица 2400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графах 3-13 учитываются сведения о беременных женщинах и исходах беременности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графах 14-17 учитываются сведения о родившихся детях</a:t>
            </a: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графа 3 = ∑ граф 4 + 5 + 6 + 7 + 8 (по строкам 01,03)</a:t>
            </a: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графа 3 = ∑ граф 4 + 5 + 6 + 7 (по строке 02)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по графе       8 сведений не должно быть</a:t>
            </a: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По 3 графе  ∑ строк 2 +3 = ∑строк 2+3  по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графам 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4+5+6+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7+8</a:t>
            </a: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По 3 графе  ∑ строк 2 +3 = ∑строк 2+3  по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графам 9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+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10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+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11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+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12+13</a:t>
            </a: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графа 3 = ∑ граф 9 + 10 + 11 + 12 + 13 (по стр. 1, 4, 5)</a:t>
            </a: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строка 1 = ∑ строк 2 + 3 (по графам 4-13)</a:t>
            </a:r>
          </a:p>
          <a:p>
            <a:pPr algn="just">
              <a:buFont typeface="Wingdings" pitchFamily="2" charset="2"/>
              <a:buChar char="q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Число родов может быть несколько больше, чем родившихся детей за счет двойни, тройни и т.д.</a:t>
            </a:r>
          </a:p>
          <a:p>
            <a:pPr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Строка 3 графы 14 = ∑ (строк 01 + 04 + 05) – строка 01 графа 5 табл. 2401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53191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 </a:t>
            </a:r>
            <a:endParaRPr lang="ru-RU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323528" y="980728"/>
          <a:ext cx="7848871" cy="1944216"/>
        </p:xfrm>
        <a:graphic>
          <a:graphicData uri="http://schemas.openxmlformats.org/drawingml/2006/table">
            <a:tbl>
              <a:tblPr/>
              <a:tblGrid>
                <a:gridCol w="2584859"/>
                <a:gridCol w="689469"/>
                <a:gridCol w="1667875"/>
                <a:gridCol w="1453334"/>
                <a:gridCol w="1453334"/>
              </a:tblGrid>
              <a:tr h="382469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Наименование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№</a:t>
                      </a: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строки</a:t>
                      </a: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latin typeface="Times New Roman"/>
                          <a:ea typeface="Times New Roman"/>
                          <a:cs typeface="Times New Roman"/>
                        </a:rPr>
                        <a:t>Лечение получали:</a:t>
                      </a:r>
                      <a:endParaRPr lang="ru-RU" sz="10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ИТОГО</a:t>
                      </a:r>
                      <a:endParaRPr lang="ru-RU" sz="12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6493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профилактическое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специфическое</a:t>
                      </a:r>
                      <a:endParaRPr lang="ru-RU" sz="18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82469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ru-RU" sz="18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ru-RU" sz="12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4</a:t>
                      </a: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5</a:t>
                      </a: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434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Число  родившихся детей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01</a:t>
                      </a:r>
                      <a:endParaRPr lang="ru-RU" sz="12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395530" y="3284983"/>
          <a:ext cx="8424941" cy="2952329"/>
        </p:xfrm>
        <a:graphic>
          <a:graphicData uri="http://schemas.openxmlformats.org/drawingml/2006/table">
            <a:tbl>
              <a:tblPr/>
              <a:tblGrid>
                <a:gridCol w="1422377"/>
                <a:gridCol w="292268"/>
                <a:gridCol w="426498"/>
                <a:gridCol w="426498"/>
                <a:gridCol w="426498"/>
                <a:gridCol w="426498"/>
                <a:gridCol w="426498"/>
                <a:gridCol w="426498"/>
                <a:gridCol w="426498"/>
                <a:gridCol w="426498"/>
                <a:gridCol w="549358"/>
                <a:gridCol w="549899"/>
                <a:gridCol w="549899"/>
                <a:gridCol w="549358"/>
                <a:gridCol w="549899"/>
                <a:gridCol w="549899"/>
              </a:tblGrid>
              <a:tr h="175988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Наименование нозологии</a:t>
                      </a: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№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стр.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Серологические методы</a:t>
                      </a: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бактерио-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скопи-ческий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из них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ТПМ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бактерио-логи-ческий/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вирусоло-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гический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молеку-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лярно-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биологи-ческий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другие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методы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ВСЕГО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5976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КСР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РМП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РПР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РПГА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ИФА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РИФ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РИБТ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имму-ноблот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3929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4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5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6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7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8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9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10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11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12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13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14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15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16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858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Сифилис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01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Гонококковая инфекция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02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Хламидийные инфекции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03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Трихомоноз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04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787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Аногенитальная герпетическая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вирусная инфекция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05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858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Аногенитальные (вен.) бородавки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06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Микроспория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07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Трихофития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08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Микозы кистей и стоп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09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Чесотка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10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683568" y="548680"/>
            <a:ext cx="6463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2401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683568" y="2924944"/>
            <a:ext cx="6591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2500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971600" y="692696"/>
            <a:ext cx="6984776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u="sng" dirty="0" smtClean="0">
                <a:latin typeface="Times New Roman" pitchFamily="18" charset="0"/>
                <a:cs typeface="Times New Roman" pitchFamily="18" charset="0"/>
              </a:rPr>
              <a:t>Таблица 2500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данной таблице, учитываются сведения о числе, проведенных лабораторных исследований, которые были проведены  при установления диагноза,  (если  для подтверждения диагноза  были использованы  2 и более серологичеких метода, то каждый учитывается в соответствующей графе данной таблице)</a:t>
            </a: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. 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Грубой ошибкой считается, когда в данной таблице отражаются сведения о всей лабораторной работе , она учитывается в 30 форме 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  В  графе 15 учитываются только те исследования, которые не вошли в графы 1-14, визуальные осмотры в данной таблице не учитываются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   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Контроль  (графа 16 = сумме граф 3 – 11, 13.14.15)</a:t>
            </a:r>
          </a:p>
          <a:p>
            <a:pPr algn="just"/>
            <a:endParaRPr lang="ru-RU" b="1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ru-RU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Число коек дерматовенерологического профиля на начало 2020 года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600201"/>
          <a:ext cx="8003232" cy="355699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539552" y="1844824"/>
            <a:ext cx="3384376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Общий коечный фонд</a:t>
            </a:r>
          </a:p>
          <a:p>
            <a:pPr algn="ctr"/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дерматовенерологического профиля</a:t>
            </a:r>
          </a:p>
          <a:p>
            <a:pPr algn="ctr"/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13492 койки</a:t>
            </a:r>
          </a:p>
          <a:p>
            <a:pPr algn="ctr"/>
            <a:r>
              <a:rPr lang="ru-RU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Обеспеченность на</a:t>
            </a:r>
          </a:p>
          <a:p>
            <a:pPr algn="ctr"/>
            <a:r>
              <a:rPr lang="ru-RU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10 тыс. нас.</a:t>
            </a:r>
          </a:p>
          <a:p>
            <a:pPr algn="ctr"/>
            <a:r>
              <a:rPr lang="ru-RU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0,92</a:t>
            </a:r>
            <a:endParaRPr lang="ru-RU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164288" y="1988840"/>
            <a:ext cx="166263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Обеспеченность на 10 тыс. нас.</a:t>
            </a:r>
          </a:p>
          <a:p>
            <a:pPr algn="ctr"/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0,6</a:t>
            </a:r>
            <a:endParaRPr lang="ru-RU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Стрелка вправо 7"/>
          <p:cNvSpPr/>
          <p:nvPr/>
        </p:nvSpPr>
        <p:spPr>
          <a:xfrm>
            <a:off x="6660232" y="2132856"/>
            <a:ext cx="504056" cy="2880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ЧИСЛО ЦЕНТРОВ и КВД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3" name="Диаграмма 2"/>
          <p:cNvGraphicFramePr/>
          <p:nvPr/>
        </p:nvGraphicFramePr>
        <p:xfrm>
          <a:off x="642910" y="2419350"/>
          <a:ext cx="7715304" cy="33671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480994"/>
          </a:xfrm>
        </p:spPr>
        <p:txBody>
          <a:bodyPr>
            <a:normAutofit fontScale="90000"/>
          </a:bodyPr>
          <a:lstStyle/>
          <a:p>
            <a:r>
              <a:rPr lang="ru-RU" sz="2000" dirty="0" smtClean="0"/>
              <a:t>ДЕРМАТОВЕНЕРОЛОГИЧЕСКИЕ ОТДЕЛЕНИЯ И КАБИНЕТЫ</a:t>
            </a:r>
            <a:br>
              <a:rPr lang="ru-RU" sz="2000" dirty="0" smtClean="0"/>
            </a:br>
            <a:r>
              <a:rPr lang="ru-RU" sz="2000" dirty="0" smtClean="0"/>
              <a:t> в структуре других медицинских организаций</a:t>
            </a:r>
            <a:endParaRPr lang="ru-RU" sz="2000" dirty="0"/>
          </a:p>
        </p:txBody>
      </p:sp>
      <p:graphicFrame>
        <p:nvGraphicFramePr>
          <p:cNvPr id="3" name="Диаграмма 2"/>
          <p:cNvGraphicFramePr/>
          <p:nvPr/>
        </p:nvGraphicFramePr>
        <p:xfrm>
          <a:off x="1214414" y="2214555"/>
          <a:ext cx="7215237" cy="378621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Диаграмма 1"/>
          <p:cNvGraphicFramePr/>
          <p:nvPr/>
        </p:nvGraphicFramePr>
        <p:xfrm>
          <a:off x="571472" y="1785927"/>
          <a:ext cx="7572427" cy="42148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2286000" y="857232"/>
            <a:ext cx="507208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Динамика обеспеченности населения Российской Федерации </a:t>
            </a:r>
          </a:p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врачами дерматовенерологами 2013-2020 годы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(в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абсолютных числах и на 10 тысяч нас.)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928662" y="1857364"/>
          <a:ext cx="7643868" cy="4021383"/>
        </p:xfrm>
        <a:graphic>
          <a:graphicData uri="http://schemas.openxmlformats.org/drawingml/2006/table">
            <a:tbl>
              <a:tblPr/>
              <a:tblGrid>
                <a:gridCol w="2071703"/>
                <a:gridCol w="1000132"/>
                <a:gridCol w="928694"/>
                <a:gridCol w="857256"/>
                <a:gridCol w="928694"/>
                <a:gridCol w="928694"/>
                <a:gridCol w="928695"/>
              </a:tblGrid>
              <a:tr h="882664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Профиль койки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Работа койки, дней</a:t>
                      </a:r>
                      <a:endParaRPr lang="ru-RU" sz="14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Средняя длительность пребывания</a:t>
                      </a:r>
                      <a:endParaRPr lang="ru-RU" sz="14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Оборот койки</a:t>
                      </a:r>
                      <a:endParaRPr lang="ru-RU" sz="14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9422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2019 </a:t>
                      </a: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г.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2020 </a:t>
                      </a: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г.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2019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2020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2019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2020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</a:tr>
              <a:tr h="29422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Дермато-венерологическая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312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253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14,3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13,6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22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18,7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422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Дерматологическая</a:t>
                      </a:r>
                      <a:endParaRPr lang="ru-RU" sz="14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314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254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13,9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13,2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23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19,2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844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в том числе</a:t>
                      </a:r>
                    </a:p>
                    <a:p>
                      <a:pPr marL="9017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для взрослых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314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253,6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14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13,1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23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19,4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4221">
                <a:tc>
                  <a:txBody>
                    <a:bodyPr/>
                    <a:lstStyle/>
                    <a:p>
                      <a:pPr marL="9017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для детей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312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255,4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13.7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13,7</a:t>
                      </a:r>
                      <a:endParaRPr lang="ru-RU" sz="14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18,6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422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Венерологическая</a:t>
                      </a:r>
                      <a:endParaRPr lang="ru-RU" sz="14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305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252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15,6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15,2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19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16,5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844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в том числе</a:t>
                      </a:r>
                    </a:p>
                    <a:p>
                      <a:pPr marL="9017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для взрослых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307</a:t>
                      </a: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253,8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15,7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15,3</a:t>
                      </a:r>
                      <a:endParaRPr lang="ru-RU" sz="14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16,6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4221">
                <a:tc>
                  <a:txBody>
                    <a:bodyPr/>
                    <a:lstStyle/>
                    <a:p>
                      <a:pPr marL="9017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для детей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235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197,2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12,2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13,8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14,3</a:t>
                      </a:r>
                      <a:endParaRPr lang="ru-RU" sz="14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357158" y="500042"/>
            <a:ext cx="864399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Основные показатели работы </a:t>
            </a:r>
          </a:p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дерматовенерологической койки круглосуточного стационара</a:t>
            </a:r>
          </a:p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в Российской Федерации, 2018, 2019 годы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357166"/>
            <a:ext cx="8229600" cy="1000132"/>
          </a:xfrm>
        </p:spPr>
        <p:txBody>
          <a:bodyPr>
            <a:noAutofit/>
          </a:bodyPr>
          <a:lstStyle/>
          <a:p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Учетные и отчетные статистические формы медицинской документации, используемые в работе медицинских организаций дерматовенерологического профиля, оказывающих медицинскую помощь в амбулаторных условиях</a:t>
            </a:r>
            <a:endParaRPr lang="ru-RU" sz="1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ru-RU" sz="2900" b="1" dirty="0" smtClean="0">
                <a:latin typeface="Times New Roman" pitchFamily="18" charset="0"/>
                <a:cs typeface="Times New Roman" pitchFamily="18" charset="0"/>
              </a:rPr>
              <a:t>Учетные формы</a:t>
            </a:r>
          </a:p>
          <a:p>
            <a:endParaRPr lang="ru-RU" sz="29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900" b="1" dirty="0" smtClean="0">
                <a:latin typeface="Times New Roman" pitchFamily="18" charset="0"/>
                <a:cs typeface="Times New Roman" pitchFamily="18" charset="0"/>
              </a:rPr>
              <a:t>Форма № 025/у </a:t>
            </a:r>
            <a:r>
              <a:rPr lang="ru-RU" sz="2900" dirty="0" smtClean="0">
                <a:latin typeface="Times New Roman" pitchFamily="18" charset="0"/>
                <a:cs typeface="Times New Roman" pitchFamily="18" charset="0"/>
              </a:rPr>
              <a:t>(Медицинская карта пациента, получающего медицинскую помощь в амбулаторных условиях)</a:t>
            </a:r>
          </a:p>
          <a:p>
            <a:r>
              <a:rPr lang="ru-RU" sz="2900" b="1" dirty="0" smtClean="0">
                <a:latin typeface="Times New Roman" pitchFamily="18" charset="0"/>
                <a:cs typeface="Times New Roman" pitchFamily="18" charset="0"/>
              </a:rPr>
              <a:t>Форма № 025 -1 /у</a:t>
            </a:r>
            <a:r>
              <a:rPr lang="ru-RU" sz="2900" dirty="0" smtClean="0">
                <a:latin typeface="Times New Roman" pitchFamily="18" charset="0"/>
                <a:cs typeface="Times New Roman" pitchFamily="18" charset="0"/>
              </a:rPr>
              <a:t> (Талон пациента, получающего медицинскую помощь в амбулаторных условиях)</a:t>
            </a:r>
          </a:p>
          <a:p>
            <a:r>
              <a:rPr lang="ru-RU" sz="2900" b="1" dirty="0" smtClean="0">
                <a:latin typeface="Times New Roman" pitchFamily="18" charset="0"/>
                <a:cs typeface="Times New Roman" pitchFamily="18" charset="0"/>
              </a:rPr>
              <a:t>Форма № 030/ </a:t>
            </a:r>
            <a:r>
              <a:rPr lang="ru-RU" sz="2900" b="1" dirty="0" err="1" smtClean="0">
                <a:latin typeface="Times New Roman" pitchFamily="18" charset="0"/>
                <a:cs typeface="Times New Roman" pitchFamily="18" charset="0"/>
              </a:rPr>
              <a:t>н</a:t>
            </a:r>
            <a:r>
              <a:rPr lang="ru-RU" sz="2900" b="1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900" dirty="0" smtClean="0">
                <a:latin typeface="Times New Roman" pitchFamily="18" charset="0"/>
                <a:cs typeface="Times New Roman" pitchFamily="18" charset="0"/>
              </a:rPr>
              <a:t>(Контрольная карта диспансерного наблюдения)</a:t>
            </a:r>
          </a:p>
          <a:p>
            <a:r>
              <a:rPr lang="ru-RU" sz="2900" dirty="0" smtClean="0">
                <a:latin typeface="Times New Roman" pitchFamily="18" charset="0"/>
                <a:cs typeface="Times New Roman" pitchFamily="18" charset="0"/>
              </a:rPr>
              <a:t>10 учетных документов  по стационару</a:t>
            </a:r>
          </a:p>
          <a:p>
            <a:endParaRPr lang="ru-RU" sz="29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2900" dirty="0" smtClean="0">
                <a:latin typeface="Times New Roman" pitchFamily="18" charset="0"/>
                <a:cs typeface="Times New Roman" pitchFamily="18" charset="0"/>
              </a:rPr>
              <a:t>Приказ Министерства здравоохранения Российской Федерации </a:t>
            </a:r>
            <a:r>
              <a:rPr lang="en-US" sz="29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900" dirty="0" smtClean="0">
                <a:latin typeface="Times New Roman" pitchFamily="18" charset="0"/>
                <a:cs typeface="Times New Roman" pitchFamily="18" charset="0"/>
              </a:rPr>
              <a:t>№ 834н от 15.12.2014 г.  </a:t>
            </a:r>
            <a:endParaRPr lang="ru-RU" sz="2900" dirty="0" smtClean="0"/>
          </a:p>
          <a:p>
            <a:endParaRPr lang="ru-RU" sz="29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900" b="1" dirty="0" smtClean="0">
                <a:latin typeface="Times New Roman" pitchFamily="18" charset="0"/>
                <a:cs typeface="Times New Roman" pitchFamily="18" charset="0"/>
              </a:rPr>
              <a:t>Форма № 089/</a:t>
            </a:r>
            <a:r>
              <a:rPr lang="ru-RU" sz="2900" b="1" dirty="0" err="1" smtClean="0">
                <a:latin typeface="Times New Roman" pitchFamily="18" charset="0"/>
                <a:cs typeface="Times New Roman" pitchFamily="18" charset="0"/>
              </a:rPr>
              <a:t>у-кв</a:t>
            </a:r>
            <a:r>
              <a:rPr lang="ru-RU" sz="29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900" dirty="0" smtClean="0">
                <a:latin typeface="Times New Roman" pitchFamily="18" charset="0"/>
                <a:cs typeface="Times New Roman" pitchFamily="18" charset="0"/>
              </a:rPr>
              <a:t>(Извещение о больном с вновь установленным диагнозом: сифилиса, гонококковой инфекции, хламидийных инфекций, трихомониаза, аногенитальной герпетической вирусной инфекции, аногенитальных (венерических) бородавок, микоза, чесотки)</a:t>
            </a:r>
          </a:p>
          <a:p>
            <a:endParaRPr lang="ru-RU" sz="29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1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1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686320"/>
          </a:xfrm>
        </p:spPr>
        <p:txBody>
          <a:bodyPr>
            <a:normAutofit fontScale="47500" lnSpcReduction="20000"/>
          </a:bodyPr>
          <a:lstStyle/>
          <a:p>
            <a:r>
              <a:rPr lang="ru-RU" sz="2900" b="1" dirty="0" smtClean="0">
                <a:latin typeface="Times New Roman" pitchFamily="18" charset="0"/>
                <a:cs typeface="Times New Roman" pitchFamily="18" charset="0"/>
              </a:rPr>
              <a:t>Отчетные формы</a:t>
            </a:r>
          </a:p>
          <a:p>
            <a:endParaRPr lang="ru-RU" sz="20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500" b="1" dirty="0" smtClean="0">
                <a:latin typeface="Times New Roman" pitchFamily="18" charset="0"/>
                <a:cs typeface="Times New Roman" pitchFamily="18" charset="0"/>
              </a:rPr>
              <a:t>Форма №12 «Сведения о числе заболеваний, зарегистрированных у пациентов, проживающих в районе обслуживания медицинской организации»</a:t>
            </a:r>
          </a:p>
          <a:p>
            <a:endParaRPr lang="ru-RU" sz="25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500" b="1" dirty="0" smtClean="0">
                <a:latin typeface="Times New Roman" pitchFamily="18" charset="0"/>
                <a:cs typeface="Times New Roman" pitchFamily="18" charset="0"/>
              </a:rPr>
              <a:t>Форма №30 «Сведения о медицинской организации»</a:t>
            </a:r>
          </a:p>
          <a:p>
            <a:endParaRPr lang="ru-RU" sz="25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500" b="1" dirty="0" smtClean="0">
                <a:latin typeface="Times New Roman" pitchFamily="18" charset="0"/>
                <a:cs typeface="Times New Roman" pitchFamily="18" charset="0"/>
              </a:rPr>
              <a:t>Форма №14 «Сведения о деятельности подразделений медицинской  организации, оказывающих медицинскую помощь в стационарных условиях»</a:t>
            </a:r>
          </a:p>
          <a:p>
            <a:endParaRPr lang="en-US" sz="25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500" b="1" dirty="0" smtClean="0">
                <a:latin typeface="Times New Roman" pitchFamily="18" charset="0"/>
                <a:cs typeface="Times New Roman" pitchFamily="18" charset="0"/>
              </a:rPr>
              <a:t>Форма №14ДС «Сведения о деятельности дневных стационаров медицинских организаций»</a:t>
            </a:r>
            <a:endParaRPr lang="ru-RU" sz="1700" b="1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000" b="1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000" b="1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2500" b="1" dirty="0" smtClean="0">
                <a:latin typeface="Times New Roman" pitchFamily="18" charset="0"/>
                <a:cs typeface="Times New Roman" pitchFamily="18" charset="0"/>
              </a:rPr>
              <a:t>Форма № 9 «Сведения о заболеваниях инфекциями, передаваемыми половым путем и заразными  кожными болезнями» </a:t>
            </a:r>
          </a:p>
          <a:p>
            <a:endParaRPr lang="ru-RU" sz="2500" b="1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2500" b="1" dirty="0" smtClean="0">
                <a:latin typeface="Times New Roman" pitchFamily="18" charset="0"/>
                <a:cs typeface="Times New Roman" pitchFamily="18" charset="0"/>
              </a:rPr>
              <a:t>Форма №34 «Сведения о больных заболеваниями, передаваемыми преимущественно половым путем, и заразными кожными заболеваниями»</a:t>
            </a:r>
            <a:endParaRPr lang="ru-RU" sz="2500" b="1" dirty="0" smtClean="0"/>
          </a:p>
          <a:p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Утверждены приказом Росстата от 29.12.2011 г. №520</a:t>
            </a:r>
          </a:p>
          <a:p>
            <a:endParaRPr lang="ru-RU" sz="1800" dirty="0" smtClean="0"/>
          </a:p>
          <a:p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Приказ Росстата: Об утверждении формы от 30.12.2020 № 863 </a:t>
            </a:r>
          </a:p>
          <a:p>
            <a:endParaRPr lang="ru-RU" sz="20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Диаграмма 1"/>
          <p:cNvGraphicFramePr/>
          <p:nvPr/>
        </p:nvGraphicFramePr>
        <p:xfrm>
          <a:off x="571472" y="1500174"/>
          <a:ext cx="8072494" cy="49292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857224" y="571480"/>
            <a:ext cx="785818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Заболеваемость ИППП в Российской Федерации 2018, 2019 годы</a:t>
            </a:r>
          </a:p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(на 100 тысяч населения)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Диаграмма 1"/>
          <p:cNvGraphicFramePr/>
          <p:nvPr/>
        </p:nvGraphicFramePr>
        <p:xfrm>
          <a:off x="1828800" y="1428736"/>
          <a:ext cx="5957910" cy="43577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1428728" y="642918"/>
            <a:ext cx="735656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Динамика заболеваемости различными формами сифилиса в целом </a:t>
            </a:r>
          </a:p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по Российской Федерации 2013-2019 г.г. (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 100 тысяч населения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)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Заболеваемость сифилисом среди детей в возрасте  0-17 лет в целом по Российской Федерации 2018, 2019 г.г.</a:t>
            </a:r>
            <a:endParaRPr lang="ru-RU" sz="1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ln>
            <a:solidFill>
              <a:schemeClr val="bg1">
                <a:lumMod val="50000"/>
              </a:schemeClr>
            </a:solidFill>
          </a:ln>
        </p:spPr>
        <p:txBody>
          <a:bodyPr>
            <a:normAutofit/>
          </a:bodyPr>
          <a:lstStyle/>
          <a:p>
            <a:pPr algn="ctr"/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ДЕТИ     0 -14 лет</a:t>
            </a:r>
          </a:p>
          <a:p>
            <a:pPr algn="ctr"/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Заболеваемость сифилисом  всеми формами  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2020 г. – 0,22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;                                          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2019 – 0,31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(на 100 т. дет. населения данного возраста)</a:t>
            </a:r>
          </a:p>
          <a:p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Врожденный  сифилис 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2020 </a:t>
            </a:r>
            <a:r>
              <a:rPr lang="ru-RU" sz="1600" b="1" smtClean="0">
                <a:latin typeface="Times New Roman" pitchFamily="18" charset="0"/>
                <a:cs typeface="Times New Roman" pitchFamily="18" charset="0"/>
              </a:rPr>
              <a:t>-0,46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(на 100 т. дет. населения данного возраста)</a:t>
            </a:r>
          </a:p>
          <a:p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Число  случаев врожденного сифилиса 2020 г.–15случая;      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2019 – 20 случаев</a:t>
            </a:r>
          </a:p>
          <a:p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ln>
            <a:solidFill>
              <a:schemeClr val="bg1">
                <a:lumMod val="65000"/>
              </a:schemeClr>
            </a:solidFill>
          </a:ln>
        </p:spPr>
        <p:txBody>
          <a:bodyPr>
            <a:normAutofit/>
          </a:bodyPr>
          <a:lstStyle/>
          <a:p>
            <a:pPr algn="ctr"/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ДЕТИ 15 – 17 лет</a:t>
            </a:r>
          </a:p>
          <a:p>
            <a:pPr algn="ctr"/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Заболеваемость сифилисом  всеми формами  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2020 г. –2.2;    2019 – 2,9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(на 100 т. дет. населения данного возраста)</a:t>
            </a:r>
          </a:p>
          <a:p>
            <a:endParaRPr lang="ru-RU" sz="16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Диаграмма 2"/>
          <p:cNvGraphicFramePr/>
          <p:nvPr/>
        </p:nvGraphicFramePr>
        <p:xfrm>
          <a:off x="857224" y="785794"/>
          <a:ext cx="7643866" cy="41434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2132856"/>
            <a:ext cx="8229600" cy="1143000"/>
          </a:xfrm>
        </p:spPr>
        <p:txBody>
          <a:bodyPr>
            <a:normAutofit/>
          </a:bodyPr>
          <a:lstStyle/>
          <a:p>
            <a:pPr algn="ctr"/>
            <a:r>
              <a:rPr lang="ru-RU" sz="2800" dirty="0" smtClean="0">
                <a:solidFill>
                  <a:schemeClr val="accent5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Спасибо за внимание !</a:t>
            </a:r>
            <a:endParaRPr lang="ru-RU" sz="2800" dirty="0">
              <a:solidFill>
                <a:schemeClr val="accent5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idx="4294967295"/>
          </p:nvPr>
        </p:nvSpPr>
        <p:spPr>
          <a:xfrm>
            <a:off x="0" y="1535113"/>
            <a:ext cx="4040188" cy="639762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Диаграмма 1"/>
          <p:cNvGraphicFramePr/>
          <p:nvPr/>
        </p:nvGraphicFramePr>
        <p:xfrm>
          <a:off x="1857356" y="1643050"/>
          <a:ext cx="6072230" cy="390004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1428728" y="500042"/>
            <a:ext cx="730157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Динамика числа зарегистрированных  вновь выявленных</a:t>
            </a:r>
          </a:p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случаев сифилиса среди резидентов и нерезидентов  2014 -2019 г.г. в Российской Федерации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/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Диаграмма 1"/>
          <p:cNvGraphicFramePr/>
          <p:nvPr/>
        </p:nvGraphicFramePr>
        <p:xfrm>
          <a:off x="1828800" y="1500174"/>
          <a:ext cx="5957910" cy="407196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3714744" y="3071810"/>
            <a:ext cx="543739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24%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500035" y="571480"/>
            <a:ext cx="814393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Медицинские организации имеющие в своей структуре дерматовенерологические койки, Российская Федерация 2019 год 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786314" y="2214554"/>
            <a:ext cx="307183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Коечный фонд круглосуточных дерматовенерологических коек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ВСЕГО  8878</a:t>
            </a:r>
          </a:p>
          <a:p>
            <a:pPr algn="ctr"/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Обеспеченность на 10 т. нас.</a:t>
            </a:r>
          </a:p>
          <a:p>
            <a:pPr algn="ctr"/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0,6</a:t>
            </a:r>
            <a:endParaRPr lang="ru-RU" sz="16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Приказ 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Минздрава России от 23.01.2015 N 10 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ru-RU" sz="2400" dirty="0" smtClean="0"/>
              <a:t>"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Об отмене приказа Министерства здравоохранения Российской Федерации от 12 августа 2003 г. N 403 "Об утверждении и введении в действие учетной формы N 089/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у-кв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"Извещение о больном с вновь установленным диагнозом сифилиса, гонореи, трихомоноза, хламидиоза, герпеса урогенитального, аногенитальными бородавками, микроспории, фавуса, трихофитии, микоза стоп, чесотки"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963530" y="0"/>
            <a:ext cx="7496902" cy="67413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224088" y="38100"/>
            <a:ext cx="4695825" cy="6781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3568" y="476673"/>
            <a:ext cx="792088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Форма №34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СВЕДЕНИЯ  О ЗАБОЛЕВАНИЯХ ИНФЕКЦИЯМИ, ПЕРЕДАВАЕМЫМИ ПОЛОВЫМ ПУТЕМ </a:t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и ЗАРАЗНЫМИ КОЖНЫМИ БОЛЕЗНЯМИ»</a:t>
            </a:r>
          </a:p>
          <a:p>
            <a:endParaRPr lang="ru-RU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Отчетные формы </a:t>
            </a:r>
            <a:r>
              <a:rPr lang="ru-RU" sz="24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представляются в виде сканера со всеми подписями и правильно оформленном виде, а также:</a:t>
            </a:r>
            <a:endParaRPr lang="ru-RU" sz="2400" b="1" dirty="0" smtClean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Эпидрасследование и анкеты на врожденный и детский сифилис 0-14 лет и </a:t>
            </a:r>
            <a:r>
              <a:rPr lang="ru-RU" sz="24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объяснительные по «ПСОРИАЗУ», в каких медицинских организациях дети всех возрастов наблюдаются.</a:t>
            </a:r>
            <a:endParaRPr lang="ru-RU" sz="2400" b="1" dirty="0" smtClean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b="1" dirty="0" smtClean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683568" y="1124744"/>
            <a:ext cx="828092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Форма №9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СВЕДЕНИЯ  О ЗАБОЛЕВАНИЯХ ИНФЕКЦИЯМИ, ПЕРЕДАВАЕМЫМИ ПОЛОВЫМ ПУТЕМ 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и ЗАРАЗНЫМИ КОЖНЫМИ БОЛЕЗНЯМИ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642918"/>
            <a:ext cx="8229600" cy="1285884"/>
          </a:xfrm>
        </p:spPr>
        <p:txBody>
          <a:bodyPr>
            <a:noAutofit/>
          </a:bodyPr>
          <a:lstStyle/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Форма №9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1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СВЕДЕНИЯ  О ЗАБОЛЕВАНИЯХ ИНФЕКЦИЯМИ, ПЕРЕДАВАЕМЫМИ ПОЛОВЫМ ПУТЕМ </a:t>
            </a:r>
            <a:br>
              <a:rPr lang="ru-RU" sz="1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1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и ЗАРАЗНЫМИ КОЖНЫМИ БОЛЕЗНЯМИ»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endParaRPr lang="ru-RU" sz="1600" dirty="0"/>
          </a:p>
        </p:txBody>
      </p:sp>
      <p:sp>
        <p:nvSpPr>
          <p:cNvPr id="3" name="TextBox 2"/>
          <p:cNvSpPr txBox="1"/>
          <p:nvPr/>
        </p:nvSpPr>
        <p:spPr>
          <a:xfrm>
            <a:off x="1547664" y="1844824"/>
            <a:ext cx="7113807" cy="40626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Встречающиеся ошибки</a:t>
            </a:r>
          </a:p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       таб.2000</a:t>
            </a:r>
          </a:p>
          <a:p>
            <a:pPr marL="342900" indent="-342900">
              <a:buAutoNum type="arabicPeriod"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Неправильное распределение по возрастным группам</a:t>
            </a:r>
          </a:p>
          <a:p>
            <a:pPr marL="342900" indent="-342900">
              <a:buAutoNum type="arabicPeriod"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Путаница в распределении случаев ИППП среди детей и взрослых</a:t>
            </a:r>
          </a:p>
          <a:p>
            <a:pPr marL="342900" indent="-342900">
              <a:buAutoNum type="arabicPeriod"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Путаница в распределении случаев ИППП по формам сифилиса </a:t>
            </a:r>
          </a:p>
          <a:p>
            <a:pPr marL="342900" indent="-342900">
              <a:buAutoNum type="arabicPeriod"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   таб. 2003</a:t>
            </a:r>
          </a:p>
          <a:p>
            <a:pPr marL="342900" indent="-342900">
              <a:buAutoNum type="arabicPeriod"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Несоответствие данных с формой №61 по сочетанным случаям с ВИЧ инфекцией</a:t>
            </a:r>
          </a:p>
          <a:p>
            <a:pPr marL="342900" indent="-342900">
              <a:buAutoNum type="arabicPeriod"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   таб. 2005</a:t>
            </a:r>
          </a:p>
          <a:p>
            <a:pPr marL="342900" indent="-342900">
              <a:buAutoNum type="arabicPeriod"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Случаи ИППП, выявленные у жителей СНГ, должны быть показаны и в ГР.5 и 6, в том числе</a:t>
            </a:r>
          </a:p>
          <a:p>
            <a:pPr marL="342900" indent="-342900">
              <a:buAutoNum type="arabicPeriod"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    таб. 2006</a:t>
            </a:r>
          </a:p>
          <a:p>
            <a:pPr marL="342900" indent="-342900">
              <a:buAutoNum type="arabicPeriod"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Неужели трудно распределить все случаи ИППП по социальным группам в сочетании с таб.2000</a:t>
            </a:r>
          </a:p>
          <a:p>
            <a:pPr marL="342900" indent="-342900"/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   </a:t>
            </a:r>
          </a:p>
          <a:p>
            <a:pPr marL="342900" indent="-342900">
              <a:buAutoNum type="arabicPeriod"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00042"/>
            <a:ext cx="8229600" cy="1071570"/>
          </a:xfrm>
        </p:spPr>
        <p:txBody>
          <a:bodyPr>
            <a:normAutofit fontScale="90000"/>
          </a:bodyPr>
          <a:lstStyle/>
          <a:p>
            <a:r>
              <a:rPr lang="ru-RU" sz="18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Форма №34  </a:t>
            </a:r>
            <a:r>
              <a:rPr lang="ru-RU" sz="16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«СВЕДЕНИЯ </a:t>
            </a:r>
            <a:r>
              <a:rPr lang="ru-RU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 БОЛЬНЫХ ЗАБОЛЕВАНИЯМИ, ПЕРЕДАВАЕМЫМИ ПРЕИМУЩЕСТВЕННО ПОЛОВЫМ ПУТЕМ И ЗАРАЗНЫМИ КОЖНЫМИ </a:t>
            </a:r>
            <a:r>
              <a:rPr lang="ru-RU" sz="16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ЗАБОЛЕВАНИЯМИ» </a:t>
            </a: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800" dirty="0">
                <a:latin typeface="Times New Roman" pitchFamily="18" charset="0"/>
                <a:cs typeface="Times New Roman" pitchFamily="18" charset="0"/>
              </a:rPr>
            </a:br>
            <a:endParaRPr lang="ru-RU" sz="1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Таб. 2100</a:t>
            </a:r>
          </a:p>
          <a:p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1. Межгодовой  контроль – 18 % субъектов не сопоставили данные с предыдущим годом по основным строкам  соответственно и нет баланса по строкам 01, 27,28</a:t>
            </a:r>
          </a:p>
          <a:p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2. Ошибки в таблице по снятым с учета таб. 2101</a:t>
            </a:r>
          </a:p>
          <a:p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3 .Ошибки по распределению больных в соответствии с теми медицинскими организациями, где они были выявлены таб.2200</a:t>
            </a:r>
          </a:p>
          <a:p>
            <a:endParaRPr lang="ru-RU" sz="1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И далее по всем таблицам.</a:t>
            </a:r>
          </a:p>
          <a:p>
            <a:endParaRPr lang="ru-RU" sz="1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1800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800" b="1" dirty="0" smtClean="0">
                <a:latin typeface="Times New Roman" pitchFamily="18" charset="0"/>
                <a:cs typeface="Times New Roman" pitchFamily="18" charset="0"/>
              </a:rPr>
              <a:t>ФОРМА №34</a:t>
            </a:r>
            <a:endParaRPr lang="ru-RU" sz="1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Стрелка вниз 3"/>
          <p:cNvSpPr/>
          <p:nvPr/>
        </p:nvSpPr>
        <p:spPr>
          <a:xfrm>
            <a:off x="4644008" y="5085184"/>
            <a:ext cx="484632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611560" y="889844"/>
            <a:ext cx="8064896" cy="5355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ru-RU" b="1" u="sng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b="1" u="sng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b="1" u="sng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b="1" u="sng" dirty="0" smtClean="0">
                <a:latin typeface="Times New Roman" pitchFamily="18" charset="0"/>
                <a:cs typeface="Times New Roman" pitchFamily="18" charset="0"/>
              </a:rPr>
              <a:t>Таблица 2200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: данные таблицы отражают профилактическую работу медицинской организации по выявлению больных ИППП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Число зарегистрированных больных с вновь установленным диагнозом в табл. 2100 графы 6 должно строго соответствовать данным графы 15 табл. 2200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Больные, выявленные в медицинских организациях других форм собственности, указываются только по 14 графе и не разносятся в графах 3-13</a:t>
            </a:r>
          </a:p>
          <a:p>
            <a:pPr algn="ctr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графа 15 = ∑ графа 3 + графа 5 + графа 12 + графа 14 (по всем строкам)</a:t>
            </a:r>
          </a:p>
          <a:p>
            <a:pPr algn="ctr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графа 5 = ∑ графа 6 + графа 8 + графа 10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строку 6 (сифилис ранний скрытый) включается и сифилис ранний неуточненный из строки 10 табл. 2100</a:t>
            </a:r>
          </a:p>
          <a:p>
            <a:pPr algn="just"/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 графу 3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вносятся больные обратившиеся самостоятельно, из них выделяются больные обратившиеся тоже самостоятельно, но являются половыми контактами. </a:t>
            </a: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 графе 6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учитываются больные, выявленные активно это: контактные, показанные по гр.7 и + выявленные среди интеркурентных заболеваний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683568" y="548680"/>
            <a:ext cx="770485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Таблица  2100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данной таблице показываются все зарегистрированные случаи ИППП  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Напоминаю, что в ней необходимо строго соблюдать межгодовой контроль и баланс по строкам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01, 2 - 17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(по сифилису),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27, 28, 34,35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Human">
  <a:themeElements>
    <a:clrScheme name="Human">
      <a:dk1>
        <a:sysClr val="windowText" lastClr="000000"/>
      </a:dk1>
      <a:lt1>
        <a:sysClr val="window" lastClr="FFFFFF"/>
      </a:lt1>
      <a:dk2>
        <a:srgbClr val="795339"/>
      </a:dk2>
      <a:lt2>
        <a:srgbClr val="F7EEDD"/>
      </a:lt2>
      <a:accent1>
        <a:srgbClr val="AD2E27"/>
      </a:accent1>
      <a:accent2>
        <a:srgbClr val="3F3D66"/>
      </a:accent2>
      <a:accent3>
        <a:srgbClr val="17517A"/>
      </a:accent3>
      <a:accent4>
        <a:srgbClr val="877E48"/>
      </a:accent4>
      <a:accent5>
        <a:srgbClr val="AF8B1E"/>
      </a:accent5>
      <a:accent6>
        <a:srgbClr val="A35E21"/>
      </a:accent6>
      <a:hlink>
        <a:srgbClr val="9B7300"/>
      </a:hlink>
      <a:folHlink>
        <a:srgbClr val="D6A73B"/>
      </a:folHlink>
    </a:clrScheme>
    <a:fontScheme name="Human">
      <a:majorFont>
        <a:latin typeface="Candara"/>
        <a:ea typeface=""/>
        <a:cs typeface=""/>
        <a:font script="Jpan" typeface="ＭＳ Ｐゴシック"/>
        <a:font script="Hang" typeface="HY견명조"/>
        <a:font script="Hans" typeface="华文新魏"/>
        <a:font script="Hant" typeface="新細明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andara"/>
        <a:ea typeface=""/>
        <a:cs typeface=""/>
        <a:font script="Jpan" typeface="ＭＳ Ｐゴシック"/>
        <a:font script="Hang" typeface="HY견명조"/>
        <a:font script="Hans" typeface="华文楷体"/>
        <a:font script="Hant" typeface="新細明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Human">
      <a:fillStyleLst>
        <a:solidFill>
          <a:schemeClr val="phClr">
            <a:tint val="100000"/>
          </a:schemeClr>
        </a:solidFill>
        <a:gradFill>
          <a:gsLst>
            <a:gs pos="0">
              <a:schemeClr val="phClr">
                <a:tint val="30000"/>
                <a:satMod val="175000"/>
              </a:schemeClr>
            </a:gs>
            <a:gs pos="50000">
              <a:schemeClr val="phClr">
                <a:tint val="55000"/>
                <a:satMod val="200000"/>
              </a:schemeClr>
            </a:gs>
            <a:gs pos="70000">
              <a:schemeClr val="phClr">
                <a:tint val="70000"/>
                <a:satMod val="175000"/>
              </a:schemeClr>
            </a:gs>
            <a:gs pos="100000">
              <a:schemeClr val="phClr">
                <a:tint val="85000"/>
                <a:satMod val="175000"/>
              </a:schemeClr>
            </a:gs>
          </a:gsLst>
          <a:lin ang="8000000" scaled="1"/>
        </a:gradFill>
        <a:gradFill>
          <a:gsLst>
            <a:gs pos="0">
              <a:schemeClr val="phClr">
                <a:shade val="100000"/>
                <a:satMod val="140000"/>
              </a:schemeClr>
            </a:gs>
            <a:gs pos="40000">
              <a:schemeClr val="phClr">
                <a:shade val="65000"/>
                <a:satMod val="140000"/>
              </a:schemeClr>
            </a:gs>
            <a:gs pos="70000">
              <a:schemeClr val="phClr">
                <a:shade val="40000"/>
                <a:satMod val="115000"/>
              </a:schemeClr>
            </a:gs>
            <a:gs pos="100000">
              <a:schemeClr val="phClr">
                <a:shade val="20000"/>
                <a:satMod val="115000"/>
              </a:schemeClr>
            </a:gs>
          </a:gsLst>
          <a:lin ang="8000000" scaled="1"/>
        </a:gradFill>
      </a:fillStyleLst>
      <a:lnStyleLst>
        <a:ln w="5000">
          <a:solidFill>
            <a:schemeClr val="phClr"/>
          </a:solidFill>
          <a:prstDash val="solid"/>
        </a:ln>
        <a:ln w="12700">
          <a:solidFill>
            <a:schemeClr val="phClr"/>
          </a:solidFill>
          <a:prstDash val="solid"/>
        </a:ln>
        <a:ln w="28100">
          <a:solidFill>
            <a:schemeClr val="phClr"/>
          </a:solidFill>
          <a:prstDash val="solid"/>
        </a:ln>
      </a:lnStyleLst>
      <a:effectStyleLst>
        <a:effectStyle>
          <a:effectLst>
            <a:outerShdw blurRad="39000" dist="25400" dir="9000000">
              <a:srgbClr val="1A0000">
                <a:alpha val="35000"/>
              </a:srgbClr>
            </a:outerShdw>
          </a:effectLst>
        </a:effectStyle>
        <a:effectStyle>
          <a:effectLst>
            <a:outerShdw blurRad="39000" dist="25400" dir="9000000">
              <a:srgbClr val="1A0000">
                <a:alpha val="40000"/>
              </a:srgbClr>
            </a:outerShdw>
          </a:effectLst>
        </a:effectStyle>
        <a:effectStyle>
          <a:effectLst>
            <a:outerShdw blurRad="39000" dist="25400" dir="9000000">
              <a:srgbClr val="000000">
                <a:alpha val="40000"/>
              </a:srgbClr>
            </a:outerShdw>
          </a:effectLst>
          <a:scene3d>
            <a:camera prst="perspectiveFront">
              <a:rot lat="0" lon="0" rev="0"/>
            </a:camera>
            <a:lightRig rig="brightRoom" dir="tr">
              <a:rot lat="0" lon="0" rev="3540000"/>
            </a:lightRig>
          </a:scene3d>
          <a:sp3d prstMaterial="matte">
            <a:bevelT w="190500" h="44450" prst="cross"/>
          </a:sp3d>
        </a:effectStyle>
      </a:effectStyleLst>
      <a:bgFillStyleLst>
        <a:solidFill>
          <a:schemeClr val="phClr">
            <a:tint val="100000"/>
          </a:schemeClr>
        </a:solidFill>
        <a:gradFill flip="none" rotWithShape="1">
          <a:gsLst>
            <a:gs pos="0">
              <a:schemeClr val="phClr">
                <a:tint val="85000"/>
                <a:satMod val="275000"/>
              </a:schemeClr>
            </a:gs>
            <a:gs pos="3000">
              <a:schemeClr val="phClr">
                <a:tint val="87000"/>
                <a:satMod val="275000"/>
              </a:schemeClr>
            </a:gs>
            <a:gs pos="10000">
              <a:schemeClr val="phClr">
                <a:tint val="90000"/>
                <a:satMod val="275000"/>
              </a:schemeClr>
            </a:gs>
            <a:gs pos="70000">
              <a:schemeClr val="phClr">
                <a:shade val="38000"/>
                <a:satMod val="275000"/>
              </a:schemeClr>
            </a:gs>
            <a:gs pos="90000">
              <a:schemeClr val="phClr">
                <a:shade val="25000"/>
                <a:satMod val="300000"/>
              </a:schemeClr>
            </a:gs>
            <a:gs pos="100000">
              <a:schemeClr val="phClr">
                <a:shade val="22000"/>
                <a:satMod val="300000"/>
              </a:schemeClr>
            </a:gs>
          </a:gsLst>
          <a:path path="circle">
            <a:fillToRect l="60000" t="-3300" b="200000"/>
          </a:path>
          <a:tileRect/>
        </a:gradFill>
        <a:gradFill rotWithShape="1">
          <a:gsLst>
            <a:gs pos="0">
              <a:schemeClr val="phClr">
                <a:tint val="57000"/>
                <a:satMod val="400000"/>
              </a:schemeClr>
            </a:gs>
            <a:gs pos="100000">
              <a:schemeClr val="phClr">
                <a:tint val="87000"/>
                <a:shade val="40000"/>
                <a:satMod val="5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Human</Template>
  <TotalTime>2193</TotalTime>
  <Words>1926</Words>
  <Application>Microsoft Office PowerPoint</Application>
  <PresentationFormat>Экран (4:3)</PresentationFormat>
  <Paragraphs>489</Paragraphs>
  <Slides>26</Slides>
  <Notes>1</Notes>
  <HiddenSlides>2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26</vt:i4>
      </vt:variant>
    </vt:vector>
  </HeadingPairs>
  <TitlesOfParts>
    <vt:vector size="27" baseType="lpstr">
      <vt:lpstr>Human</vt:lpstr>
      <vt:lpstr>учётные  и отчётные  формы действующие   в медицинских организациях, оказывающих медицинскую помощь пациентам в амбулаторных и стационарных условиях</vt:lpstr>
      <vt:lpstr>Учетные и отчетные статистические формы медицинской документации, используемые в работе медицинских организаций дерматовенерологического профиля, оказывающих медицинскую помощь в амбулаторных условиях</vt:lpstr>
      <vt:lpstr>Приказ Минздрава России от 23.01.2015 N 10 </vt:lpstr>
      <vt:lpstr>Слайд 4</vt:lpstr>
      <vt:lpstr>Слайд 5</vt:lpstr>
      <vt:lpstr>Слайд 6</vt:lpstr>
      <vt:lpstr>     Форма №9  «СВЕДЕНИЯ  О ЗАБОЛЕВАНИЯХ ИНФЕКЦИЯМИ, ПЕРЕДАВАЕМЫМИ ПОЛОВЫМ ПУТЕМ  и ЗАРАЗНЫМИ КОЖНЫМИ БОЛЕЗНЯМИ»  </vt:lpstr>
      <vt:lpstr>Форма №34  «СВЕДЕНИЯ О БОЛЬНЫХ ЗАБОЛЕВАНИЯМИ, ПЕРЕДАВАЕМЫМИ ПРЕИМУЩЕСТВЕННО ПОЛОВЫМ ПУТЕМ И ЗАРАЗНЫМИ КОЖНЫМИ ЗАБОЛЕВАНИЯМИ»  </vt:lpstr>
      <vt:lpstr>Слайд 9</vt:lpstr>
      <vt:lpstr>Слайд 10</vt:lpstr>
      <vt:lpstr>4. Сведения о беременных, исходах беременности и детях, родившихся от женщин, состоящих на учете с диагнозом “сифилис”  (2400) </vt:lpstr>
      <vt:lpstr>Слайд 12</vt:lpstr>
      <vt:lpstr> </vt:lpstr>
      <vt:lpstr>Слайд 14</vt:lpstr>
      <vt:lpstr>Число коек дерматовенерологического профиля на начало 2020 года</vt:lpstr>
      <vt:lpstr>ЧИСЛО ЦЕНТРОВ и КВД</vt:lpstr>
      <vt:lpstr>ДЕРМАТОВЕНЕРОЛОГИЧЕСКИЕ ОТДЕЛЕНИЯ И КАБИНЕТЫ  в структуре других медицинских организаций</vt:lpstr>
      <vt:lpstr>Слайд 18</vt:lpstr>
      <vt:lpstr>Слайд 19</vt:lpstr>
      <vt:lpstr>Слайд 20</vt:lpstr>
      <vt:lpstr>Слайд 21</vt:lpstr>
      <vt:lpstr>Заболеваемость сифилисом среди детей в возрасте  0-17 лет в целом по Российской Федерации 2018, 2019 г.г.</vt:lpstr>
      <vt:lpstr>Слайд 23</vt:lpstr>
      <vt:lpstr>Спасибо за внимание !</vt:lpstr>
      <vt:lpstr>Слайд 25</vt:lpstr>
      <vt:lpstr>Слайд 26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cp:lastModifiedBy>Мария</cp:lastModifiedBy>
  <cp:revision>246</cp:revision>
  <dcterms:modified xsi:type="dcterms:W3CDTF">2021-12-07T04:47:24Z</dcterms:modified>
</cp:coreProperties>
</file>

<file path=docProps/thumbnail.jpeg>
</file>