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rawings/drawing3.xml" ContentType="application/vnd.openxmlformats-officedocument.drawingml.chartshapes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317" r:id="rId3"/>
    <p:sldId id="262" r:id="rId4"/>
    <p:sldId id="257" r:id="rId5"/>
    <p:sldId id="258" r:id="rId6"/>
    <p:sldId id="263" r:id="rId7"/>
    <p:sldId id="264" r:id="rId8"/>
    <p:sldId id="281" r:id="rId9"/>
    <p:sldId id="287" r:id="rId10"/>
    <p:sldId id="292" r:id="rId11"/>
    <p:sldId id="296" r:id="rId12"/>
    <p:sldId id="265" r:id="rId13"/>
    <p:sldId id="266" r:id="rId14"/>
    <p:sldId id="267" r:id="rId15"/>
    <p:sldId id="268" r:id="rId16"/>
    <p:sldId id="295" r:id="rId17"/>
    <p:sldId id="269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302" r:id="rId27"/>
    <p:sldId id="291" r:id="rId28"/>
    <p:sldId id="293" r:id="rId29"/>
    <p:sldId id="282" r:id="rId30"/>
    <p:sldId id="283" r:id="rId31"/>
    <p:sldId id="284" r:id="rId32"/>
    <p:sldId id="285" r:id="rId33"/>
    <p:sldId id="286" r:id="rId34"/>
    <p:sldId id="294" r:id="rId35"/>
    <p:sldId id="298" r:id="rId36"/>
    <p:sldId id="297" r:id="rId37"/>
    <p:sldId id="299" r:id="rId38"/>
    <p:sldId id="312" r:id="rId39"/>
    <p:sldId id="314" r:id="rId40"/>
    <p:sldId id="313" r:id="rId41"/>
    <p:sldId id="315" r:id="rId42"/>
    <p:sldId id="316" r:id="rId43"/>
    <p:sldId id="310" r:id="rId44"/>
    <p:sldId id="311" r:id="rId45"/>
    <p:sldId id="318" r:id="rId46"/>
    <p:sldId id="319" r:id="rId4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27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86;&#1090;&#1095;&#1077;&#1090;%20&#1079;&#1072;%202018%20&#1075;&#1086;&#1076;\&#1089;&#1072;&#1085;&#1072;&#1090;&#1086;&#1088;&#1080;&#1080;%202018\&#1089;&#1072;&#1085;&#1072;&#1090;&#1086;&#1088;&#1080;&#1080;%202018%20&#1056;&#1060;%20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M:\&#1047;&#1072;&#1087;&#1088;&#1086;&#1089;%20&#1040;&#1082;&#1089;&#1077;&#1085;&#1086;&#1074;&#1086;&#1081;\2018\&#1089;&#1072;&#1085;&#1072;&#1090;&#1086;&#1088;&#1080;&#1080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M:\&#1047;&#1072;&#1087;&#1088;&#1086;&#1089;%20&#1040;&#1082;&#1089;&#1077;&#1085;&#1086;&#1074;&#1086;&#1081;\2018\&#1089;&#1072;&#1085;&#1072;&#1090;&#1086;&#1088;&#1080;&#1080;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F:\&#1057;&#1072;&#1085;&#1072;&#1090;&#1086;&#1088;&#1080;&#1080;\&#1089;&#1072;&#1085;&#1072;&#1090;&#1086;&#1088;&#1080;&#1080;%202018\&#1089;&#1072;&#1085;&#1072;&#1090;&#1086;&#1088;&#1080;&#1080;%202018%20&#1056;&#1060;%201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F:\&#1057;&#1072;&#1085;&#1072;&#1090;&#1086;&#1088;&#1080;&#1080;\&#1089;&#1072;&#1085;&#1072;&#1090;&#1086;&#1088;&#1080;&#1080;%202018\&#1089;&#1072;&#1085;&#1072;&#1090;&#1086;&#1088;&#1080;&#1080;%202018%20&#1056;&#1060;%201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F:\&#1057;&#1072;&#1085;&#1072;&#1090;&#1086;&#1088;&#1080;&#1080;\&#1089;&#1072;&#1085;&#1072;&#1090;&#1086;&#1088;&#1080;&#1080;%202018\&#1089;&#1072;&#1085;&#1072;&#1090;&#1086;&#1088;&#1080;&#1080;%202018%20&#1056;&#1060;%20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57;&#1072;&#1085;&#1072;&#1090;&#1086;&#1088;&#1080;&#1080;\&#1089;&#1072;&#1085;&#1072;&#1090;&#1086;&#1088;&#1080;&#1080;%202018\&#1089;&#1072;&#1085;&#1072;&#1090;&#1086;&#1088;&#1080;&#1080;%202018%20&#1056;&#1060;%201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57;&#1072;&#1085;&#1072;&#1090;&#1086;&#1088;&#1080;&#1080;\&#1089;&#1072;&#1085;&#1072;&#1090;&#1086;&#1088;&#1080;&#1080;%202018\&#1089;&#1072;&#1085;&#1072;&#1090;&#1086;&#1088;&#1080;&#1080;%202018%20&#1056;&#1060;%20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Лист1!$T$33</c:f>
              <c:strCache>
                <c:ptCount val="1"/>
                <c:pt idx="0">
                  <c:v>контингенты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 baseline="0"/>
                </a:pPr>
                <a:endParaRPr lang="ru-RU"/>
              </a:p>
            </c:txPr>
            <c:showVal val="1"/>
          </c:dLbls>
          <c:cat>
            <c:strRef>
              <c:f>Лист1!$U$32:$V$32</c:f>
              <c:strCache>
                <c:ptCount val="2"/>
                <c:pt idx="0">
                  <c:v>0-14</c:v>
                </c:pt>
                <c:pt idx="1">
                  <c:v>15-17</c:v>
                </c:pt>
              </c:strCache>
            </c:strRef>
          </c:cat>
          <c:val>
            <c:numRef>
              <c:f>Лист1!$U$33:$V$33</c:f>
              <c:numCache>
                <c:formatCode>General</c:formatCode>
                <c:ptCount val="2"/>
                <c:pt idx="0">
                  <c:v>19.600000000000001</c:v>
                </c:pt>
                <c:pt idx="1">
                  <c:v>13.7</c:v>
                </c:pt>
              </c:numCache>
            </c:numRef>
          </c:val>
        </c:ser>
        <c:ser>
          <c:idx val="1"/>
          <c:order val="1"/>
          <c:tx>
            <c:strRef>
              <c:f>Лист1!$T$34</c:f>
              <c:strCache>
                <c:ptCount val="1"/>
                <c:pt idx="0">
                  <c:v>впервые выявленные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 i="0" baseline="0"/>
                </a:pPr>
                <a:endParaRPr lang="ru-RU"/>
              </a:p>
            </c:txPr>
            <c:showVal val="1"/>
          </c:dLbls>
          <c:cat>
            <c:strRef>
              <c:f>Лист1!$U$32:$V$32</c:f>
              <c:strCache>
                <c:ptCount val="2"/>
                <c:pt idx="0">
                  <c:v>0-14</c:v>
                </c:pt>
                <c:pt idx="1">
                  <c:v>15-17</c:v>
                </c:pt>
              </c:strCache>
            </c:strRef>
          </c:cat>
          <c:val>
            <c:numRef>
              <c:f>Лист1!$U$34:$V$34</c:f>
              <c:numCache>
                <c:formatCode>General</c:formatCode>
                <c:ptCount val="2"/>
                <c:pt idx="0">
                  <c:v>10.8</c:v>
                </c:pt>
                <c:pt idx="1">
                  <c:v>6.8</c:v>
                </c:pt>
              </c:numCache>
            </c:numRef>
          </c:val>
        </c:ser>
        <c:axId val="66493824"/>
        <c:axId val="35136640"/>
      </c:barChart>
      <c:catAx>
        <c:axId val="66493824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 b="1" baseline="0"/>
            </a:pPr>
            <a:endParaRPr lang="ru-RU"/>
          </a:p>
        </c:txPr>
        <c:crossAx val="35136640"/>
        <c:crosses val="autoZero"/>
        <c:auto val="1"/>
        <c:lblAlgn val="ctr"/>
        <c:lblOffset val="100"/>
      </c:catAx>
      <c:valAx>
        <c:axId val="35136640"/>
        <c:scaling>
          <c:orientation val="minMax"/>
        </c:scaling>
        <c:delete val="1"/>
        <c:axPos val="l"/>
        <c:numFmt formatCode="General" sourceLinked="1"/>
        <c:tickLblPos val="none"/>
        <c:crossAx val="6649382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  <c:txPr>
        <a:bodyPr/>
        <a:lstStyle/>
        <a:p>
          <a:pPr>
            <a:defRPr sz="1800" b="1" baseline="0"/>
          </a:pPr>
          <a:endParaRPr lang="ru-RU"/>
        </a:p>
      </c:txPr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Лист1!$T$33</c:f>
              <c:strCache>
                <c:ptCount val="1"/>
                <c:pt idx="0">
                  <c:v>контингенты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 baseline="0"/>
                </a:pPr>
                <a:endParaRPr lang="ru-RU"/>
              </a:p>
            </c:txPr>
            <c:showVal val="1"/>
          </c:dLbls>
          <c:cat>
            <c:strRef>
              <c:f>Лист1!$W$32:$X$32</c:f>
              <c:strCache>
                <c:ptCount val="2"/>
                <c:pt idx="0">
                  <c:v>0-14</c:v>
                </c:pt>
                <c:pt idx="1">
                  <c:v>15-17</c:v>
                </c:pt>
              </c:strCache>
            </c:strRef>
          </c:cat>
          <c:val>
            <c:numRef>
              <c:f>Лист1!$W$33:$X$33</c:f>
              <c:numCache>
                <c:formatCode>General</c:formatCode>
                <c:ptCount val="2"/>
                <c:pt idx="0">
                  <c:v>1.8</c:v>
                </c:pt>
                <c:pt idx="1">
                  <c:v>3.2</c:v>
                </c:pt>
              </c:numCache>
            </c:numRef>
          </c:val>
        </c:ser>
        <c:ser>
          <c:idx val="1"/>
          <c:order val="1"/>
          <c:tx>
            <c:strRef>
              <c:f>Лист1!$T$34</c:f>
              <c:strCache>
                <c:ptCount val="1"/>
                <c:pt idx="0">
                  <c:v>впервые выявленные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 baseline="0"/>
                </a:pPr>
                <a:endParaRPr lang="ru-RU"/>
              </a:p>
            </c:txPr>
            <c:showVal val="1"/>
          </c:dLbls>
          <c:cat>
            <c:strRef>
              <c:f>Лист1!$W$32:$X$32</c:f>
              <c:strCache>
                <c:ptCount val="2"/>
                <c:pt idx="0">
                  <c:v>0-14</c:v>
                </c:pt>
                <c:pt idx="1">
                  <c:v>15-17</c:v>
                </c:pt>
              </c:strCache>
            </c:strRef>
          </c:cat>
          <c:val>
            <c:numRef>
              <c:f>Лист1!$W$34:$X$34</c:f>
              <c:numCache>
                <c:formatCode>General</c:formatCode>
                <c:ptCount val="2"/>
                <c:pt idx="0" formatCode="0.0">
                  <c:v>1</c:v>
                </c:pt>
                <c:pt idx="1">
                  <c:v>2.9</c:v>
                </c:pt>
              </c:numCache>
            </c:numRef>
          </c:val>
        </c:ser>
        <c:axId val="35157888"/>
        <c:axId val="35159424"/>
      </c:barChart>
      <c:catAx>
        <c:axId val="35157888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 b="1" baseline="0"/>
            </a:pPr>
            <a:endParaRPr lang="ru-RU"/>
          </a:p>
        </c:txPr>
        <c:crossAx val="35159424"/>
        <c:crosses val="autoZero"/>
        <c:auto val="1"/>
        <c:lblAlgn val="ctr"/>
        <c:lblOffset val="100"/>
      </c:catAx>
      <c:valAx>
        <c:axId val="35159424"/>
        <c:scaling>
          <c:orientation val="minMax"/>
        </c:scaling>
        <c:delete val="1"/>
        <c:axPos val="l"/>
        <c:numFmt formatCode="General" sourceLinked="1"/>
        <c:tickLblPos val="none"/>
        <c:crossAx val="35157888"/>
        <c:crosses val="autoZero"/>
        <c:crossBetween val="between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dPt>
            <c:idx val="1"/>
            <c:spPr>
              <a:solidFill>
                <a:schemeClr val="accent2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Lbls>
            <c:numFmt formatCode="#,##0.0" sourceLinked="0"/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strRef>
              <c:f>запрос!$B$3:$D$3</c:f>
              <c:strCache>
                <c:ptCount val="3"/>
                <c:pt idx="0">
                  <c:v>0-6</c:v>
                </c:pt>
                <c:pt idx="1">
                  <c:v>7-14</c:v>
                </c:pt>
                <c:pt idx="2">
                  <c:v>15-17</c:v>
                </c:pt>
              </c:strCache>
            </c:strRef>
          </c:cat>
          <c:val>
            <c:numRef>
              <c:f>запрос!$B$103:$D$103</c:f>
              <c:numCache>
                <c:formatCode>0.00</c:formatCode>
                <c:ptCount val="3"/>
                <c:pt idx="0">
                  <c:v>46.555323590814197</c:v>
                </c:pt>
                <c:pt idx="1">
                  <c:v>57.89473684210531</c:v>
                </c:pt>
                <c:pt idx="2">
                  <c:v>46.218487394957982</c:v>
                </c:pt>
              </c:numCache>
            </c:numRef>
          </c:val>
        </c:ser>
        <c:shape val="cylinder"/>
        <c:axId val="35418112"/>
        <c:axId val="35419648"/>
        <c:axId val="0"/>
      </c:bar3DChart>
      <c:catAx>
        <c:axId val="3541811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35419648"/>
        <c:crosses val="autoZero"/>
        <c:auto val="1"/>
        <c:lblAlgn val="ctr"/>
        <c:lblOffset val="100"/>
      </c:catAx>
      <c:valAx>
        <c:axId val="35419648"/>
        <c:scaling>
          <c:orientation val="minMax"/>
        </c:scaling>
        <c:delete val="1"/>
        <c:axPos val="l"/>
        <c:numFmt formatCode="0.00" sourceLinked="1"/>
        <c:tickLblPos val="none"/>
        <c:crossAx val="35418112"/>
        <c:crosses val="autoZero"/>
        <c:crossBetween val="between"/>
      </c:valAx>
    </c:plotArea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pieChart>
        <c:varyColors val="1"/>
        <c:ser>
          <c:idx val="0"/>
          <c:order val="0"/>
          <c:dLbls>
            <c:spPr>
              <a:solidFill>
                <a:schemeClr val="bg1">
                  <a:lumMod val="95000"/>
                </a:schemeClr>
              </a:solidFill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запрос!$B$3:$D$3</c:f>
              <c:strCache>
                <c:ptCount val="3"/>
                <c:pt idx="0">
                  <c:v>0-6</c:v>
                </c:pt>
                <c:pt idx="1">
                  <c:v>7-14</c:v>
                </c:pt>
                <c:pt idx="2">
                  <c:v>15-17</c:v>
                </c:pt>
              </c:strCache>
            </c:strRef>
          </c:cat>
          <c:val>
            <c:numRef>
              <c:f>запрос!$B$100:$D$100</c:f>
              <c:numCache>
                <c:formatCode>General</c:formatCode>
                <c:ptCount val="3"/>
                <c:pt idx="0">
                  <c:v>382</c:v>
                </c:pt>
                <c:pt idx="1">
                  <c:v>280</c:v>
                </c:pt>
                <c:pt idx="2">
                  <c:v>152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 rtl="0">
            <a:defRPr sz="1600" b="1"/>
          </a:pPr>
          <a:endParaRPr lang="ru-RU"/>
        </a:p>
      </c:txPr>
    </c:legend>
    <c:plotVisOnly val="1"/>
    <c:dispBlanksAs val="zero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pieChart>
        <c:varyColors val="1"/>
        <c:ser>
          <c:idx val="0"/>
          <c:order val="0"/>
          <c:dLbls>
            <c:dLbl>
              <c:idx val="2"/>
              <c:delete val="1"/>
            </c:dLbl>
            <c:dLbl>
              <c:idx val="3"/>
              <c:delete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Лист1!$A$4:$A$8</c:f>
              <c:strCache>
                <c:ptCount val="5"/>
                <c:pt idx="0">
                  <c:v>реабилит койки в составеТД/ТБ</c:v>
                </c:pt>
                <c:pt idx="1">
                  <c:v>Санаторий</c:v>
                </c:pt>
                <c:pt idx="2">
                  <c:v>ясли</c:v>
                </c:pt>
                <c:pt idx="3">
                  <c:v>д/c</c:v>
                </c:pt>
                <c:pt idx="4">
                  <c:v>санат школа</c:v>
                </c:pt>
              </c:strCache>
            </c:strRef>
          </c:cat>
          <c:val>
            <c:numRef>
              <c:f>Лист1!$F$4:$F$8</c:f>
              <c:numCache>
                <c:formatCode>General</c:formatCode>
                <c:ptCount val="5"/>
                <c:pt idx="0">
                  <c:v>20</c:v>
                </c:pt>
                <c:pt idx="1">
                  <c:v>2522</c:v>
                </c:pt>
                <c:pt idx="4">
                  <c:v>3178</c:v>
                </c:pt>
              </c:numCache>
            </c:numRef>
          </c:val>
        </c:ser>
        <c:firstSliceAng val="0"/>
      </c:pieChart>
    </c:plotArea>
    <c:legend>
      <c:legendPos val="b"/>
      <c:layout/>
      <c:txPr>
        <a:bodyPr/>
        <a:lstStyle/>
        <a:p>
          <a:pPr rtl="0">
            <a:defRPr sz="1600" b="1" i="0" baseline="0"/>
          </a:pPr>
          <a:endParaRPr lang="ru-RU"/>
        </a:p>
      </c:txPr>
    </c:legend>
    <c:plotVisOnly val="1"/>
    <c:dispBlanksAs val="zero"/>
  </c:chart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pieChart>
        <c:varyColors val="1"/>
        <c:ser>
          <c:idx val="0"/>
          <c:order val="0"/>
          <c:dLbls>
            <c:dLbl>
              <c:idx val="4"/>
              <c:delete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Лист1!$A$4:$A$8</c:f>
              <c:strCache>
                <c:ptCount val="5"/>
                <c:pt idx="0">
                  <c:v>реабилит койки в составеТД/ТБ</c:v>
                </c:pt>
                <c:pt idx="1">
                  <c:v>Санаторий</c:v>
                </c:pt>
                <c:pt idx="2">
                  <c:v>ясли</c:v>
                </c:pt>
                <c:pt idx="3">
                  <c:v>д/c</c:v>
                </c:pt>
                <c:pt idx="4">
                  <c:v>санат школа</c:v>
                </c:pt>
              </c:strCache>
            </c:strRef>
          </c:cat>
          <c:val>
            <c:numRef>
              <c:f>Лист1!$B$4:$B$8</c:f>
              <c:numCache>
                <c:formatCode>General</c:formatCode>
                <c:ptCount val="5"/>
                <c:pt idx="0">
                  <c:v>35</c:v>
                </c:pt>
                <c:pt idx="1">
                  <c:v>3793</c:v>
                </c:pt>
                <c:pt idx="2">
                  <c:v>216</c:v>
                </c:pt>
                <c:pt idx="3">
                  <c:v>5752</c:v>
                </c:pt>
              </c:numCache>
            </c:numRef>
          </c:val>
        </c:ser>
        <c:firstSliceAng val="0"/>
      </c:pieChart>
    </c:plotArea>
    <c:plotVisOnly val="1"/>
    <c:dispBlanksAs val="zero"/>
  </c:chart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pieChart>
        <c:varyColors val="1"/>
        <c:ser>
          <c:idx val="0"/>
          <c:order val="0"/>
          <c:dLbls>
            <c:dLbl>
              <c:idx val="0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Лист1!$A$4:$A$8</c:f>
              <c:strCache>
                <c:ptCount val="5"/>
                <c:pt idx="0">
                  <c:v>реабилит койки в составеТД/ТБ</c:v>
                </c:pt>
                <c:pt idx="1">
                  <c:v>Санаторий</c:v>
                </c:pt>
                <c:pt idx="2">
                  <c:v>ясли</c:v>
                </c:pt>
                <c:pt idx="3">
                  <c:v>д/c</c:v>
                </c:pt>
                <c:pt idx="4">
                  <c:v>санат школа</c:v>
                </c:pt>
              </c:strCache>
            </c:strRef>
          </c:cat>
          <c:val>
            <c:numRef>
              <c:f>Лист1!$J$4:$J$8</c:f>
              <c:numCache>
                <c:formatCode>General</c:formatCode>
                <c:ptCount val="5"/>
                <c:pt idx="1">
                  <c:v>442</c:v>
                </c:pt>
                <c:pt idx="4">
                  <c:v>240</c:v>
                </c:pt>
              </c:numCache>
            </c:numRef>
          </c:val>
        </c:ser>
        <c:firstSliceAng val="0"/>
      </c:pieChart>
    </c:plotArea>
    <c:plotVisOnly val="1"/>
    <c:dispBlanksAs val="zero"/>
  </c:chart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Лист2!$W$1</c:f>
              <c:strCache>
                <c:ptCount val="1"/>
                <c:pt idx="0">
                  <c:v>0-6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 i="0" baseline="0"/>
                </a:pPr>
                <a:endParaRPr lang="ru-RU"/>
              </a:p>
            </c:txPr>
            <c:showVal val="1"/>
          </c:dLbls>
          <c:cat>
            <c:strRef>
              <c:f>Лист2!$V$3:$V$4</c:f>
              <c:strCache>
                <c:ptCount val="2"/>
                <c:pt idx="0">
                  <c:v>Учреждения МЗ</c:v>
                </c:pt>
                <c:pt idx="1">
                  <c:v>Учреждения МО</c:v>
                </c:pt>
              </c:strCache>
            </c:strRef>
          </c:cat>
          <c:val>
            <c:numRef>
              <c:f>Лист2!$W$3:$W$4</c:f>
              <c:numCache>
                <c:formatCode>General</c:formatCode>
                <c:ptCount val="2"/>
                <c:pt idx="0">
                  <c:v>3828</c:v>
                </c:pt>
                <c:pt idx="1">
                  <c:v>5968</c:v>
                </c:pt>
              </c:numCache>
            </c:numRef>
          </c:val>
        </c:ser>
        <c:ser>
          <c:idx val="1"/>
          <c:order val="1"/>
          <c:tx>
            <c:strRef>
              <c:f>Лист2!$Y$1</c:f>
              <c:strCache>
                <c:ptCount val="1"/>
                <c:pt idx="0">
                  <c:v>7-14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 i="0" baseline="0"/>
                </a:pPr>
                <a:endParaRPr lang="ru-RU"/>
              </a:p>
            </c:txPr>
            <c:showVal val="1"/>
          </c:dLbls>
          <c:cat>
            <c:strRef>
              <c:f>Лист2!$V$3:$V$4</c:f>
              <c:strCache>
                <c:ptCount val="2"/>
                <c:pt idx="0">
                  <c:v>Учреждения МЗ</c:v>
                </c:pt>
                <c:pt idx="1">
                  <c:v>Учреждения МО</c:v>
                </c:pt>
              </c:strCache>
            </c:strRef>
          </c:cat>
          <c:val>
            <c:numRef>
              <c:f>Лист2!$Y$3:$Y$4</c:f>
              <c:numCache>
                <c:formatCode>0</c:formatCode>
                <c:ptCount val="2"/>
                <c:pt idx="0">
                  <c:v>2542</c:v>
                </c:pt>
                <c:pt idx="1">
                  <c:v>3178</c:v>
                </c:pt>
              </c:numCache>
            </c:numRef>
          </c:val>
        </c:ser>
        <c:ser>
          <c:idx val="2"/>
          <c:order val="2"/>
          <c:tx>
            <c:strRef>
              <c:f>Лист2!$AA$1</c:f>
              <c:strCache>
                <c:ptCount val="1"/>
                <c:pt idx="0">
                  <c:v>15-17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 i="0" baseline="0"/>
                </a:pPr>
                <a:endParaRPr lang="ru-RU"/>
              </a:p>
            </c:txPr>
            <c:showVal val="1"/>
          </c:dLbls>
          <c:cat>
            <c:strRef>
              <c:f>Лист2!$V$3:$V$4</c:f>
              <c:strCache>
                <c:ptCount val="2"/>
                <c:pt idx="0">
                  <c:v>Учреждения МЗ</c:v>
                </c:pt>
                <c:pt idx="1">
                  <c:v>Учреждения МО</c:v>
                </c:pt>
              </c:strCache>
            </c:strRef>
          </c:cat>
          <c:val>
            <c:numRef>
              <c:f>Лист2!$AA$3:$AA$4</c:f>
              <c:numCache>
                <c:formatCode>0</c:formatCode>
                <c:ptCount val="2"/>
                <c:pt idx="0">
                  <c:v>442</c:v>
                </c:pt>
                <c:pt idx="1">
                  <c:v>240</c:v>
                </c:pt>
              </c:numCache>
            </c:numRef>
          </c:val>
        </c:ser>
        <c:axId val="35822976"/>
        <c:axId val="35837056"/>
      </c:barChart>
      <c:catAx>
        <c:axId val="35822976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 b="1" i="0" baseline="0"/>
            </a:pPr>
            <a:endParaRPr lang="ru-RU"/>
          </a:p>
        </c:txPr>
        <c:crossAx val="35837056"/>
        <c:crosses val="autoZero"/>
        <c:auto val="1"/>
        <c:lblAlgn val="ctr"/>
        <c:lblOffset val="100"/>
      </c:catAx>
      <c:valAx>
        <c:axId val="35837056"/>
        <c:scaling>
          <c:orientation val="minMax"/>
        </c:scaling>
        <c:axPos val="l"/>
        <c:numFmt formatCode="General" sourceLinked="1"/>
        <c:tickLblPos val="nextTo"/>
        <c:crossAx val="35822976"/>
        <c:crosses val="autoZero"/>
        <c:crossBetween val="between"/>
      </c:valAx>
    </c:plotArea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Лист2!$W$1</c:f>
              <c:strCache>
                <c:ptCount val="1"/>
                <c:pt idx="0">
                  <c:v>0-6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 i="0" baseline="0"/>
                </a:pPr>
                <a:endParaRPr lang="ru-RU"/>
              </a:p>
            </c:txPr>
            <c:showVal val="1"/>
          </c:dLbls>
          <c:cat>
            <c:strRef>
              <c:f>Лист2!$V$3:$V$4</c:f>
              <c:strCache>
                <c:ptCount val="2"/>
                <c:pt idx="0">
                  <c:v>Учреждения МЗ</c:v>
                </c:pt>
                <c:pt idx="1">
                  <c:v>Учреждения МО</c:v>
                </c:pt>
              </c:strCache>
            </c:strRef>
          </c:cat>
          <c:val>
            <c:numRef>
              <c:f>Лист2!$X$3:$X$4</c:f>
              <c:numCache>
                <c:formatCode>0.0</c:formatCode>
                <c:ptCount val="2"/>
                <c:pt idx="0">
                  <c:v>36.992316136114169</c:v>
                </c:pt>
                <c:pt idx="1">
                  <c:v>44.192439862542962</c:v>
                </c:pt>
              </c:numCache>
            </c:numRef>
          </c:val>
        </c:ser>
        <c:ser>
          <c:idx val="1"/>
          <c:order val="1"/>
          <c:tx>
            <c:strRef>
              <c:f>Лист2!$Y$1</c:f>
              <c:strCache>
                <c:ptCount val="1"/>
                <c:pt idx="0">
                  <c:v>7-14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 i="0" baseline="0"/>
                </a:pPr>
                <a:endParaRPr lang="ru-RU"/>
              </a:p>
            </c:txPr>
            <c:showVal val="1"/>
          </c:dLbls>
          <c:cat>
            <c:strRef>
              <c:f>Лист2!$V$3:$V$4</c:f>
              <c:strCache>
                <c:ptCount val="2"/>
                <c:pt idx="0">
                  <c:v>Учреждения МЗ</c:v>
                </c:pt>
                <c:pt idx="1">
                  <c:v>Учреждения МО</c:v>
                </c:pt>
              </c:strCache>
            </c:strRef>
          </c:cat>
          <c:val>
            <c:numRef>
              <c:f>Лист2!$Z$3:$Z$4</c:f>
              <c:numCache>
                <c:formatCode>0.0</c:formatCode>
                <c:ptCount val="2"/>
                <c:pt idx="0">
                  <c:v>34.258789007392345</c:v>
                </c:pt>
                <c:pt idx="1">
                  <c:v>74.052322477309119</c:v>
                </c:pt>
              </c:numCache>
            </c:numRef>
          </c:val>
        </c:ser>
        <c:ser>
          <c:idx val="2"/>
          <c:order val="2"/>
          <c:tx>
            <c:strRef>
              <c:f>Лист2!$AA$1</c:f>
              <c:strCache>
                <c:ptCount val="1"/>
                <c:pt idx="0">
                  <c:v>15-17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 i="0" baseline="0"/>
                </a:pPr>
                <a:endParaRPr lang="ru-RU"/>
              </a:p>
            </c:txPr>
            <c:showVal val="1"/>
          </c:dLbls>
          <c:cat>
            <c:strRef>
              <c:f>Лист2!$V$3:$V$4</c:f>
              <c:strCache>
                <c:ptCount val="2"/>
                <c:pt idx="0">
                  <c:v>Учреждения МЗ</c:v>
                </c:pt>
                <c:pt idx="1">
                  <c:v>Учреждения МО</c:v>
                </c:pt>
              </c:strCache>
            </c:strRef>
          </c:cat>
          <c:val>
            <c:numRef>
              <c:f>Лист2!$AB$3:$AB$4</c:f>
              <c:numCache>
                <c:formatCode>0.0</c:formatCode>
                <c:ptCount val="2"/>
                <c:pt idx="0">
                  <c:v>23.865110246433197</c:v>
                </c:pt>
                <c:pt idx="1">
                  <c:v>13.377926421404682</c:v>
                </c:pt>
              </c:numCache>
            </c:numRef>
          </c:val>
        </c:ser>
        <c:axId val="34421376"/>
        <c:axId val="34447744"/>
      </c:barChart>
      <c:catAx>
        <c:axId val="34421376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 b="1" i="0" baseline="0"/>
            </a:pPr>
            <a:endParaRPr lang="ru-RU"/>
          </a:p>
        </c:txPr>
        <c:crossAx val="34447744"/>
        <c:crosses val="autoZero"/>
        <c:auto val="1"/>
        <c:lblAlgn val="ctr"/>
        <c:lblOffset val="100"/>
      </c:catAx>
      <c:valAx>
        <c:axId val="34447744"/>
        <c:scaling>
          <c:orientation val="minMax"/>
        </c:scaling>
        <c:axPos val="l"/>
        <c:numFmt formatCode="0.0" sourceLinked="1"/>
        <c:tickLblPos val="nextTo"/>
        <c:crossAx val="3442137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600" b="1" i="0" baseline="0"/>
          </a:pPr>
          <a:endParaRPr lang="ru-RU"/>
        </a:p>
      </c:txPr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0.52174</cdr:x>
      <cdr:y>0.00307</cdr:y>
    </cdr:from>
    <cdr:to>
      <cdr:x>0.74688</cdr:x>
      <cdr:y>0.12162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571752" y="14278"/>
          <a:ext cx="1109750" cy="5521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i="1" dirty="0" smtClean="0"/>
            <a:t>(88%)</a:t>
          </a:r>
          <a:endParaRPr lang="ru-RU" sz="1400" b="1" i="1" dirty="0"/>
        </a:p>
      </cdr:txBody>
    </cdr:sp>
  </cdr:relSizeAnchor>
  <cdr:relSizeAnchor xmlns:cdr="http://schemas.openxmlformats.org/drawingml/2006/chartDrawing">
    <cdr:from>
      <cdr:x>0.71014</cdr:x>
      <cdr:y>0.24846</cdr:y>
    </cdr:from>
    <cdr:to>
      <cdr:x>0.91014</cdr:x>
      <cdr:y>0.31603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500446" y="1157286"/>
          <a:ext cx="985841" cy="3147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 smtClean="0"/>
            <a:t>(33,5%)</a:t>
          </a:r>
          <a:endParaRPr lang="ru-RU" sz="1400" b="1" dirty="0"/>
        </a:p>
      </cdr:txBody>
    </cdr:sp>
  </cdr:relSizeAnchor>
  <cdr:relSizeAnchor xmlns:cdr="http://schemas.openxmlformats.org/drawingml/2006/chartDrawing">
    <cdr:from>
      <cdr:x>0.34782</cdr:x>
      <cdr:y>0.34049</cdr:y>
    </cdr:from>
    <cdr:to>
      <cdr:x>0.54869</cdr:x>
      <cdr:y>0.42495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714496" y="1585914"/>
          <a:ext cx="990089" cy="3933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i="1" dirty="0" smtClean="0"/>
            <a:t>(74%)</a:t>
          </a:r>
          <a:endParaRPr lang="ru-RU" sz="1400" b="1" i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0.78947</cdr:x>
      <cdr:y>0.33401</cdr:y>
    </cdr:from>
    <cdr:to>
      <cdr:x>1</cdr:x>
      <cdr:y>0.45547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143140" y="785818"/>
          <a:ext cx="571503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/>
            <a:t>(</a:t>
          </a:r>
          <a:r>
            <a:rPr lang="ru-RU" sz="1400" b="1" i="1" dirty="0" smtClean="0"/>
            <a:t>36</a:t>
          </a:r>
          <a:r>
            <a:rPr lang="ru-RU" sz="1400" b="1" dirty="0" smtClean="0"/>
            <a:t>%)</a:t>
          </a:r>
          <a:endParaRPr lang="ru-RU" sz="1400" b="1" dirty="0"/>
        </a:p>
      </cdr:txBody>
    </cdr:sp>
  </cdr:relSizeAnchor>
  <cdr:relSizeAnchor xmlns:cdr="http://schemas.openxmlformats.org/drawingml/2006/chartDrawing">
    <cdr:from>
      <cdr:x>0.85969</cdr:x>
      <cdr:y>0.81984</cdr:y>
    </cdr:from>
    <cdr:to>
      <cdr:x>1</cdr:x>
      <cdr:y>0.9413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071701" y="1928826"/>
          <a:ext cx="338123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i="1" dirty="0"/>
        </a:p>
      </cdr:txBody>
    </cdr:sp>
  </cdr:relSizeAnchor>
  <cdr:relSizeAnchor xmlns:cdr="http://schemas.openxmlformats.org/drawingml/2006/chartDrawing">
    <cdr:from>
      <cdr:x>0.85969</cdr:x>
      <cdr:y>0.81984</cdr:y>
    </cdr:from>
    <cdr:to>
      <cdr:x>1</cdr:x>
      <cdr:y>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071701" y="1928826"/>
          <a:ext cx="338123" cy="4238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0.76316</cdr:x>
      <cdr:y>0.81984</cdr:y>
    </cdr:from>
    <cdr:to>
      <cdr:x>1</cdr:x>
      <cdr:y>0.91094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071702" y="1928826"/>
          <a:ext cx="64294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b="1" dirty="0" smtClean="0"/>
            <a:t> ( 100%)</a:t>
          </a:r>
          <a:endParaRPr lang="ru-RU" sz="12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0.60494</cdr:x>
      <cdr:y>0.51</cdr:y>
    </cdr:from>
    <cdr:to>
      <cdr:x>1</cdr:x>
      <cdr:y>0.72001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00174" y="1214446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0.80248</cdr:x>
      <cdr:y>0.6</cdr:y>
    </cdr:from>
    <cdr:to>
      <cdr:x>1</cdr:x>
      <cdr:y>0.75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214578" y="1714512"/>
          <a:ext cx="536210" cy="4286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 smtClean="0"/>
            <a:t>(22,5%)</a:t>
          </a:r>
          <a:endParaRPr lang="ru-RU" sz="1400" b="1" dirty="0"/>
        </a:p>
      </cdr:txBody>
    </cdr:sp>
  </cdr:relSizeAnchor>
  <cdr:relSizeAnchor xmlns:cdr="http://schemas.openxmlformats.org/drawingml/2006/chartDrawing">
    <cdr:from>
      <cdr:x>0.26316</cdr:x>
      <cdr:y>0.3</cdr:y>
    </cdr:from>
    <cdr:to>
      <cdr:x>0.71995</cdr:x>
      <cdr:y>0.45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857256"/>
          <a:ext cx="1240025" cy="4286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 smtClean="0"/>
            <a:t>(13,4%)</a:t>
          </a:r>
          <a:endParaRPr lang="ru-RU" sz="14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8B09056-63C5-41A3-B486-1856B4BB984E}" type="datetimeFigureOut">
              <a:rPr lang="ru-RU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D93FFB8-A394-4628-A51D-D9CE245037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Много лет существует проблема сопоставимости одних и тех же данных по туберкулезу в разных отчетных формах, а также проблема методов учета одних и тех же явлений в разных службах.  Начнем с ф.12.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38CEA3-AD10-4381-9208-A4FC081A6ED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У нас существует формулировка "впервые выявленный спонтанно излеченный туберкулез", который берется в 3а группу. Можете их показать в  Z03.0.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FF8640-182D-4F34-B5DA-29F55149B2E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0AB2EA1-7BF8-42E5-A12C-CEEE5011B84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188225-40FA-4DB6-AEC7-DB1C6874603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93FFB8-A394-4628-A51D-D9CE24503703}" type="slidenum">
              <a:rPr lang="ru-RU" smtClean="0"/>
              <a:pPr>
                <a:defRPr/>
              </a:pPr>
              <a:t>42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9A897-A367-4E39-9D33-E5788CB0BBB7}" type="datetimeFigureOut">
              <a:rPr lang="ru-RU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FFEB4-FF93-413B-A8AF-4940C9D93D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C869F-3AEE-4709-A1D4-5665D6B7805B}" type="datetimeFigureOut">
              <a:rPr lang="ru-RU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EB934-298C-431A-90CD-5784198DD5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A87BB-B740-455E-80E0-8520C57EF50C}" type="datetimeFigureOut">
              <a:rPr lang="ru-RU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78AAA-B9FB-4736-97A7-E110C8958C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AA013-B161-428D-BA27-980F9B96FBDC}" type="datetimeFigureOut">
              <a:rPr lang="ru-RU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02BAE-209A-4517-BCC4-EF6B681C02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21925-EF82-42F4-AE4D-CA647CA5C849}" type="datetimeFigureOut">
              <a:rPr lang="ru-RU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6685B-3F8F-44D3-916E-D099C2EBF3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A6D1A-F285-4359-9232-C722A43BE175}" type="datetimeFigureOut">
              <a:rPr lang="ru-RU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BB539-ECEB-4B7F-B7EE-0D9452741D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695EE-7719-49DD-8764-D0D60BB351D2}" type="datetimeFigureOut">
              <a:rPr lang="ru-RU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D4847-7020-4214-B6B6-360A74C43A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45E8-22F5-4EF0-A9E0-94B31EE29FA3}" type="datetimeFigureOut">
              <a:rPr lang="ru-RU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9E502-0047-4ABC-ACFB-220D3D5F19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C5C3F-B2FE-4E10-8BF8-D1B6E8038A22}" type="datetimeFigureOut">
              <a:rPr lang="ru-RU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C5A52-7B0F-4E84-80C2-F3144BF5AE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20825-7D43-415A-BF9A-2C453243C351}" type="datetimeFigureOut">
              <a:rPr lang="ru-RU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799B6-059D-4A68-968C-99EF39900F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1D3B7-90C3-4944-A9E3-39C7308A6579}" type="datetimeFigureOut">
              <a:rPr lang="ru-RU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BC632-0D59-43BB-BD0E-509D9A9DE4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B32757-D83D-4793-BC77-572A5921E2DE}" type="datetimeFigureOut">
              <a:rPr lang="ru-RU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E61EB5-79DF-4BE0-B55C-A94A2D2217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ordina@mednet.r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koekoedaria@gmail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_________Microsoft_Office_Word2.docx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310040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/>
              <a:t>Формирование и контроль корректности </a:t>
            </a:r>
            <a:r>
              <a:rPr lang="ru-RU" b="1" dirty="0" err="1"/>
              <a:t>отчетов</a:t>
            </a:r>
            <a:r>
              <a:rPr lang="ru-RU" b="1" dirty="0"/>
              <a:t> федерального статистического наблюдения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3214686"/>
            <a:ext cx="6400800" cy="3429024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Главные специалисты </a:t>
            </a:r>
            <a:r>
              <a:rPr lang="ru-RU" b="1" dirty="0">
                <a:solidFill>
                  <a:schemeClr val="tx1"/>
                </a:solidFill>
              </a:rPr>
              <a:t>Федерального центра мониторинга противодействия распространению туберкулеза в РФ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200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err="1">
                <a:solidFill>
                  <a:schemeClr val="tx1"/>
                </a:solidFill>
              </a:rPr>
              <a:t>Гордина</a:t>
            </a:r>
            <a:r>
              <a:rPr lang="ru-RU" b="1" dirty="0">
                <a:solidFill>
                  <a:schemeClr val="tx1"/>
                </a:solidFill>
              </a:rPr>
              <a:t> Александра Вадимовна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tx1"/>
                </a:solidFill>
              </a:rPr>
              <a:t>Телефон:  +79099217168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>
                <a:solidFill>
                  <a:schemeClr val="tx1"/>
                </a:solidFill>
              </a:rPr>
              <a:t>e-mail: 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  <a:hlinkClick r:id="rId3"/>
              </a:rPr>
              <a:t>gordina@mednet.ru</a:t>
            </a:r>
            <a:endParaRPr lang="ru-RU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Кучерявая Дарья Александровна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Телефон:  +</a:t>
            </a:r>
            <a:r>
              <a:rPr lang="ru-RU" b="1" dirty="0" smtClean="0">
                <a:solidFill>
                  <a:schemeClr val="tx1"/>
                </a:solidFill>
              </a:rPr>
              <a:t>79031043701</a:t>
            </a:r>
            <a:endParaRPr lang="ru-RU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/>
                </a:solidFill>
              </a:rPr>
              <a:t>e-mail: 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  <a:hlinkClick r:id="rId4"/>
              </a:rPr>
              <a:t>koekoedaria@gmail.com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endParaRPr lang="ru-RU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Постановление Правительства Российской Федерации от 25  декабря 2001 г. № 892 «О  реализации Федерального закона “О предупреждении распространения туберкулеза в Российской Федерации”» </a:t>
            </a:r>
          </a:p>
        </p:txBody>
      </p:sp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0" y="1700213"/>
            <a:ext cx="9144000" cy="526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Профилактическим медицинским осмотрам в целях выявления ТБ подлежат один раз в год мигранты, беженцы, вынужденные переселенцы</a:t>
            </a:r>
            <a:r>
              <a:rPr lang="ru-RU" sz="2800" b="1">
                <a:latin typeface="Calibri" pitchFamily="34" charset="0"/>
              </a:rPr>
              <a:t>.</a:t>
            </a:r>
            <a:endParaRPr lang="en-US" sz="2800" b="1">
              <a:latin typeface="Calibri" pitchFamily="34" charset="0"/>
            </a:endParaRPr>
          </a:p>
          <a:p>
            <a:r>
              <a:rPr lang="ru-RU" sz="2800" b="1">
                <a:latin typeface="Calibri" pitchFamily="34" charset="0"/>
              </a:rPr>
              <a:t> Учету </a:t>
            </a:r>
            <a:r>
              <a:rPr lang="en-US" sz="2800" b="1">
                <a:latin typeface="Calibri" pitchFamily="34" charset="0"/>
              </a:rPr>
              <a:t> </a:t>
            </a:r>
            <a:r>
              <a:rPr lang="ru-RU" sz="2800" b="1">
                <a:latin typeface="Calibri" pitchFamily="34" charset="0"/>
              </a:rPr>
              <a:t>и регистрации</a:t>
            </a:r>
            <a:r>
              <a:rPr lang="ru-RU" sz="2800">
                <a:latin typeface="Calibri" pitchFamily="34" charset="0"/>
              </a:rPr>
              <a:t> при ведении государственного статистического наблюдения в целях предупреждения распространения ТБ </a:t>
            </a:r>
            <a:r>
              <a:rPr lang="ru-RU" sz="2800" b="1">
                <a:latin typeface="Calibri" pitchFamily="34" charset="0"/>
              </a:rPr>
              <a:t>подлежат как граждане Российской Федерации, так и иностранные граждане и лица без гражданства при выявлении у них активной формы ТБ впервые. Учету и регистрации </a:t>
            </a:r>
            <a:r>
              <a:rPr lang="ru-RU" sz="2800">
                <a:latin typeface="Calibri" pitchFamily="34" charset="0"/>
              </a:rPr>
              <a:t>при ведении государ- ственного статистического наблюдения в целях предупреждения распространения ТБ</a:t>
            </a:r>
            <a:r>
              <a:rPr lang="ru-RU" sz="2800" b="1">
                <a:latin typeface="Calibri" pitchFamily="34" charset="0"/>
              </a:rPr>
              <a:t> подлежат все случаи смерти больных ТБ.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711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Постановление Главного государственного санитарного врача Российской Федерации от 22 октября 2013 г. № 60 «Профилактика туберкулеза. Санитарно-эпидемиологические правила </a:t>
            </a:r>
          </a:p>
          <a:p>
            <a:pPr algn="just"/>
            <a:r>
              <a:rPr lang="ru-RU" sz="2400" b="1">
                <a:latin typeface="Calibri" pitchFamily="34" charset="0"/>
              </a:rPr>
              <a:t>СП 3.1.2.3114-13» </a:t>
            </a:r>
          </a:p>
          <a:p>
            <a:r>
              <a:rPr lang="ru-RU" sz="2400" b="1">
                <a:latin typeface="Calibri" pitchFamily="34" charset="0"/>
              </a:rPr>
              <a:t>Иностранные граждане и лица без гражданства </a:t>
            </a:r>
            <a:r>
              <a:rPr lang="ru-RU" sz="2400">
                <a:latin typeface="Calibri" pitchFamily="34" charset="0"/>
              </a:rPr>
              <a:t>при обращении за получением разрешения на временное проживание на территории Российской Федерации, вида на жительство, гражданства или разрешения на работу в Российской Федерации </a:t>
            </a:r>
            <a:r>
              <a:rPr lang="ru-RU" sz="2400" b="1">
                <a:latin typeface="Calibri" pitchFamily="34" charset="0"/>
              </a:rPr>
              <a:t>во внеочередном порядке проходят профилактический медицинский осмотр на ТБ</a:t>
            </a:r>
            <a:r>
              <a:rPr lang="ru-RU" sz="2400">
                <a:latin typeface="Calibri" pitchFamily="34" charset="0"/>
              </a:rPr>
              <a:t>, а далее – один раз в год. </a:t>
            </a:r>
            <a:r>
              <a:rPr lang="ru-RU" sz="2400" b="1" u="sng">
                <a:latin typeface="Calibri" pitchFamily="34" charset="0"/>
              </a:rPr>
              <a:t>При выявлении у них активной формы ТБ впервые - подлежат учету и регистрации</a:t>
            </a:r>
            <a:r>
              <a:rPr lang="ru-RU" sz="2400" u="sng">
                <a:latin typeface="Calibri" pitchFamily="34" charset="0"/>
              </a:rPr>
              <a:t> </a:t>
            </a:r>
            <a:r>
              <a:rPr lang="ru-RU" sz="2400">
                <a:latin typeface="Calibri" pitchFamily="34" charset="0"/>
              </a:rPr>
              <a:t>в рамках государственного статистического наблюдения.  Организация профилактических осмотров на ТБ и контроль за их проведением осуществляются органами исполнительной власти субъектов Российской Федерации в области охраны здоровья граждан</a:t>
            </a:r>
          </a:p>
          <a:p>
            <a:r>
              <a:rPr lang="ru-RU" sz="2400" b="1">
                <a:latin typeface="Calibri" pitchFamily="34" charset="0"/>
              </a:rPr>
              <a:t>До принятия решения о нежелательности пребывания им будет проводиться лечение туберкулеза в соответствии с действующими на территории России рекомендациями.</a:t>
            </a:r>
            <a:r>
              <a:rPr lang="ru-RU" sz="2400">
                <a:latin typeface="Calibri" pitchFamily="34" charset="0"/>
              </a:rPr>
              <a:t> </a:t>
            </a:r>
          </a:p>
          <a:p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85750"/>
            <a:ext cx="9144000" cy="5000625"/>
          </a:xfrm>
        </p:spPr>
      </p:pic>
      <p:sp>
        <p:nvSpPr>
          <p:cNvPr id="13315" name="TextBox 5"/>
          <p:cNvSpPr txBox="1">
            <a:spLocks noChangeArrowheads="1"/>
          </p:cNvSpPr>
          <p:nvPr/>
        </p:nvSpPr>
        <p:spPr bwMode="auto">
          <a:xfrm>
            <a:off x="142875" y="5357813"/>
            <a:ext cx="88582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alibri" pitchFamily="34" charset="0"/>
              </a:rPr>
              <a:t>1. Сумма строк 9-10 и 11-12 больше общего числа впервые выявленных бактериовыделителей.</a:t>
            </a:r>
          </a:p>
          <a:p>
            <a:r>
              <a:rPr lang="ru-RU" sz="1400" b="1">
                <a:latin typeface="Calibri" pitchFamily="34" charset="0"/>
              </a:rPr>
              <a:t>2. Сумма по нозологиям внелегочного туберкулеза (стр.17-25) меньше, чем всего (стр.15-16), </a:t>
            </a:r>
          </a:p>
          <a:p>
            <a:r>
              <a:rPr lang="ru-RU" sz="1400" b="1">
                <a:latin typeface="Calibri" pitchFamily="34" charset="0"/>
              </a:rPr>
              <a:t>        т.к. перечислены не все возможные локализации.</a:t>
            </a:r>
          </a:p>
          <a:p>
            <a:r>
              <a:rPr lang="ru-RU" sz="1400" b="1">
                <a:latin typeface="Calibri" pitchFamily="34" charset="0"/>
              </a:rPr>
              <a:t>3. Обязательно заполнять строки ФСИН (30-31), иностранцы (28-29), БОМЖ (32).</a:t>
            </a:r>
          </a:p>
          <a:p>
            <a:r>
              <a:rPr lang="ru-RU" sz="1400" b="1">
                <a:latin typeface="Calibri" pitchFamily="34" charset="0"/>
              </a:rPr>
              <a:t>4. Если больной выявлен посмертно и одновременно он иностранец или из ФСИН, или БОМЖ,</a:t>
            </a:r>
          </a:p>
          <a:p>
            <a:r>
              <a:rPr lang="ru-RU" sz="1400" b="1">
                <a:latin typeface="Calibri" pitchFamily="34" charset="0"/>
              </a:rPr>
              <a:t>       то указывать его только один раз в строках 33-34 – посмертное выявление.</a:t>
            </a:r>
          </a:p>
        </p:txBody>
      </p:sp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3714750" y="0"/>
            <a:ext cx="1508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Таблица 1000</a:t>
            </a:r>
          </a:p>
        </p:txBody>
      </p:sp>
      <p:sp>
        <p:nvSpPr>
          <p:cNvPr id="13317" name="TextBox 7"/>
          <p:cNvSpPr txBox="1">
            <a:spLocks noChangeArrowheads="1"/>
          </p:cNvSpPr>
          <p:nvPr/>
        </p:nvSpPr>
        <p:spPr bwMode="auto">
          <a:xfrm>
            <a:off x="6357938" y="4929188"/>
            <a:ext cx="982662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00">
                <a:latin typeface="Calibri" pitchFamily="34" charset="0"/>
              </a:rPr>
              <a:t>Ж                       34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3132138" y="404813"/>
            <a:ext cx="2914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Таблица 1000 продолжение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981075"/>
            <a:ext cx="8070850" cy="105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5"/>
          <p:cNvSpPr txBox="1">
            <a:spLocks noChangeArrowheads="1"/>
          </p:cNvSpPr>
          <p:nvPr/>
        </p:nvSpPr>
        <p:spPr bwMode="auto">
          <a:xfrm>
            <a:off x="285750" y="2060575"/>
            <a:ext cx="8607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alibri" pitchFamily="34" charset="0"/>
              </a:rPr>
              <a:t>5. Рецидивы (стр.35-36) не включаются в строки 1-2.</a:t>
            </a:r>
          </a:p>
          <a:p>
            <a:r>
              <a:rPr lang="ru-RU" sz="1400" b="1">
                <a:latin typeface="Calibri" pitchFamily="34" charset="0"/>
              </a:rPr>
              <a:t>6. Бактериовыделители (стр.37-38) указываются 1 раз, а не так, как у впервые выявленных.</a:t>
            </a:r>
          </a:p>
        </p:txBody>
      </p:sp>
      <p:sp>
        <p:nvSpPr>
          <p:cNvPr id="14341" name="Прямоугольник 6"/>
          <p:cNvSpPr>
            <a:spLocks noChangeArrowheads="1"/>
          </p:cNvSpPr>
          <p:nvPr/>
        </p:nvSpPr>
        <p:spPr bwMode="auto">
          <a:xfrm>
            <a:off x="179388" y="4714875"/>
            <a:ext cx="878681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alibri" pitchFamily="34" charset="0"/>
              </a:rPr>
              <a:t>7. Жители других территорий включают как иностранцев (стр.28-29), так и жителей других субъектов РФ </a:t>
            </a:r>
          </a:p>
          <a:p>
            <a:r>
              <a:rPr lang="ru-RU" sz="1400" b="1">
                <a:latin typeface="Calibri" pitchFamily="34" charset="0"/>
              </a:rPr>
              <a:t>8. При проверке баланса между 8 и 33 формой (</a:t>
            </a:r>
            <a:r>
              <a:rPr lang="ru-RU" sz="1400" b="1" i="1">
                <a:latin typeface="Calibri" pitchFamily="34" charset="0"/>
                <a:cs typeface="Times New Roman" pitchFamily="18" charset="0"/>
              </a:rPr>
              <a:t>после того, как Вы сделаете контроли по МЕДСТАТУ и не получите 0</a:t>
            </a:r>
            <a:r>
              <a:rPr lang="ru-RU" sz="1400" b="1">
                <a:latin typeface="Calibri" pitchFamily="34" charset="0"/>
                <a:cs typeface="Times New Roman" pitchFamily="18" charset="0"/>
              </a:rPr>
              <a:t>)</a:t>
            </a:r>
            <a:r>
              <a:rPr lang="ru-RU" sz="1400" b="1">
                <a:latin typeface="Calibri" pitchFamily="34" charset="0"/>
              </a:rPr>
              <a:t> разница получается за счет больных из МО, ФМБА и других ведомств, имеющих свои тубучреждения. </a:t>
            </a:r>
          </a:p>
          <a:p>
            <a:r>
              <a:rPr lang="ru-RU" sz="1400" b="1">
                <a:latin typeface="Calibri" pitchFamily="34" charset="0"/>
              </a:rPr>
              <a:t>9. </a:t>
            </a:r>
            <a:r>
              <a:rPr lang="ru-RU" sz="1400" b="1" u="sng">
                <a:latin typeface="Calibri" pitchFamily="34" charset="0"/>
              </a:rPr>
              <a:t>Данные ФМС </a:t>
            </a:r>
            <a:r>
              <a:rPr lang="ru-RU" sz="1400" b="1">
                <a:latin typeface="Calibri" pitchFamily="34" charset="0"/>
              </a:rPr>
              <a:t>по впервые выявленным при освидетельствовании на право работы или проживания в России больным  туберкулезом </a:t>
            </a:r>
            <a:r>
              <a:rPr lang="ru-RU" sz="1400" b="1" u="sng">
                <a:latin typeface="Calibri" pitchFamily="34" charset="0"/>
              </a:rPr>
              <a:t>обязательно включать</a:t>
            </a:r>
            <a:r>
              <a:rPr lang="ru-RU" sz="1400" b="1">
                <a:latin typeface="Calibri" pitchFamily="34" charset="0"/>
              </a:rPr>
              <a:t> в строки «иностранец» и/или житель другой территории. </a:t>
            </a:r>
          </a:p>
        </p:txBody>
      </p:sp>
      <p:sp>
        <p:nvSpPr>
          <p:cNvPr id="14342" name="TextBox 11"/>
          <p:cNvSpPr txBox="1">
            <a:spLocks noChangeArrowheads="1"/>
          </p:cNvSpPr>
          <p:nvPr/>
        </p:nvSpPr>
        <p:spPr bwMode="auto">
          <a:xfrm>
            <a:off x="3132138" y="2636838"/>
            <a:ext cx="1508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Таблица 1001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5795963" y="3284538"/>
            <a:ext cx="428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4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3141663"/>
            <a:ext cx="9612312" cy="13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788" y="3141663"/>
            <a:ext cx="9612312" cy="13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7596188" y="3284538"/>
            <a:ext cx="428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7" name="TextBox 21"/>
          <p:cNvSpPr txBox="1">
            <a:spLocks noChangeArrowheads="1"/>
          </p:cNvSpPr>
          <p:nvPr/>
        </p:nvSpPr>
        <p:spPr bwMode="auto">
          <a:xfrm>
            <a:off x="3132138" y="4076700"/>
            <a:ext cx="1508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Таблица 1002</a:t>
            </a:r>
          </a:p>
        </p:txBody>
      </p:sp>
      <p:pic>
        <p:nvPicPr>
          <p:cNvPr id="14348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" y="4500563"/>
            <a:ext cx="9612313" cy="13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/>
        </p:nvCxnSpPr>
        <p:spPr>
          <a:xfrm>
            <a:off x="4000500" y="4572000"/>
            <a:ext cx="428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50" name="TextBox 14"/>
          <p:cNvSpPr txBox="1">
            <a:spLocks noChangeArrowheads="1"/>
          </p:cNvSpPr>
          <p:nvPr/>
        </p:nvSpPr>
        <p:spPr bwMode="auto">
          <a:xfrm>
            <a:off x="2627313" y="3500438"/>
            <a:ext cx="26479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Обычно проблем не возникает.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pPr eaLnBrk="1" hangingPunct="1"/>
            <a:r>
              <a:rPr lang="ru-RU" u="sng" smtClean="0"/>
              <a:t>Типичные ошибки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428625" y="928688"/>
            <a:ext cx="8715375" cy="5786437"/>
          </a:xfrm>
        </p:spPr>
        <p:txBody>
          <a:bodyPr/>
          <a:lstStyle/>
          <a:p>
            <a:pPr eaLnBrk="1" hangingPunct="1"/>
            <a:r>
              <a:rPr lang="ru-RU" dirty="0" smtClean="0"/>
              <a:t>Не заполнены строки ФСИН</a:t>
            </a:r>
          </a:p>
          <a:p>
            <a:pPr eaLnBrk="1" hangingPunct="1"/>
            <a:r>
              <a:rPr lang="ru-RU" dirty="0" smtClean="0"/>
              <a:t>Двойной учет посмертно выявленных</a:t>
            </a:r>
          </a:p>
          <a:p>
            <a:pPr eaLnBrk="1" hangingPunct="1"/>
            <a:r>
              <a:rPr lang="ru-RU" dirty="0" smtClean="0"/>
              <a:t>Неправильное формирование строк «Иностранные жители» и «Жители других территорий». Не надо бояться увеличения показателя заболеваемости за счет мигрантов. </a:t>
            </a:r>
          </a:p>
          <a:p>
            <a:pPr eaLnBrk="1" hangingPunct="1"/>
            <a:r>
              <a:rPr lang="ru-RU" dirty="0" smtClean="0"/>
              <a:t>Попытка подогнать значения строк по выявлению </a:t>
            </a:r>
            <a:r>
              <a:rPr lang="ru-RU" dirty="0" err="1" smtClean="0"/>
              <a:t>бактериовыделителей</a:t>
            </a:r>
            <a:r>
              <a:rPr lang="ru-RU" dirty="0" smtClean="0"/>
              <a:t> среди в/</a:t>
            </a:r>
            <a:r>
              <a:rPr lang="ru-RU" dirty="0" err="1" smtClean="0"/>
              <a:t>в</a:t>
            </a:r>
            <a:r>
              <a:rPr lang="ru-RU" dirty="0" smtClean="0"/>
              <a:t> так, чтобы сумма </a:t>
            </a:r>
            <a:r>
              <a:rPr lang="ru-RU" dirty="0" smtClean="0"/>
              <a:t>выявленных </a:t>
            </a:r>
            <a:r>
              <a:rPr lang="ru-RU" dirty="0" smtClean="0"/>
              <a:t>разными методами равнялась количеству </a:t>
            </a:r>
            <a:r>
              <a:rPr lang="ru-RU" dirty="0" smtClean="0"/>
              <a:t>людей -</a:t>
            </a:r>
            <a:r>
              <a:rPr lang="ru-RU" dirty="0" err="1" smtClean="0"/>
              <a:t>бактериовыделителей</a:t>
            </a:r>
            <a:endParaRPr lang="ru-RU" dirty="0" smtClean="0"/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57250"/>
            <a:ext cx="9144000" cy="5857875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3300" b="1" dirty="0" smtClean="0"/>
              <a:t>           </a:t>
            </a:r>
            <a:r>
              <a:rPr lang="ru-RU" sz="3100" b="1" dirty="0" smtClean="0"/>
              <a:t>Составляется головным ПТУ субъекта РФ </a:t>
            </a:r>
            <a:r>
              <a:rPr lang="ru-RU" sz="3100" dirty="0" smtClean="0"/>
              <a:t>суммированием данных из форм, присланных районными ПТД и другими учреждениями МЗ РФ, имеющими </a:t>
            </a:r>
            <a:r>
              <a:rPr lang="ru-RU" sz="3100" dirty="0"/>
              <a:t>фтизиатрические отделения (</a:t>
            </a:r>
            <a:r>
              <a:rPr lang="ru-RU" sz="3100" dirty="0" smtClean="0"/>
              <a:t>кабинеты)</a:t>
            </a:r>
            <a:br>
              <a:rPr lang="ru-RU" sz="3100" dirty="0" smtClean="0"/>
            </a:br>
            <a:r>
              <a:rPr lang="ru-RU" sz="3100" b="1" dirty="0" smtClean="0"/>
              <a:t>на основе «Карты диспансерного наблюдения» ф.030-4у</a:t>
            </a:r>
            <a:r>
              <a:rPr lang="ru-RU" sz="3100" dirty="0" smtClean="0"/>
              <a:t>, в которой нет сведений </a:t>
            </a:r>
            <a:r>
              <a:rPr lang="ru-RU" sz="3000" dirty="0" smtClean="0"/>
              <a:t>  о методе выявления туберкулеза,</a:t>
            </a:r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sz="3300" dirty="0" smtClean="0"/>
              <a:t> </a:t>
            </a:r>
            <a:r>
              <a:rPr lang="ru-RU" sz="3100" dirty="0" smtClean="0"/>
              <a:t>множественной лекарственной устойчивости МБТ, сочетанной ТБ-ВИЧ инфекции и прочего.</a:t>
            </a:r>
            <a:br>
              <a:rPr lang="ru-RU" sz="3100" dirty="0" smtClean="0"/>
            </a:br>
            <a:r>
              <a:rPr lang="ru-RU" sz="3100" u="sng" dirty="0" smtClean="0"/>
              <a:t>             </a:t>
            </a:r>
            <a:r>
              <a:rPr lang="ru-RU" sz="3100" i="1" u="sng" dirty="0" smtClean="0"/>
              <a:t>Дополнительно используются</a:t>
            </a:r>
            <a:r>
              <a:rPr lang="ru-RU" sz="3100" dirty="0" smtClean="0"/>
              <a:t>:</a:t>
            </a:r>
            <a:br>
              <a:rPr lang="ru-RU" sz="3100" dirty="0" smtClean="0"/>
            </a:br>
            <a:r>
              <a:rPr lang="ru-RU" sz="3100" dirty="0" smtClean="0"/>
              <a:t> </a:t>
            </a:r>
            <a:r>
              <a:rPr lang="ru-RU" sz="2700" dirty="0" smtClean="0"/>
              <a:t>ф. № 081/у «Медицинская карта больного туберкулёзом»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 </a:t>
            </a:r>
            <a:r>
              <a:rPr lang="ru-RU" sz="2700" dirty="0" smtClean="0"/>
              <a:t>ф. № 066/у «Статистическая карта выбывшего из стационара»</a:t>
            </a:r>
            <a:br>
              <a:rPr lang="ru-RU" sz="2700" dirty="0" smtClean="0"/>
            </a:br>
            <a:r>
              <a:rPr lang="ru-RU" sz="2700" dirty="0" smtClean="0"/>
              <a:t> </a:t>
            </a:r>
            <a:r>
              <a:rPr lang="ru-RU" sz="2800" dirty="0" smtClean="0"/>
              <a:t>ф. № 106/у «Врачебное свидетельство о смерти»</a:t>
            </a:r>
            <a:br>
              <a:rPr lang="ru-RU" sz="2800" dirty="0" smtClean="0"/>
            </a:br>
            <a:r>
              <a:rPr lang="ru-RU" sz="2800" dirty="0" smtClean="0"/>
              <a:t> ф. № 035/у «Журнал для записи заключений ЦВКК» и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 ф. № 04-ТБ/у «Журнал регистрации микроскопических      исследований на туберкулёз»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100" dirty="0" smtClean="0"/>
              <a:t> </a:t>
            </a:r>
            <a:endParaRPr lang="ru-RU" sz="3100" dirty="0"/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4572000" y="285750"/>
            <a:ext cx="714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3429000" y="0"/>
            <a:ext cx="11795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Calibri" pitchFamily="34" charset="0"/>
              </a:rPr>
              <a:t>Ф.33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0" y="571500"/>
            <a:ext cx="91440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Приказ Минздрава России от 15 ноября 2012 г. №932н</a:t>
            </a:r>
            <a:r>
              <a:rPr lang="ru-RU" sz="2800">
                <a:latin typeface="Calibri" pitchFamily="34" charset="0"/>
              </a:rPr>
              <a:t> </a:t>
            </a:r>
            <a:r>
              <a:rPr lang="ru-RU" sz="2800" b="1">
                <a:latin typeface="Calibri" pitchFamily="34" charset="0"/>
              </a:rPr>
              <a:t>«Порядок оказания медицинской помощи больным туберкулезом»</a:t>
            </a:r>
            <a:r>
              <a:rPr lang="ru-RU" sz="2800">
                <a:latin typeface="Calibri" pitchFamily="34" charset="0"/>
              </a:rPr>
              <a:t> Приказом утверждается </a:t>
            </a:r>
            <a:r>
              <a:rPr lang="ru-RU" sz="2800" b="1">
                <a:latin typeface="Calibri" pitchFamily="34" charset="0"/>
              </a:rPr>
              <a:t>порядок</a:t>
            </a:r>
            <a:r>
              <a:rPr lang="ru-RU" sz="2800">
                <a:latin typeface="Calibri" pitchFamily="34" charset="0"/>
              </a:rPr>
              <a:t> </a:t>
            </a:r>
            <a:r>
              <a:rPr lang="ru-RU" sz="2800" b="1" u="sng">
                <a:latin typeface="Calibri" pitchFamily="34" charset="0"/>
              </a:rPr>
              <a:t>оказания медицинской помощи пациентам с установленным туберкулезом</a:t>
            </a:r>
            <a:r>
              <a:rPr lang="ru-RU" sz="2800" b="1">
                <a:latin typeface="Calibri" pitchFamily="34" charset="0"/>
              </a:rPr>
              <a:t>, а также при подозрении на туберкулез </a:t>
            </a:r>
            <a:r>
              <a:rPr lang="ru-RU" sz="2800" b="1" u="sng">
                <a:latin typeface="Calibri" pitchFamily="34" charset="0"/>
              </a:rPr>
              <a:t>вне зависимости от гражданства и места жительства</a:t>
            </a:r>
            <a:r>
              <a:rPr lang="ru-RU" sz="2800" b="1">
                <a:latin typeface="Calibri" pitchFamily="34" charset="0"/>
              </a:rPr>
              <a:t>.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7411" name="TextBox 5"/>
          <p:cNvSpPr txBox="1">
            <a:spLocks noChangeArrowheads="1"/>
          </p:cNvSpPr>
          <p:nvPr/>
        </p:nvSpPr>
        <p:spPr bwMode="auto">
          <a:xfrm>
            <a:off x="0" y="3714750"/>
            <a:ext cx="9144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2800" b="1">
                <a:latin typeface="Calibri" pitchFamily="34" charset="0"/>
              </a:rPr>
              <a:t>Если ФМБА имеет свои тубучреждения и там лечит больных ТБ, то их больные в ф.33 не включаются.</a:t>
            </a:r>
          </a:p>
          <a:p>
            <a:pPr marL="342900" indent="-342900"/>
            <a:r>
              <a:rPr lang="ru-RU" sz="2800" b="1">
                <a:latin typeface="Calibri" pitchFamily="34" charset="0"/>
              </a:rPr>
              <a:t> Если больные, живущие в населенных пунктах, относящихся к ФМБА, лечатся в ПТ диспансере  или ПТ стационаре МЗ, и наблюдаются в ПТД МЗ, то они  включаются в ф.33, как состоящие на учете (табл.2100)  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63" y="214313"/>
            <a:ext cx="8229600" cy="3443287"/>
          </a:xfrm>
        </p:spPr>
      </p:pic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571500" y="4000500"/>
            <a:ext cx="80010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1400" b="1">
                <a:latin typeface="Calibri" pitchFamily="34" charset="0"/>
              </a:rPr>
              <a:t>1. Данные по впервые выявленным больным в ф.33 должны быть меньше, чем в ф.8, </a:t>
            </a:r>
          </a:p>
          <a:p>
            <a:pPr marL="342900" indent="-342900"/>
            <a:r>
              <a:rPr lang="ru-RU" sz="1400" b="1">
                <a:latin typeface="Calibri" pitchFamily="34" charset="0"/>
              </a:rPr>
              <a:t>          т.к. там все ведомства, а в ф.33 только МЗ</a:t>
            </a:r>
          </a:p>
          <a:p>
            <a:pPr marL="342900" indent="-342900"/>
            <a:r>
              <a:rPr lang="ru-RU" sz="1400" b="1">
                <a:latin typeface="Calibri" pitchFamily="34" charset="0"/>
              </a:rPr>
              <a:t>2. Другие локализации туберкулеза (стр.6 ф.33) соответствуют термину туберкулез внелегочных локализаций (стр.15-16 ф.8)</a:t>
            </a:r>
          </a:p>
          <a:p>
            <a:pPr marL="342900" indent="-342900"/>
            <a:r>
              <a:rPr lang="ru-RU" sz="1400" b="1">
                <a:latin typeface="Calibri" pitchFamily="34" charset="0"/>
              </a:rPr>
              <a:t>3. Инвалидность стр.8 больше суммы строк 9 и 10, т.к. еще есть 3 группа</a:t>
            </a:r>
          </a:p>
          <a:p>
            <a:pPr marL="342900" indent="-342900"/>
            <a:r>
              <a:rPr lang="ru-RU" sz="1400" b="1">
                <a:latin typeface="Calibri" pitchFamily="34" charset="0"/>
              </a:rPr>
              <a:t>4. Обследовано на АТ к ВИЧ (стр.11) относится только к больным туберкулезом</a:t>
            </a:r>
          </a:p>
          <a:p>
            <a:pPr marL="342900" indent="-342900"/>
            <a:r>
              <a:rPr lang="ru-RU" sz="1400" b="1">
                <a:latin typeface="Calibri" pitchFamily="34" charset="0"/>
              </a:rPr>
              <a:t>5. Положительный результат иммуноблотинга среди контингентов (стр.12 гр.7 )должен быть меньше или равен данным  ф61 табл.2000 стр.3 гр.8</a:t>
            </a:r>
          </a:p>
          <a:p>
            <a:pPr marL="342900" indent="-342900"/>
            <a:r>
              <a:rPr lang="ru-RU" sz="1400" b="1">
                <a:latin typeface="Calibri" pitchFamily="34" charset="0"/>
              </a:rPr>
              <a:t>6. Число больных ТБ+ВИЧ (стр.13) может быть больше стр.12, т.к. включает в себя не только больных ТБ, у которых выявлен ВИЧ, но и больных ВИЧ, у которых выявлен ТБ </a:t>
            </a:r>
          </a:p>
          <a:p>
            <a:pPr marL="342900" indent="-342900"/>
            <a:endParaRPr lang="ru-RU" sz="1400" b="1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285750"/>
            <a:ext cx="8620125" cy="1368425"/>
          </a:xfrm>
        </p:spPr>
      </p:pic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323850" y="1628775"/>
            <a:ext cx="86185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1.В таблицах 2110 и 2120 бывают только арифметические ошибки</a:t>
            </a:r>
          </a:p>
          <a:p>
            <a:r>
              <a:rPr lang="ru-RU" sz="1400" b="1">
                <a:latin typeface="Calibri" pitchFamily="34" charset="0"/>
              </a:rPr>
              <a:t>2. В таблице </a:t>
            </a:r>
            <a:r>
              <a:rPr lang="ru-RU" sz="1400" b="1" u="sng">
                <a:latin typeface="Calibri" pitchFamily="34" charset="0"/>
              </a:rPr>
              <a:t>2130</a:t>
            </a:r>
            <a:r>
              <a:rPr lang="ru-RU" sz="1400" b="1">
                <a:latin typeface="Calibri" pitchFamily="34" charset="0"/>
              </a:rPr>
              <a:t> часто не обращают внимание на скобку, где указано из стр.1 гр.7, т.е. </a:t>
            </a:r>
            <a:r>
              <a:rPr lang="ru-RU" sz="1400" b="1" u="sng">
                <a:latin typeface="Calibri" pitchFamily="34" charset="0"/>
              </a:rPr>
              <a:t>только больные ТОД</a:t>
            </a:r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714348" y="2252991"/>
            <a:ext cx="67151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1400" b="1" dirty="0">
                <a:latin typeface="Calibri" pitchFamily="34" charset="0"/>
                <a:cs typeface="Times New Roman" pitchFamily="18" charset="0"/>
              </a:rPr>
              <a:t>2. Выявление больных и некоторых групп </a:t>
            </a:r>
            <a:r>
              <a:rPr lang="ru-RU" sz="1400" b="1" dirty="0" smtClean="0">
                <a:latin typeface="Calibri" pitchFamily="34" charset="0"/>
                <a:cs typeface="Times New Roman" pitchFamily="18" charset="0"/>
              </a:rPr>
              <a:t>риска</a:t>
            </a:r>
          </a:p>
          <a:p>
            <a:r>
              <a:rPr lang="ru-RU" sz="1400" b="1" dirty="0" smtClean="0">
                <a:latin typeface="Calibri" pitchFamily="34" charset="0"/>
                <a:cs typeface="Times New Roman" pitchFamily="18" charset="0"/>
              </a:rPr>
              <a:t> таблица </a:t>
            </a:r>
            <a:r>
              <a:rPr lang="ru-RU" sz="1400" b="1" dirty="0">
                <a:latin typeface="Calibri" pitchFamily="34" charset="0"/>
                <a:cs typeface="Times New Roman" pitchFamily="18" charset="0"/>
              </a:rPr>
              <a:t>2200</a:t>
            </a:r>
            <a:endParaRPr lang="ru-RU" sz="1400" dirty="0"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42938" y="2786063"/>
          <a:ext cx="6096000" cy="2514600"/>
        </p:xfrm>
        <a:graphic>
          <a:graphicData uri="http://schemas.openxmlformats.org/drawingml/2006/table">
            <a:tbl>
              <a:tblPr/>
              <a:tblGrid>
                <a:gridCol w="5651500"/>
                <a:gridCol w="444500"/>
              </a:tblGrid>
              <a:tr h="233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Впервые выявлено больных туберкулезом из числа осмотренных на туберкулез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с применением: </a:t>
                      </a:r>
                    </a:p>
                    <a:p>
                      <a:pPr marL="10795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туберкулинодиагностики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79388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аллергена туберкулезного рекомбинантного в стандартном разведении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флюрографии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бактериологических методов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79388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методом бактериоскопии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Взято на учет в IIIА группу диспансерного учета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Взято на учет в V группу диспансерного учета: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42875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в 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42875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Кроме того умерло больных от туберкулеза постоянных жителей, диагноз у которых установлен посмертно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Кроме того умерло больных от ВИЧ-инфекции постоянных жителей, диагноз туберкулеза у которых установлен посмертно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32" name="TextBox 9"/>
          <p:cNvSpPr txBox="1">
            <a:spLocks noChangeArrowheads="1"/>
          </p:cNvSpPr>
          <p:nvPr/>
        </p:nvSpPr>
        <p:spPr bwMode="auto">
          <a:xfrm>
            <a:off x="323850" y="5429250"/>
            <a:ext cx="864076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>
                <a:latin typeface="Calibri" pitchFamily="34" charset="0"/>
              </a:rPr>
              <a:t>1. Сумма строк 2,4,5 должна быть равна строке 1 . Один больной показывается один раз, хотя он может быть обследован разными методами, но указывается только один метод выявления.</a:t>
            </a:r>
          </a:p>
          <a:p>
            <a:r>
              <a:rPr lang="ru-RU" sz="1400" b="1" dirty="0">
                <a:latin typeface="Calibri" pitchFamily="34" charset="0"/>
              </a:rPr>
              <a:t>2. Не забыть, что данные стр.3 входят как часть в строку 2, а данные стр.6 </a:t>
            </a:r>
            <a:r>
              <a:rPr lang="ru-RU" sz="1400" b="1" dirty="0" smtClean="0">
                <a:latin typeface="Calibri" pitchFamily="34" charset="0"/>
              </a:rPr>
              <a:t>-</a:t>
            </a:r>
            <a:r>
              <a:rPr lang="en-US" sz="1400" b="1" dirty="0" smtClean="0">
                <a:latin typeface="Calibri" pitchFamily="34" charset="0"/>
              </a:rPr>
              <a:t> </a:t>
            </a:r>
            <a:r>
              <a:rPr lang="ru-RU" sz="1400" b="1" dirty="0" smtClean="0">
                <a:latin typeface="Calibri" pitchFamily="34" charset="0"/>
              </a:rPr>
              <a:t>в </a:t>
            </a:r>
            <a:r>
              <a:rPr lang="ru-RU" sz="1400" b="1" dirty="0">
                <a:latin typeface="Calibri" pitchFamily="34" charset="0"/>
              </a:rPr>
              <a:t>стр.5</a:t>
            </a:r>
          </a:p>
          <a:p>
            <a:r>
              <a:rPr lang="ru-RU" sz="1400" b="1" dirty="0">
                <a:latin typeface="Calibri" pitchFamily="34" charset="0"/>
              </a:rPr>
              <a:t>3. Сумма строк 11 и 12 меньше, чем сумма строк ф.8 табл.1000 стр.(33+34) гр.5 (посмертное выявление ТБ), т.к. табл. 2200 постоянные жители, а ф.8 – все.</a:t>
            </a:r>
          </a:p>
          <a:p>
            <a:endParaRPr lang="ru-RU" sz="1400" b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6"/>
          <p:cNvGraphicFramePr>
            <a:graphicFrameLocks noChangeAspect="1"/>
          </p:cNvGraphicFramePr>
          <p:nvPr/>
        </p:nvGraphicFramePr>
        <p:xfrm>
          <a:off x="714375" y="285750"/>
          <a:ext cx="9367838" cy="2286000"/>
        </p:xfrm>
        <a:graphic>
          <a:graphicData uri="http://schemas.openxmlformats.org/presentationml/2006/ole">
            <p:oleObj spid="_x0000_s1026" name="Документ" r:id="rId3" imgW="10117058" imgH="2467975" progId="Word.Document.12">
              <p:embed/>
            </p:oleObj>
          </a:graphicData>
        </a:graphic>
      </p:graphicFrame>
      <p:sp>
        <p:nvSpPr>
          <p:cNvPr id="1028" name="TextBox 4"/>
          <p:cNvSpPr txBox="1">
            <a:spLocks noChangeArrowheads="1"/>
          </p:cNvSpPr>
          <p:nvPr/>
        </p:nvSpPr>
        <p:spPr bwMode="auto">
          <a:xfrm>
            <a:off x="285750" y="2714625"/>
            <a:ext cx="84296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alibri" pitchFamily="34" charset="0"/>
              </a:rPr>
              <a:t>1. Основная проблема – переход по возрасту из детей в подростки и из подростков во взрослые, перешедших по возрасту учитываем как выбывших в своей возрастной категории, а в следующей возрастной категории – как   прибывших. Иначе межгодовой баланс не сходится.</a:t>
            </a:r>
          </a:p>
          <a:p>
            <a:r>
              <a:rPr lang="ru-RU" sz="1400" b="1">
                <a:latin typeface="Calibri" pitchFamily="34" charset="0"/>
              </a:rPr>
              <a:t>2. Умерших учитываем только из состоявших на учете.</a:t>
            </a:r>
          </a:p>
        </p:txBody>
      </p:sp>
      <p:graphicFrame>
        <p:nvGraphicFramePr>
          <p:cNvPr id="1027" name="Object 27"/>
          <p:cNvGraphicFramePr>
            <a:graphicFrameLocks noChangeAspect="1"/>
          </p:cNvGraphicFramePr>
          <p:nvPr/>
        </p:nvGraphicFramePr>
        <p:xfrm>
          <a:off x="285750" y="3860800"/>
          <a:ext cx="8707438" cy="936625"/>
        </p:xfrm>
        <a:graphic>
          <a:graphicData uri="http://schemas.openxmlformats.org/presentationml/2006/ole">
            <p:oleObj spid="_x0000_s1027" name="Документ" r:id="rId4" imgW="10214262" imgH="827125" progId="Word.Document.12">
              <p:embed/>
            </p:oleObj>
          </a:graphicData>
        </a:graphic>
      </p:graphicFrame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428625" y="5143500"/>
            <a:ext cx="84296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В графах 4,5,6 табл.2310 дополнительно к стр.7 табл.2300 указываются умершие от туберкулеза, не состоявшие на учете в ПТУ МЗ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В графах 2 (умерло от ТБ больных ТБ+ВИЧ)и 7(из умерших от других причин, умерло больных  ТБ+ВИЧ)  наоборот, показывают часть больных из строк 7 и 8 табл.2300 соответственно.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sz="3600" b="1" u="sng" dirty="0" smtClean="0"/>
              <a:t>Ошибки при заполнении ф.ф.8 и 33 в 2018 г.</a:t>
            </a:r>
            <a:endParaRPr lang="ru-RU" sz="36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14422"/>
            <a:ext cx="9001156" cy="5500726"/>
          </a:xfrm>
        </p:spPr>
        <p:txBody>
          <a:bodyPr/>
          <a:lstStyle/>
          <a:p>
            <a:r>
              <a:rPr lang="ru-RU" sz="2800" b="1" dirty="0" smtClean="0"/>
              <a:t>Диспансер не контролирует заполнение таблицы 2512 в форме 30 –17 субъектов (20%</a:t>
            </a:r>
            <a:r>
              <a:rPr lang="ru-RU" sz="2800" b="1" dirty="0" smtClean="0"/>
              <a:t>) </a:t>
            </a:r>
            <a:r>
              <a:rPr lang="ru-RU" sz="2800" b="1" dirty="0" smtClean="0"/>
              <a:t>– </a:t>
            </a:r>
            <a:r>
              <a:rPr lang="ru-RU" sz="2800" b="1" i="1" dirty="0" smtClean="0"/>
              <a:t>ф.33</a:t>
            </a:r>
          </a:p>
          <a:p>
            <a:endParaRPr lang="ru-RU" sz="1000" b="1" dirty="0" smtClean="0"/>
          </a:p>
          <a:p>
            <a:r>
              <a:rPr lang="ru-RU" sz="2600" b="1" dirty="0" smtClean="0"/>
              <a:t>Двойной учет ФСИН и БОМЖ с жителями других территорий и посмертным выявлением – 4 субъекта </a:t>
            </a:r>
            <a:r>
              <a:rPr lang="ru-RU" sz="2600" b="1" dirty="0" smtClean="0"/>
              <a:t>– </a:t>
            </a:r>
            <a:r>
              <a:rPr lang="ru-RU" sz="2600" b="1" i="1" dirty="0" smtClean="0"/>
              <a:t>ф.8</a:t>
            </a:r>
            <a:endParaRPr lang="ru-RU" sz="2600" b="1" dirty="0" smtClean="0"/>
          </a:p>
          <a:p>
            <a:endParaRPr lang="ru-RU" sz="1000" b="1" dirty="0" smtClean="0"/>
          </a:p>
          <a:p>
            <a:r>
              <a:rPr lang="ru-RU" sz="2800" b="1" dirty="0" smtClean="0"/>
              <a:t>Не умеют считать балансы – 4 субъекта</a:t>
            </a:r>
            <a:r>
              <a:rPr lang="ru-RU" sz="2800" b="1" dirty="0" smtClean="0"/>
              <a:t> – </a:t>
            </a:r>
            <a:r>
              <a:rPr lang="ru-RU" sz="2800" b="1" i="1" dirty="0" smtClean="0"/>
              <a:t>ф.33</a:t>
            </a:r>
            <a:endParaRPr lang="ru-RU" sz="2800" b="1" dirty="0" smtClean="0"/>
          </a:p>
          <a:p>
            <a:endParaRPr lang="ru-RU" sz="1000" b="1" dirty="0" smtClean="0"/>
          </a:p>
          <a:p>
            <a:r>
              <a:rPr lang="ru-RU" sz="2800" b="1" dirty="0" smtClean="0"/>
              <a:t>Ошибки набивки – 3 субъекта</a:t>
            </a:r>
            <a:r>
              <a:rPr lang="ru-RU" sz="2800" b="1" dirty="0" smtClean="0"/>
              <a:t> – </a:t>
            </a:r>
            <a:r>
              <a:rPr lang="ru-RU" sz="2800" b="1" i="1" dirty="0" smtClean="0"/>
              <a:t>ф.33</a:t>
            </a:r>
            <a:endParaRPr lang="ru-RU" sz="2800" b="1" dirty="0" smtClean="0"/>
          </a:p>
          <a:p>
            <a:endParaRPr lang="ru-RU" sz="1000" b="1" dirty="0" smtClean="0"/>
          </a:p>
          <a:p>
            <a:r>
              <a:rPr lang="ru-RU" sz="2800" b="1" dirty="0" smtClean="0"/>
              <a:t>Не согласованы данные по впервые выявленным пациентам с ВИЧ+ТБ с ф.61 – 3 субъекта</a:t>
            </a:r>
            <a:r>
              <a:rPr lang="ru-RU" sz="2800" b="1" dirty="0" smtClean="0"/>
              <a:t> – </a:t>
            </a:r>
            <a:r>
              <a:rPr lang="ru-RU" sz="2800" b="1" i="1" dirty="0" smtClean="0"/>
              <a:t>ф.33</a:t>
            </a:r>
            <a:endParaRPr lang="ru-RU" sz="2800" b="1" dirty="0" smtClean="0"/>
          </a:p>
          <a:p>
            <a:r>
              <a:rPr lang="ru-RU" sz="2800" b="1" dirty="0" smtClean="0"/>
              <a:t>Проблема связи ПТД со </a:t>
            </a:r>
            <a:r>
              <a:rPr lang="ru-RU" sz="2800" b="1" dirty="0" err="1" smtClean="0"/>
              <a:t>ФСИНом</a:t>
            </a:r>
            <a:r>
              <a:rPr lang="ru-RU" sz="2800" b="1" dirty="0" smtClean="0"/>
              <a:t> в Волгоградской обл. 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013" y="642938"/>
            <a:ext cx="8916987" cy="372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179388" y="4643438"/>
            <a:ext cx="8785225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Основная проблема – не сходится межгодовой баланс просто из-за невнимательности.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Выявлено больных с активным ТБ из </a:t>
            </a:r>
            <a:r>
              <a:rPr lang="en-US" sz="1400" b="1">
                <a:latin typeface="Calibri" pitchFamily="34" charset="0"/>
              </a:rPr>
              <a:t>III </a:t>
            </a:r>
            <a:r>
              <a:rPr lang="ru-RU" sz="1400" b="1">
                <a:latin typeface="Calibri" pitchFamily="34" charset="0"/>
              </a:rPr>
              <a:t>группы табл.2400 стр.3 гр.6 равно</a:t>
            </a:r>
          </a:p>
          <a:p>
            <a:pPr marL="342900" indent="-342900"/>
            <a:r>
              <a:rPr lang="ru-RU" sz="1400" b="1">
                <a:latin typeface="Calibri" pitchFamily="34" charset="0"/>
              </a:rPr>
              <a:t>	 табл.2300 стр.2 гр.(3-4-5) +(9-10-11) (рецидивы из </a:t>
            </a:r>
            <a:r>
              <a:rPr lang="en-US" sz="1400" b="1">
                <a:latin typeface="Calibri" pitchFamily="34" charset="0"/>
              </a:rPr>
              <a:t>III </a:t>
            </a:r>
            <a:r>
              <a:rPr lang="ru-RU" sz="1400" b="1">
                <a:latin typeface="Calibri" pitchFamily="34" charset="0"/>
              </a:rPr>
              <a:t>группы ).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Взято в текущем году в </a:t>
            </a:r>
            <a:r>
              <a:rPr lang="en-US" sz="1400" b="1">
                <a:latin typeface="Calibri" pitchFamily="34" charset="0"/>
              </a:rPr>
              <a:t>III A </a:t>
            </a:r>
            <a:r>
              <a:rPr lang="ru-RU" sz="1400" b="1">
                <a:latin typeface="Calibri" pitchFamily="34" charset="0"/>
              </a:rPr>
              <a:t>группу строка 8 гр.3 не должно быть меньше, чем в табл.2200 стр.7.</a:t>
            </a:r>
          </a:p>
          <a:p>
            <a:pPr marL="342900" indent="-342900">
              <a:buFontTx/>
              <a:buAutoNum type="arabicPeriod"/>
            </a:pPr>
            <a:endParaRPr lang="ru-RU" sz="1400" b="1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428625"/>
            <a:ext cx="8794750" cy="252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357188" y="3143250"/>
            <a:ext cx="84296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 dirty="0">
                <a:latin typeface="Calibri" pitchFamily="34" charset="0"/>
              </a:rPr>
              <a:t>Основная проблема – не сходится межгодовой баланс просто из-за невнимательности.</a:t>
            </a:r>
          </a:p>
          <a:p>
            <a:pPr marL="342900" indent="-342900">
              <a:buFontTx/>
              <a:buAutoNum type="arabicPeriod"/>
            </a:pPr>
            <a:r>
              <a:rPr lang="ru-RU" sz="1400" b="1" dirty="0">
                <a:latin typeface="Calibri" pitchFamily="34" charset="0"/>
              </a:rPr>
              <a:t>Обследовано на МЛУ (стр.2) баланс не считается.</a:t>
            </a:r>
          </a:p>
          <a:p>
            <a:pPr marL="342900" indent="-342900">
              <a:buFontTx/>
              <a:buAutoNum type="arabicPeriod"/>
            </a:pPr>
            <a:r>
              <a:rPr lang="ru-RU" sz="1400" b="1" dirty="0">
                <a:latin typeface="Calibri" pitchFamily="34" charset="0"/>
              </a:rPr>
              <a:t>Выявлена МЛУ (стр.3) по вертикали в графах 6-13 может быть больше строки 1 из-за </a:t>
            </a:r>
            <a:r>
              <a:rPr lang="ru-RU" sz="1400" b="1" dirty="0" err="1">
                <a:latin typeface="Calibri" pitchFamily="34" charset="0"/>
              </a:rPr>
              <a:t>бактериовыделителей</a:t>
            </a:r>
            <a:r>
              <a:rPr lang="ru-RU" sz="1400" b="1" dirty="0">
                <a:latin typeface="Calibri" pitchFamily="34" charset="0"/>
              </a:rPr>
              <a:t>, выявленных в прошлом году, у которых МЛУ выявлена в отчетном году</a:t>
            </a:r>
            <a:r>
              <a:rPr lang="ru-RU" sz="1400" b="1" dirty="0" smtClean="0">
                <a:latin typeface="Calibri" pitchFamily="34" charset="0"/>
              </a:rPr>
              <a:t>.</a:t>
            </a:r>
          </a:p>
          <a:p>
            <a:pPr marL="342900" indent="-342900"/>
            <a:r>
              <a:rPr lang="ru-RU" sz="1400" b="1" dirty="0" smtClean="0">
                <a:latin typeface="Calibri" pitchFamily="34" charset="0"/>
              </a:rPr>
              <a:t>         В графе 16 данные по стр.2 должны быть больше стр.3.</a:t>
            </a:r>
            <a:endParaRPr lang="ru-RU" sz="1400" b="1" dirty="0">
              <a:latin typeface="Calibri" pitchFamily="34" charset="0"/>
            </a:endParaRPr>
          </a:p>
          <a:p>
            <a:pPr marL="342900" indent="-342900"/>
            <a:r>
              <a:rPr lang="ru-RU" sz="1400" b="1" dirty="0" smtClean="0">
                <a:latin typeface="Calibri" pitchFamily="34" charset="0"/>
              </a:rPr>
              <a:t>4.      Если </a:t>
            </a:r>
            <a:r>
              <a:rPr lang="ru-RU" sz="1400" b="1" dirty="0" err="1">
                <a:latin typeface="Calibri" pitchFamily="34" charset="0"/>
              </a:rPr>
              <a:t>баклаборатория</a:t>
            </a:r>
            <a:r>
              <a:rPr lang="ru-RU" sz="1400" b="1" dirty="0">
                <a:latin typeface="Calibri" pitchFamily="34" charset="0"/>
              </a:rPr>
              <a:t> не делает посевы или анализы на ЛЧ, надо это отдельно отметить.</a:t>
            </a:r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81525"/>
            <a:ext cx="10152063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Box 6"/>
          <p:cNvSpPr txBox="1">
            <a:spLocks noChangeArrowheads="1"/>
          </p:cNvSpPr>
          <p:nvPr/>
        </p:nvSpPr>
        <p:spPr bwMode="auto">
          <a:xfrm>
            <a:off x="500063" y="5072063"/>
            <a:ext cx="8429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Обследовано на МБТ (сумма граф 1 и 2) должна быть больше количества в/в больных ТОД, т.к. каждого больного положено обследовать и скопией, и посевом.</a:t>
            </a:r>
          </a:p>
        </p:txBody>
      </p:sp>
      <p:pic>
        <p:nvPicPr>
          <p:cNvPr id="2253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15000"/>
            <a:ext cx="92233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TextBox 8"/>
          <p:cNvSpPr txBox="1">
            <a:spLocks noChangeArrowheads="1"/>
          </p:cNvSpPr>
          <p:nvPr/>
        </p:nvSpPr>
        <p:spPr bwMode="auto">
          <a:xfrm>
            <a:off x="857250" y="6143625"/>
            <a:ext cx="28654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1.   Обычно проблем не возникает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313" y="549275"/>
          <a:ext cx="8678862" cy="3178183"/>
        </p:xfrm>
        <a:graphic>
          <a:graphicData uri="http://schemas.openxmlformats.org/drawingml/2006/table">
            <a:tbl>
              <a:tblPr/>
              <a:tblGrid>
                <a:gridCol w="3371850"/>
                <a:gridCol w="309562"/>
                <a:gridCol w="766763"/>
                <a:gridCol w="881062"/>
                <a:gridCol w="776288"/>
                <a:gridCol w="879475"/>
                <a:gridCol w="846137"/>
                <a:gridCol w="847725"/>
              </a:tblGrid>
              <a:tr h="173038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помощи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стро-ки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Больных, состоящих на учете всего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с впервые в жизни установленным диагнозом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30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44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до 14 лет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подростков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15-17 лет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до 14 лет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подростков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15-17 лет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Госпитализировано всего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147236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4175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1534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63862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3029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1160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1428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бактериовыделителей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74150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343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31605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287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в дневные стационары  (из строки 01)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11649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4923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в санатории  (из строки 01)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14365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961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3096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Применены хирургические  методы лечения (всего)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13495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5319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поводу туберкулеза органов дыхания 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12388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4766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по поводу ФКТ легких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костно-суставного  туберкулеза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туберкулеза мочеполовых органов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с туберкулезом женских половых органов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туберкулеза периферических лимфатических узлов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 в стационаре от туберкулеза больных, состоявших на  учете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8683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698" name="Rectangle 1"/>
          <p:cNvSpPr>
            <a:spLocks noChangeArrowheads="1"/>
          </p:cNvSpPr>
          <p:nvPr/>
        </p:nvSpPr>
        <p:spPr bwMode="auto">
          <a:xfrm>
            <a:off x="0" y="188913"/>
            <a:ext cx="2215673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bIns="0" anchor="ctr">
            <a:spAutoFit/>
          </a:bodyPr>
          <a:lstStyle/>
          <a:p>
            <a:r>
              <a:rPr lang="ru-RU" sz="1400" b="1">
                <a:latin typeface="Calibri" pitchFamily="34" charset="0"/>
                <a:cs typeface="Times New Roman" pitchFamily="18" charset="0"/>
              </a:rPr>
              <a:t>6. Больничная и санаторная помощь </a:t>
            </a:r>
            <a:r>
              <a:rPr lang="ru-RU" sz="1000" b="1">
                <a:latin typeface="Calibri" pitchFamily="34" charset="0"/>
                <a:cs typeface="Times New Roman" pitchFamily="18" charset="0"/>
              </a:rPr>
              <a:t>(2600)																		</a:t>
            </a:r>
            <a:r>
              <a:rPr lang="ru-RU" sz="1000">
                <a:latin typeface="Calibri" pitchFamily="34" charset="0"/>
                <a:cs typeface="Times New Roman" pitchFamily="18" charset="0"/>
              </a:rPr>
              <a:t>Код по ОКЕИ: человек - 792</a:t>
            </a:r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3699" name="TextBox 5"/>
          <p:cNvSpPr txBox="1">
            <a:spLocks noChangeArrowheads="1"/>
          </p:cNvSpPr>
          <p:nvPr/>
        </p:nvSpPr>
        <p:spPr bwMode="auto">
          <a:xfrm>
            <a:off x="179388" y="3714750"/>
            <a:ext cx="896461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Таблица составлена наоборот сначала про контингенты, а потом про в/в.  Иногда путают.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Госпитализировано всего (строка 1) указываются люди, а не госпитализации. </a:t>
            </a:r>
          </a:p>
          <a:p>
            <a:pPr marL="342900" indent="-342900"/>
            <a:r>
              <a:rPr lang="ru-RU" sz="1400" b="1">
                <a:latin typeface="Calibri" pitchFamily="34" charset="0"/>
              </a:rPr>
              <a:t>         Один и тот же человек может быть госпитализирован сначала в стационар, потом в дневной стационар, потом в санаторий.  Показывать в строках (1,3,4) людей отдельно. Ничего не суммировать.</a:t>
            </a:r>
          </a:p>
          <a:p>
            <a:pPr marL="342900" indent="-342900">
              <a:buFontTx/>
              <a:buAutoNum type="arabicPeriod" startAt="3"/>
            </a:pPr>
            <a:r>
              <a:rPr lang="ru-RU" sz="1400" b="1">
                <a:latin typeface="Calibri" pitchFamily="34" charset="0"/>
              </a:rPr>
              <a:t>В отличие от табл.2130, в строке 4 пишем всех, прошедших санаторное лечение, а не только больных ТОД.</a:t>
            </a:r>
          </a:p>
          <a:p>
            <a:pPr marL="342900" indent="-342900">
              <a:buFontTx/>
              <a:buAutoNum type="arabicPeriod" startAt="3"/>
            </a:pPr>
            <a:r>
              <a:rPr lang="ru-RU" sz="1400" b="1">
                <a:latin typeface="Calibri" pitchFamily="34" charset="0"/>
              </a:rPr>
              <a:t>Хирургия (стр.5) тоже люди, а одному человеку можно сделать много операций по поводу разных локализаций, т.е. тоже пишем в каждую строку (6-11) людей, а не операции.</a:t>
            </a:r>
          </a:p>
          <a:p>
            <a:pPr marL="342900" indent="-342900">
              <a:buFontTx/>
              <a:buAutoNum type="arabicPeriod" startAt="3"/>
            </a:pPr>
            <a:r>
              <a:rPr lang="ru-RU" sz="1400" b="1">
                <a:latin typeface="Calibri" pitchFamily="34" charset="0"/>
              </a:rPr>
              <a:t>Умерло в стационаре от туберкулеза из состоявших на учете – это часть из табл.2300 стр.7</a:t>
            </a:r>
          </a:p>
        </p:txBody>
      </p:sp>
      <p:pic>
        <p:nvPicPr>
          <p:cNvPr id="2370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70600"/>
            <a:ext cx="9647238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701" name="TextBox 7"/>
          <p:cNvSpPr txBox="1">
            <a:spLocks noChangeArrowheads="1"/>
          </p:cNvSpPr>
          <p:nvPr/>
        </p:nvSpPr>
        <p:spPr bwMode="auto">
          <a:xfrm>
            <a:off x="827088" y="6478588"/>
            <a:ext cx="41021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1. Заполняют только те, кто использует этот метод</a:t>
            </a:r>
          </a:p>
        </p:txBody>
      </p:sp>
      <p:sp>
        <p:nvSpPr>
          <p:cNvPr id="23702" name="Прямоугольник 3"/>
          <p:cNvSpPr>
            <a:spLocks noChangeArrowheads="1"/>
          </p:cNvSpPr>
          <p:nvPr/>
        </p:nvSpPr>
        <p:spPr bwMode="auto">
          <a:xfrm>
            <a:off x="250825" y="5538788"/>
            <a:ext cx="87487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latin typeface="Calibri" pitchFamily="34" charset="0"/>
              </a:rPr>
              <a:t>(2610</a:t>
            </a:r>
            <a:r>
              <a:rPr lang="ru-RU" sz="1200">
                <a:latin typeface="Calibri" pitchFamily="34" charset="0"/>
              </a:rPr>
              <a:t>)  Кроме того, умерло от туберкулеза в туберкулезном стационаре больных, не состоявших на учете: взрослых  1___подростков 15-17 лет 2_______ детей 0 -14 лет   3_________  </a:t>
            </a:r>
            <a:r>
              <a:rPr lang="ru-RU" sz="1200" b="1">
                <a:latin typeface="Calibri" pitchFamily="34" charset="0"/>
              </a:rPr>
              <a:t>Дополнение к стр.12 табл. 2600</a:t>
            </a:r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" y="377825"/>
            <a:ext cx="8639175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179388" y="4508500"/>
            <a:ext cx="8964612" cy="16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Главное – правильно посчитать количество больных из формы прошлого года в строке 1.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Впервые выявленные больные ТОД  (графы 3,5,6) берутся соответственно из табл.2100 строк 1,4, 5 </a:t>
            </a:r>
          </a:p>
          <a:p>
            <a:pPr marL="342900" indent="-342900"/>
            <a:r>
              <a:rPr lang="ru-RU" sz="1400" b="1">
                <a:latin typeface="Calibri" pitchFamily="34" charset="0"/>
              </a:rPr>
              <a:t>         гр.4 прошлого года, а гр.4 из табл.2500 стр.1  гр.3</a:t>
            </a:r>
          </a:p>
          <a:p>
            <a:pPr marL="342900" indent="-342900">
              <a:buFont typeface="Calibri" pitchFamily="34" charset="0"/>
              <a:buAutoNum type="arabicPeriod" startAt="4"/>
            </a:pPr>
            <a:r>
              <a:rPr lang="ru-RU" sz="1400" b="1">
                <a:latin typeface="Calibri" pitchFamily="34" charset="0"/>
              </a:rPr>
              <a:t>Рецидивы всего - из табл.2300 стр.1 гр.3 прошлого года.</a:t>
            </a:r>
          </a:p>
          <a:p>
            <a:pPr marL="342900" indent="-342900">
              <a:buFont typeface="Calibri" pitchFamily="34" charset="0"/>
              <a:buAutoNum type="arabicPeriod" startAt="4"/>
            </a:pPr>
            <a:r>
              <a:rPr lang="ru-RU" sz="1400" b="1">
                <a:latin typeface="Calibri" pitchFamily="34" charset="0"/>
              </a:rPr>
              <a:t>Рецидивы бактериовыделители - из табл.2500 сумма граф 9 и 10 из строки 1 (из </a:t>
            </a:r>
            <a:r>
              <a:rPr lang="en-US" sz="1400" b="1">
                <a:latin typeface="Calibri" pitchFamily="34" charset="0"/>
              </a:rPr>
              <a:t>III </a:t>
            </a:r>
            <a:r>
              <a:rPr lang="ru-RU" sz="1400" b="1">
                <a:latin typeface="Calibri" pitchFamily="34" charset="0"/>
              </a:rPr>
              <a:t>группы и из снятых с учета) прошлого года. </a:t>
            </a:r>
          </a:p>
          <a:p>
            <a:pPr marL="342900" indent="-342900">
              <a:buFont typeface="Calibri" pitchFamily="34" charset="0"/>
              <a:buAutoNum type="arabicPeriod" startAt="4"/>
            </a:pPr>
            <a:r>
              <a:rPr lang="ru-RU" sz="1400" b="1">
                <a:latin typeface="Calibri" pitchFamily="34" charset="0"/>
              </a:rPr>
              <a:t>Переведено в </a:t>
            </a:r>
            <a:r>
              <a:rPr lang="en-US" sz="1400" b="1">
                <a:latin typeface="Calibri" pitchFamily="34" charset="0"/>
              </a:rPr>
              <a:t>III </a:t>
            </a:r>
            <a:r>
              <a:rPr lang="ru-RU" sz="1400" b="1">
                <a:latin typeface="Calibri" pitchFamily="34" charset="0"/>
              </a:rPr>
              <a:t>группу (стр8) меньше разницы строк (1-2-3-4–5).</a:t>
            </a:r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6165850"/>
            <a:ext cx="84963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Box 5"/>
          <p:cNvSpPr txBox="1">
            <a:spLocks noChangeArrowheads="1"/>
          </p:cNvSpPr>
          <p:nvPr/>
        </p:nvSpPr>
        <p:spPr bwMode="auto">
          <a:xfrm>
            <a:off x="827088" y="6381750"/>
            <a:ext cx="28654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1.   Обычно проблем не возникает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33375"/>
            <a:ext cx="10117137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611188" y="3151188"/>
            <a:ext cx="8247062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600" b="1">
                <a:latin typeface="Calibri" pitchFamily="34" charset="0"/>
              </a:rPr>
              <a:t>Данные заполняются из </a:t>
            </a:r>
            <a:r>
              <a:rPr lang="ru-RU" sz="1600">
                <a:latin typeface="Calibri" pitchFamily="34" charset="0"/>
              </a:rPr>
              <a:t> </a:t>
            </a:r>
            <a:r>
              <a:rPr lang="ru-RU" sz="1600" b="1">
                <a:latin typeface="Calibri" pitchFamily="34" charset="0"/>
              </a:rPr>
              <a:t>ф. № 081/у «Медицинская карта больного туберкулёзом», т.к. ф.030-4/у на этих больных не заводится.</a:t>
            </a:r>
          </a:p>
          <a:p>
            <a:pPr marL="342900" indent="-342900">
              <a:buFont typeface="Calibri" pitchFamily="34" charset="0"/>
              <a:buAutoNum type="arabicPeriod" startAt="2"/>
            </a:pPr>
            <a:r>
              <a:rPr lang="ru-RU" sz="1600" b="1">
                <a:latin typeface="Calibri" pitchFamily="34" charset="0"/>
              </a:rPr>
              <a:t>Часто, после выявления ТБ, при осмотре для поступления на работу, больных туберкулезом высылают из субъекта и дальше про них ничего не известно. Есть субъекты, которые даже не включают их в ф.8, т.к. не заполняют на них ф.089/у, что недопустимо.</a:t>
            </a:r>
          </a:p>
          <a:p>
            <a:pPr marL="342900" indent="-342900">
              <a:buFont typeface="Calibri" pitchFamily="34" charset="0"/>
              <a:buAutoNum type="arabicPeriod" startAt="3"/>
            </a:pPr>
            <a:r>
              <a:rPr lang="ru-RU" sz="1600" b="1">
                <a:latin typeface="Calibri" pitchFamily="34" charset="0"/>
              </a:rPr>
              <a:t>Если больной все-таки лечился в данном учреждении, то его учитывают в строках 3-5.</a:t>
            </a:r>
          </a:p>
          <a:p>
            <a:pPr marL="342900" indent="-342900">
              <a:buFontTx/>
              <a:buAutoNum type="arabicPeriod" startAt="3"/>
            </a:pPr>
            <a:r>
              <a:rPr lang="ru-RU" sz="1600" b="1">
                <a:latin typeface="Calibri" pitchFamily="34" charset="0"/>
              </a:rPr>
              <a:t>Если больной умер во время лечения или без лечения, но диспансеру известно, что болел, то включаем его в строки 6 (всего) и 7(в стационаре). </a:t>
            </a:r>
          </a:p>
          <a:p>
            <a:pPr marL="342900" indent="-342900">
              <a:buFontTx/>
              <a:buAutoNum type="arabicPeriod" startAt="3"/>
            </a:pPr>
            <a:r>
              <a:rPr lang="ru-RU" sz="1600" b="1">
                <a:latin typeface="Calibri" pitchFamily="34" charset="0"/>
              </a:rPr>
              <a:t>Данные о смерти из строки 6 включаются в табл.2310 строку1 графы 4-6 </a:t>
            </a:r>
          </a:p>
          <a:p>
            <a:pPr marL="342900" indent="-342900">
              <a:buFontTx/>
              <a:buAutoNum type="arabicPeriod" startAt="3"/>
            </a:pPr>
            <a:r>
              <a:rPr lang="ru-RU" sz="1600" b="1">
                <a:latin typeface="Calibri" pitchFamily="34" charset="0"/>
              </a:rPr>
              <a:t>Данные о смерти в стационаре из строки 7 включаются в  табл.2610 строку 1 графы 1-3 </a:t>
            </a:r>
          </a:p>
          <a:p>
            <a:pPr marL="342900" indent="-342900"/>
            <a:r>
              <a:rPr lang="ru-RU" sz="1600" b="1">
                <a:latin typeface="Calibri" pitchFamily="34" charset="0"/>
              </a:rPr>
              <a:t>         из раздела 6 «Больничная и санаторная помощь»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ChangeArrowheads="1"/>
          </p:cNvSpPr>
          <p:nvPr/>
        </p:nvSpPr>
        <p:spPr bwMode="auto">
          <a:xfrm>
            <a:off x="0" y="120650"/>
            <a:ext cx="9144000" cy="667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Проблема в том и заключается, что нет нормативных документов, </a:t>
            </a:r>
          </a:p>
          <a:p>
            <a:pPr algn="ctr"/>
            <a:r>
              <a:rPr lang="ru-RU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поэтому следуем фразе </a:t>
            </a:r>
            <a:r>
              <a:rPr lang="ru-RU" b="1" u="sng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кроме состоящих на учете</a:t>
            </a:r>
            <a:r>
              <a:rPr lang="ru-RU" b="1" u="sng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Вы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своих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БОМЖей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берете на учет, то не включайте в табл.2800, а показывайте в табл.2100. Также и для других категорий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временно проживающих на территории обслуживания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eaLnBrk="0" hangingPunct="0"/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Нет четкого определения, что такое временно - неделя, месяц, год, несколько лет?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Нет понятия прописка, а есть регистрация постоянная, временная.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Есть место регистрации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lang="en-US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есть место фактического проживания – контакты вы как обследуете и учитываете?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закону мы обязаны оказывать помощь всем.</a:t>
            </a:r>
          </a:p>
          <a:p>
            <a:pPr eaLnBrk="0" hangingPunct="0"/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Давайте разберем несколько примеров из жизни:</a:t>
            </a:r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Студент приехал учиться из другого города и заболел.</a:t>
            </a:r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зарегистрирован в общежитии на 5 лет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ваш житель или нет?</a:t>
            </a:r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Студент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иностранец уже 3 года учится у Вас в городе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– 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 его регистрировать?</a:t>
            </a:r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Беженцы с официальным статусом и переехавшие к родственникам. В чем разница для ПТД?</a:t>
            </a:r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Трудовые мигранты пришли получать справку для устройства на работу. Вы выявили туберкулез и оставили у себя в стационаре лечиться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пишем все о нем в табл.2800, а если сразу выслали домой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надо записать выявление в 1 строку табл.2800 и дальше Вам ничего не известно.</a:t>
            </a:r>
          </a:p>
          <a:p>
            <a:pPr eaLnBrk="0" hangingPunct="0"/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Я, </a:t>
            </a:r>
            <a:r>
              <a:rPr lang="ru-RU" sz="2000" b="1" u="sng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лично</a:t>
            </a:r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, считаю так – завели на больного форму 030-4/у – состоит на учете, </a:t>
            </a:r>
          </a:p>
          <a:p>
            <a:pPr eaLnBrk="0" hangingPunct="0"/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не завели – не состоит.</a:t>
            </a:r>
          </a:p>
          <a:p>
            <a:pPr eaLnBrk="0" hangingPunct="0"/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Ф.089у необходимо заводить на всех и включать всех в ф.8, т.к. если больной даже выслан после обследования, то он все равно уже успел распространить туберкулез если не на жителей вашего субъекта, то на тех с кем приехал и кто</a:t>
            </a:r>
          </a:p>
          <a:p>
            <a:pPr eaLnBrk="0" hangingPunct="0"/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у Вас остался работать и заболеет позже.</a:t>
            </a:r>
          </a:p>
          <a:p>
            <a:pPr algn="ctr" eaLnBrk="0" hangingPunct="0"/>
            <a:r>
              <a:rPr lang="ru-RU" sz="2000" b="1" u="sng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Не надо бояться повышения заболеваемости, </a:t>
            </a:r>
          </a:p>
          <a:p>
            <a:pPr algn="ctr" eaLnBrk="0" hangingPunct="0"/>
            <a:r>
              <a:rPr lang="ru-RU" sz="2000" b="1" u="sng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а надо бояться </a:t>
            </a:r>
            <a:r>
              <a:rPr lang="ru-RU" sz="2000" b="1" u="sng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недовыявленных</a:t>
            </a:r>
            <a:r>
              <a:rPr lang="ru-RU" sz="2000" b="1" u="sng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u="sng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очагов инфекции.</a:t>
            </a:r>
            <a:endParaRPr lang="ru-RU" u="sng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1"/>
          <p:cNvSpPr>
            <a:spLocks noChangeArrowheads="1"/>
          </p:cNvSpPr>
          <p:nvPr/>
        </p:nvSpPr>
        <p:spPr bwMode="auto">
          <a:xfrm>
            <a:off x="0" y="1125538"/>
            <a:ext cx="8964613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latin typeface="Calibri" pitchFamily="34" charset="0"/>
              </a:rPr>
              <a:t>Законодательство Российской Федерации</a:t>
            </a:r>
          </a:p>
          <a:p>
            <a:pPr algn="ctr"/>
            <a:r>
              <a:rPr lang="ru-RU" sz="3200" b="1" dirty="0">
                <a:latin typeface="Calibri" pitchFamily="34" charset="0"/>
              </a:rPr>
              <a:t> по вопросам диагностики и лечения туберкулеза </a:t>
            </a:r>
          </a:p>
          <a:p>
            <a:pPr algn="ctr"/>
            <a:r>
              <a:rPr lang="ru-RU" sz="3200" b="1" dirty="0">
                <a:latin typeface="Calibri" pitchFamily="34" charset="0"/>
              </a:rPr>
              <a:t>среди иностранцев и лиц без гражданства</a:t>
            </a:r>
          </a:p>
          <a:p>
            <a:pPr algn="ctr"/>
            <a:r>
              <a:rPr lang="ru-RU" sz="3200" b="1" dirty="0">
                <a:latin typeface="Calibri" pitchFamily="34" charset="0"/>
              </a:rPr>
              <a:t> (беженцев и мигрантов)</a:t>
            </a:r>
            <a:endParaRPr lang="ru-RU" sz="32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1"/>
          <p:cNvSpPr>
            <a:spLocks noChangeArrowheads="1"/>
          </p:cNvSpPr>
          <p:nvPr/>
        </p:nvSpPr>
        <p:spPr bwMode="auto">
          <a:xfrm>
            <a:off x="107950" y="692150"/>
            <a:ext cx="8964613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u="sng">
                <a:latin typeface="Calibri" pitchFamily="34" charset="0"/>
              </a:rPr>
              <a:t>Впервые выявленные случаи ТБ среди мигрантов</a:t>
            </a:r>
            <a:r>
              <a:rPr lang="ru-RU" sz="3200" b="1">
                <a:latin typeface="Calibri" pitchFamily="34" charset="0"/>
              </a:rPr>
              <a:t> регистрируются в форме № 8 «Сведения о заболеваниях активным туберкулезом».</a:t>
            </a:r>
          </a:p>
          <a:p>
            <a:r>
              <a:rPr lang="ru-RU" sz="3200">
                <a:latin typeface="Calibri" pitchFamily="34" charset="0"/>
              </a:rPr>
              <a:t> </a:t>
            </a:r>
            <a:r>
              <a:rPr lang="ru-RU" sz="3200" b="1">
                <a:latin typeface="Calibri" pitchFamily="34" charset="0"/>
              </a:rPr>
              <a:t>Мигранты</a:t>
            </a:r>
            <a:r>
              <a:rPr lang="ru-RU" sz="3200">
                <a:latin typeface="Calibri" pitchFamily="34" charset="0"/>
              </a:rPr>
              <a:t> могут наблюдаться в противотуберкулезных организациях на общих основаниях. Они </a:t>
            </a:r>
            <a:r>
              <a:rPr lang="ru-RU" sz="3200" b="1">
                <a:latin typeface="Calibri" pitchFamily="34" charset="0"/>
              </a:rPr>
              <a:t>регистрируются в форме № 33 «Сведения о  больных туберкулезом» в таблице 2800  «Оказание помощи больным туберкулезом, временно проживающим на территории обслуживания (кроме лиц, состоящих на учете)».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1"/>
          <p:cNvSpPr>
            <a:spLocks noChangeArrowheads="1"/>
          </p:cNvSpPr>
          <p:nvPr/>
        </p:nvSpPr>
        <p:spPr bwMode="auto">
          <a:xfrm>
            <a:off x="0" y="115888"/>
            <a:ext cx="9144000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Постановление Правительства Российской Федерации от 28 ноября 2014 г. № 1273 «О  программе государственных гарантий бесплатного оказания гражданам медицинской помощи на 2015 год и на плановый период 2016 и 2017 годов»:</a:t>
            </a:r>
          </a:p>
          <a:p>
            <a:r>
              <a:rPr lang="en-US" sz="2800" b="1">
                <a:latin typeface="Calibri" pitchFamily="34" charset="0"/>
              </a:rPr>
              <a:t> </a:t>
            </a:r>
            <a:endParaRPr lang="ru-RU" sz="1200" b="1">
              <a:latin typeface="Calibri" pitchFamily="34" charset="0"/>
            </a:endParaRPr>
          </a:p>
          <a:p>
            <a:r>
              <a:rPr lang="ru-RU" sz="2800" b="1">
                <a:latin typeface="Calibri" pitchFamily="34" charset="0"/>
              </a:rPr>
              <a:t>В базовую программу ОМС не  включен туберкулез. </a:t>
            </a:r>
            <a:r>
              <a:rPr lang="ru-RU" sz="2800" b="1" u="sng">
                <a:latin typeface="Calibri" pitchFamily="34" charset="0"/>
              </a:rPr>
              <a:t>Медицинская помощь  оказывается за счет бюджетных ассигнований. </a:t>
            </a:r>
          </a:p>
          <a:p>
            <a:r>
              <a:rPr lang="ru-RU" sz="2800" b="1">
                <a:latin typeface="Calibri" pitchFamily="34" charset="0"/>
              </a:rPr>
              <a:t>Полис ДМС не предусматривает оплату медицинских услуг по диагностике и лечению туберкулеза.</a:t>
            </a:r>
          </a:p>
          <a:p>
            <a:r>
              <a:rPr lang="ru-RU" sz="2800" b="1">
                <a:latin typeface="Calibri" pitchFamily="34" charset="0"/>
              </a:rPr>
              <a:t>Плановая помощь может быть оказана за счет средств работодателя или средств самого мигранта.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1"/>
          <p:cNvSpPr>
            <a:spLocks noChangeArrowheads="1"/>
          </p:cNvSpPr>
          <p:nvPr/>
        </p:nvSpPr>
        <p:spPr bwMode="auto">
          <a:xfrm>
            <a:off x="179388" y="188913"/>
            <a:ext cx="871378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alibri" pitchFamily="34" charset="0"/>
              </a:rPr>
              <a:t>Федеральный закон «О правовом положении иностранных граждан в Российской Федерации» от 25 июня .2002 г. №  115-ФЗ</a:t>
            </a:r>
          </a:p>
        </p:txBody>
      </p:sp>
      <p:sp>
        <p:nvSpPr>
          <p:cNvPr id="30723" name="Прямоугольник 2"/>
          <p:cNvSpPr>
            <a:spLocks noChangeArrowheads="1"/>
          </p:cNvSpPr>
          <p:nvPr/>
        </p:nvSpPr>
        <p:spPr bwMode="auto">
          <a:xfrm>
            <a:off x="53975" y="2349500"/>
            <a:ext cx="8964613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u="sng" dirty="0">
                <a:latin typeface="Calibri" pitchFamily="34" charset="0"/>
              </a:rPr>
              <a:t>• </a:t>
            </a:r>
            <a:r>
              <a:rPr lang="ru-RU" sz="2400" u="sng" dirty="0">
                <a:latin typeface="Calibri" pitchFamily="34" charset="0"/>
              </a:rPr>
              <a:t>временно пребывающий </a:t>
            </a:r>
            <a:r>
              <a:rPr lang="ru-RU" sz="2400" dirty="0">
                <a:latin typeface="Calibri" pitchFamily="34" charset="0"/>
              </a:rPr>
              <a:t>в Российской Федерации иностранный гражданин, т. е. лицо, прибывшее в Российскую Федерацию на основании визы или в порядке, не требующем получения визы, и получившее миграционную карту, но не имеющее вида на жительство или разрешения на временное проживание; </a:t>
            </a:r>
          </a:p>
          <a:p>
            <a:r>
              <a:rPr lang="ru-RU" sz="2400" dirty="0">
                <a:latin typeface="Calibri" pitchFamily="34" charset="0"/>
              </a:rPr>
              <a:t>• </a:t>
            </a:r>
            <a:r>
              <a:rPr lang="ru-RU" sz="2400" u="sng" dirty="0">
                <a:latin typeface="Calibri" pitchFamily="34" charset="0"/>
              </a:rPr>
              <a:t>временно проживающий </a:t>
            </a:r>
            <a:r>
              <a:rPr lang="ru-RU" sz="2400" dirty="0">
                <a:latin typeface="Calibri" pitchFamily="34" charset="0"/>
              </a:rPr>
              <a:t>в Российской Федерации иностранный гражданин – лицо, получившее разрешение на временное проживание; </a:t>
            </a:r>
          </a:p>
          <a:p>
            <a:r>
              <a:rPr lang="ru-RU" sz="2400" dirty="0">
                <a:latin typeface="Calibri" pitchFamily="34" charset="0"/>
              </a:rPr>
              <a:t>• </a:t>
            </a:r>
            <a:r>
              <a:rPr lang="ru-RU" sz="2400" u="sng" dirty="0">
                <a:latin typeface="Calibri" pitchFamily="34" charset="0"/>
              </a:rPr>
              <a:t>постоянно проживающий </a:t>
            </a:r>
            <a:r>
              <a:rPr lang="ru-RU" sz="2400" dirty="0">
                <a:latin typeface="Calibri" pitchFamily="34" charset="0"/>
              </a:rPr>
              <a:t>в Российской Федерации иностранный гражданин – лицо, получившее вид на жительство  </a:t>
            </a:r>
          </a:p>
        </p:txBody>
      </p:sp>
      <p:sp>
        <p:nvSpPr>
          <p:cNvPr id="30724" name="Прямоугольник 3"/>
          <p:cNvSpPr>
            <a:spLocks noChangeArrowheads="1"/>
          </p:cNvSpPr>
          <p:nvPr/>
        </p:nvSpPr>
        <p:spPr bwMode="auto">
          <a:xfrm>
            <a:off x="1316038" y="1762125"/>
            <a:ext cx="61039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категории иностранных граждан: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/>
              <a:t>Проблемы несогласования данных по туберкулезу в разных отчетных формах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7338"/>
            <a:ext cx="8362950" cy="5111750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Ф.8 и Ф.1 </a:t>
            </a:r>
            <a:r>
              <a:rPr lang="ru-RU" dirty="0" err="1" smtClean="0"/>
              <a:t>Роспотребнадзора</a:t>
            </a:r>
            <a:r>
              <a:rPr lang="ru-RU" dirty="0" smtClean="0"/>
              <a:t> – в/</a:t>
            </a:r>
            <a:r>
              <a:rPr lang="ru-RU" dirty="0" err="1" smtClean="0"/>
              <a:t>в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Ф.33 и ф.61 - сочетанная инфекция ВИЧ/ТБ</a:t>
            </a:r>
            <a:r>
              <a:rPr lang="ru-RU" altLang="ru-RU" b="1" dirty="0" smtClean="0"/>
              <a:t>  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dirty="0" smtClean="0"/>
              <a:t>В ф.61 показываются больные, которые регистрируются в течение года (состояли на учете; выявлены, но не встали на учет; выбывшие, прибывшие; умершие от всех причин)</a:t>
            </a:r>
            <a:endParaRPr lang="ru-RU" sz="16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Ф.33 и Росстат - умершие от ТБ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Ф.33 и Росстат – инвалиды по ТБ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Ф.32(роддома) и ф.6 </a:t>
            </a:r>
            <a:r>
              <a:rPr lang="ru-RU" dirty="0" err="1" smtClean="0"/>
              <a:t>Роспотребнадзора</a:t>
            </a:r>
            <a:r>
              <a:rPr lang="ru-RU" dirty="0" smtClean="0"/>
              <a:t> – вакцинированные В</a:t>
            </a:r>
            <a:r>
              <a:rPr lang="en-US" dirty="0" smtClean="0"/>
              <a:t>CG</a:t>
            </a:r>
            <a:r>
              <a:rPr lang="ru-RU" dirty="0" smtClean="0"/>
              <a:t> новорожденные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Ф.30 и ф.33 выявленные ФЛГ и бактериоскопией больные туберкулезом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Ф.12 различается кодировка </a:t>
            </a:r>
            <a:r>
              <a:rPr lang="ru-RU" dirty="0"/>
              <a:t>детей из 6 группы учета </a:t>
            </a:r>
            <a:r>
              <a:rPr lang="ru-RU" dirty="0" smtClean="0"/>
              <a:t>по 109 приказу (</a:t>
            </a:r>
            <a:r>
              <a:rPr lang="en-US" dirty="0" smtClean="0"/>
              <a:t>R</a:t>
            </a:r>
            <a:r>
              <a:rPr lang="ru-RU" dirty="0" smtClean="0"/>
              <a:t>76.1</a:t>
            </a:r>
            <a:r>
              <a:rPr lang="en-US" dirty="0" smtClean="0"/>
              <a:t>)</a:t>
            </a:r>
            <a:r>
              <a:rPr lang="ru-RU" dirty="0" smtClean="0"/>
              <a:t> и по инструкции к ф</a:t>
            </a:r>
            <a:r>
              <a:rPr lang="en-US" dirty="0" smtClean="0"/>
              <a:t>.</a:t>
            </a:r>
            <a:r>
              <a:rPr lang="ru-RU" dirty="0" smtClean="0"/>
              <a:t>12</a:t>
            </a:r>
            <a:r>
              <a:rPr lang="en-US" dirty="0" smtClean="0"/>
              <a:t> (</a:t>
            </a:r>
            <a:r>
              <a:rPr lang="ru-RU" dirty="0"/>
              <a:t>Z03.0</a:t>
            </a:r>
            <a:r>
              <a:rPr lang="en-US" dirty="0" smtClean="0"/>
              <a:t>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Ф.8 и </a:t>
            </a:r>
            <a:r>
              <a:rPr lang="ru-RU" dirty="0" smtClean="0"/>
              <a:t>ф.7ТБ-ФСИН различаются </a:t>
            </a:r>
            <a:r>
              <a:rPr lang="ru-RU" dirty="0"/>
              <a:t>по количеству впервые выявленных больных во </a:t>
            </a:r>
            <a:r>
              <a:rPr lang="ru-RU" dirty="0" smtClean="0"/>
              <a:t>ФСИН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Прямоугольник 1"/>
          <p:cNvSpPr>
            <a:spLocks noChangeArrowheads="1"/>
          </p:cNvSpPr>
          <p:nvPr/>
        </p:nvSpPr>
        <p:spPr bwMode="auto">
          <a:xfrm>
            <a:off x="60325" y="46038"/>
            <a:ext cx="90836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Порядок оказания медицинской помощи и права граждан в этой сфере закреплены в Федеральном законе от 21 ноября 2011 г. № 323-ФЗ «Об основах охраны здоровья граждан в Российской Федерации»  и Федеральном законе от 29 ноября 2010 г. № 326-ФЗ «Об обязательном медицинском страховании в Российской Федерации»</a:t>
            </a:r>
          </a:p>
        </p:txBody>
      </p:sp>
      <p:sp>
        <p:nvSpPr>
          <p:cNvPr id="31747" name="Прямоугольник 2"/>
          <p:cNvSpPr>
            <a:spLocks noChangeArrowheads="1"/>
          </p:cNvSpPr>
          <p:nvPr/>
        </p:nvSpPr>
        <p:spPr bwMode="auto">
          <a:xfrm>
            <a:off x="80963" y="3213100"/>
            <a:ext cx="9082087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С  учетом имеющегося статуса иностранца в сфере медицинского обеспечения их можно разделить на  две группы: </a:t>
            </a:r>
          </a:p>
          <a:p>
            <a:r>
              <a:rPr lang="ru-RU" sz="2400">
                <a:latin typeface="Calibri" pitchFamily="34" charset="0"/>
              </a:rPr>
              <a:t>• работающие иностранцы, которые постоянно или временно проживают в РФ, а также неработающие, но постоянно проживающие в РФ. </a:t>
            </a:r>
          </a:p>
          <a:p>
            <a:r>
              <a:rPr lang="ru-RU" sz="2400">
                <a:latin typeface="Calibri" pitchFamily="34" charset="0"/>
              </a:rPr>
              <a:t>• работающие иностранцы, временно пребывающие в РФ, и неработающие со статусом временного проживания или временного пребывания.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Прямоугольник 1"/>
          <p:cNvSpPr>
            <a:spLocks noChangeArrowheads="1"/>
          </p:cNvSpPr>
          <p:nvPr/>
        </p:nvSpPr>
        <p:spPr bwMode="auto">
          <a:xfrm>
            <a:off x="14288" y="1341438"/>
            <a:ext cx="91440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latin typeface="Calibri" pitchFamily="34" charset="0"/>
              </a:rPr>
              <a:t>Федеральный закон от 21 ноября 2011 г. №  323-ФЗ «Об основах охраны здоровья граждан в Российской Федерации» </a:t>
            </a:r>
            <a:r>
              <a:rPr lang="ru-RU" sz="2800" b="1" u="sng" dirty="0">
                <a:latin typeface="Calibri" pitchFamily="34" charset="0"/>
              </a:rPr>
              <a:t>медицинские организация обязаны оказывать неотложную медицинскую помощь </a:t>
            </a:r>
            <a:r>
              <a:rPr lang="ru-RU" sz="2800" b="1" dirty="0">
                <a:latin typeface="Calibri" pitchFamily="34" charset="0"/>
              </a:rPr>
              <a:t>независимо от того, являются ли нуждающиеся в такой помощи гражданами РФ или нет, застрахованными в системе ОМС или нет.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2326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+mn-lt"/>
                <a:cs typeface="+mn-cs"/>
              </a:rPr>
              <a:t>Федеральный закон от 29 ноября 2010 г. № 326- ФЗ «Об обязательном медицинском страховании в Российской Федерации». </a:t>
            </a:r>
            <a:r>
              <a:rPr lang="ru-RU" sz="2800" b="1" u="sng" dirty="0">
                <a:latin typeface="+mn-lt"/>
                <a:cs typeface="+mn-cs"/>
              </a:rPr>
              <a:t>Скорая медицинская помощь предоставляется бесплатно</a:t>
            </a:r>
            <a:r>
              <a:rPr lang="ru-RU" sz="2800" b="1" dirty="0">
                <a:latin typeface="+mn-lt"/>
                <a:cs typeface="+mn-cs"/>
              </a:rPr>
              <a:t>, а плановая – на платной основе. </a:t>
            </a:r>
            <a:endParaRPr lang="ru-RU" sz="1050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В случаях продолжения лечения больного </a:t>
            </a:r>
            <a:r>
              <a:rPr lang="ru-RU" sz="2400" b="1" u="sng" dirty="0">
                <a:latin typeface="+mn-lt"/>
                <a:cs typeface="+mn-cs"/>
              </a:rPr>
              <a:t>после устранения непосредственной угрозы его жизни или здоровью окружающих </a:t>
            </a:r>
            <a:r>
              <a:rPr lang="ru-RU" sz="2400" dirty="0">
                <a:latin typeface="+mn-lt"/>
                <a:cs typeface="+mn-cs"/>
              </a:rPr>
              <a:t>оплата фактической стоимости оказанных услуг производится по тарифам или договорным ценам</a:t>
            </a:r>
            <a:r>
              <a:rPr lang="ru-RU" sz="2400" b="1" dirty="0">
                <a:latin typeface="+mn-lt"/>
                <a:cs typeface="+mn-cs"/>
              </a:rPr>
              <a:t>. </a:t>
            </a:r>
            <a:r>
              <a:rPr lang="ru-RU" sz="2400" b="1" u="sng" dirty="0">
                <a:latin typeface="+mn-lt"/>
                <a:cs typeface="+mn-cs"/>
              </a:rPr>
              <a:t>Помощь предоставляется после осуществления предоплаты</a:t>
            </a:r>
            <a:r>
              <a:rPr lang="ru-RU" sz="2400" b="1" dirty="0">
                <a:latin typeface="+mn-lt"/>
                <a:cs typeface="+mn-cs"/>
              </a:rPr>
              <a:t> в размере не менее ориентировочной стоимости лечения. </a:t>
            </a:r>
            <a:r>
              <a:rPr lang="ru-RU" sz="2400" dirty="0">
                <a:latin typeface="+mn-lt"/>
                <a:cs typeface="+mn-cs"/>
              </a:rPr>
              <a:t>Плановая медицинская помощь гражданам, работающим по трудовому договору (контракту) в государстве временного пребывания, осуществляется за </a:t>
            </a:r>
            <a:r>
              <a:rPr lang="ru-RU" sz="2400" dirty="0" err="1">
                <a:latin typeface="+mn-lt"/>
                <a:cs typeface="+mn-cs"/>
              </a:rPr>
              <a:t>счет</a:t>
            </a:r>
            <a:r>
              <a:rPr lang="ru-RU" sz="2400" dirty="0">
                <a:latin typeface="+mn-lt"/>
                <a:cs typeface="+mn-cs"/>
              </a:rPr>
              <a:t> средств работодателя в порядке и </a:t>
            </a:r>
            <a:r>
              <a:rPr lang="ru-RU" sz="2400" dirty="0" err="1">
                <a:latin typeface="+mn-lt"/>
                <a:cs typeface="+mn-cs"/>
              </a:rPr>
              <a:t>объемах</a:t>
            </a:r>
            <a:r>
              <a:rPr lang="ru-RU" sz="2400" dirty="0">
                <a:latin typeface="+mn-lt"/>
                <a:cs typeface="+mn-cs"/>
              </a:rPr>
              <a:t>, предусмотренных договором (контрактом), либо за </a:t>
            </a:r>
            <a:r>
              <a:rPr lang="ru-RU" sz="2400" dirty="0" err="1">
                <a:latin typeface="+mn-lt"/>
                <a:cs typeface="+mn-cs"/>
              </a:rPr>
              <a:t>счет</a:t>
            </a:r>
            <a:r>
              <a:rPr lang="ru-RU" sz="2400" dirty="0">
                <a:latin typeface="+mn-lt"/>
                <a:cs typeface="+mn-cs"/>
              </a:rPr>
              <a:t> личных средств граждан. </a:t>
            </a:r>
            <a:r>
              <a:rPr lang="ru-RU" sz="2400" b="1" u="sng" dirty="0">
                <a:latin typeface="+mn-lt"/>
                <a:cs typeface="+mn-cs"/>
              </a:rPr>
              <a:t>В рамках базовой программы обязательного медицинского страхования помощь при </a:t>
            </a:r>
            <a:r>
              <a:rPr lang="ru-RU" sz="2400" b="1" u="sng" dirty="0" err="1">
                <a:latin typeface="+mn-lt"/>
                <a:cs typeface="+mn-cs"/>
              </a:rPr>
              <a:t>туберкулезе</a:t>
            </a:r>
            <a:r>
              <a:rPr lang="ru-RU" sz="2400" b="1" u="sng" dirty="0">
                <a:latin typeface="+mn-lt"/>
                <a:cs typeface="+mn-cs"/>
              </a:rPr>
              <a:t> не оказывается.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рямоугольник 2"/>
          <p:cNvSpPr>
            <a:spLocks noChangeArrowheads="1"/>
          </p:cNvSpPr>
          <p:nvPr/>
        </p:nvSpPr>
        <p:spPr bwMode="auto">
          <a:xfrm>
            <a:off x="-7938" y="0"/>
            <a:ext cx="9144001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Право на получение медицинской помощи, как правило, удостоверяется полисом медицинского страхования: в случае бесплатной помощи – полисом обязательного медицинского страхования (ОМС); в случае платной медицинской помощи – полисом добровольного медицинского страхования (ДМС). При отсутствии страхового полиса платная медицинская помощь оформляется договором оказания медицинских услуг. </a:t>
            </a:r>
          </a:p>
        </p:txBody>
      </p:sp>
      <p:sp>
        <p:nvSpPr>
          <p:cNvPr id="34819" name="Прямоугольник 3"/>
          <p:cNvSpPr>
            <a:spLocks noChangeArrowheads="1"/>
          </p:cNvSpPr>
          <p:nvPr/>
        </p:nvSpPr>
        <p:spPr bwMode="auto">
          <a:xfrm>
            <a:off x="0" y="4611688"/>
            <a:ext cx="91440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u="sng">
                <a:latin typeface="Calibri" pitchFamily="34" charset="0"/>
              </a:rPr>
              <a:t> </a:t>
            </a:r>
            <a:r>
              <a:rPr lang="ru-RU" sz="2800" b="1" u="sng">
                <a:latin typeface="Calibri" pitchFamily="34" charset="0"/>
              </a:rPr>
              <a:t>Скорая медицинская помощь (в том числе скорая специализированная) медицинскими организациями государственной и муниципальной систем здравоохранения оказывается иностранцам бесплатно независимо от статуса пребывания. </a:t>
            </a:r>
          </a:p>
        </p:txBody>
      </p:sp>
      <p:sp>
        <p:nvSpPr>
          <p:cNvPr id="34820" name="Прямоугольник 4"/>
          <p:cNvSpPr>
            <a:spLocks noChangeArrowheads="1"/>
          </p:cNvSpPr>
          <p:nvPr/>
        </p:nvSpPr>
        <p:spPr bwMode="auto">
          <a:xfrm>
            <a:off x="0" y="3500438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Страховщик вправе при разработке программы ДМС трудовых мигрантов не включать в нее оплату медицинских услуг при заболеваниях, представляющих опасность для окружающих.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Прямоугольник 1"/>
          <p:cNvSpPr>
            <a:spLocks noChangeArrowheads="1"/>
          </p:cNvSpPr>
          <p:nvPr/>
        </p:nvSpPr>
        <p:spPr bwMode="auto">
          <a:xfrm>
            <a:off x="0" y="1268413"/>
            <a:ext cx="8964613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dirty="0">
                <a:latin typeface="Calibri" pitchFamily="34" charset="0"/>
              </a:rPr>
              <a:t>Отдельную проблему представляют собой </a:t>
            </a:r>
            <a:r>
              <a:rPr lang="ru-RU" sz="3200" b="1" u="sng" dirty="0">
                <a:latin typeface="Calibri" pitchFamily="34" charset="0"/>
              </a:rPr>
              <a:t>дети мигрантов и </a:t>
            </a:r>
            <a:r>
              <a:rPr lang="ru-RU" sz="3200" b="1" u="sng" dirty="0" smtClean="0">
                <a:latin typeface="Calibri" pitchFamily="34" charset="0"/>
              </a:rPr>
              <a:t>члены семей мигрантов, </a:t>
            </a:r>
            <a:r>
              <a:rPr lang="ru-RU" sz="3200" b="1" u="sng" dirty="0">
                <a:latin typeface="Calibri" pitchFamily="34" charset="0"/>
              </a:rPr>
              <a:t>не работающие, но проживающие в России.</a:t>
            </a:r>
            <a:r>
              <a:rPr lang="ru-RU" sz="3200" dirty="0">
                <a:latin typeface="Calibri" pitchFamily="34" charset="0"/>
              </a:rPr>
              <a:t> Их медицинское освидетельствование при въезде в страну не предусмотрено, если не оформляется разрешение на временное проживание, хотя при этом у них есть возможность посещать дошкольные и учебные учреждения.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Прямоугольник 1"/>
          <p:cNvSpPr>
            <a:spLocks noChangeArrowheads="1"/>
          </p:cNvSpPr>
          <p:nvPr/>
        </p:nvSpPr>
        <p:spPr bwMode="auto">
          <a:xfrm>
            <a:off x="0" y="95250"/>
            <a:ext cx="91440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 dirty="0">
                <a:latin typeface="Calibri" pitchFamily="34" charset="0"/>
              </a:rPr>
              <a:t>Медицинское освидетельствование детей мигрантов   (0–17 лет) для получения разрешения на временное проживание или вида на жительство целесообразно осуществлять сразу в медицинских организациях второго уровня </a:t>
            </a:r>
            <a:r>
              <a:rPr lang="en-US" sz="2800" b="1" dirty="0" smtClean="0">
                <a:latin typeface="Calibri" pitchFamily="34" charset="0"/>
              </a:rPr>
              <a:t>(</a:t>
            </a:r>
            <a:r>
              <a:rPr lang="ru-RU" sz="2800" b="1" dirty="0" smtClean="0">
                <a:latin typeface="Calibri" pitchFamily="34" charset="0"/>
              </a:rPr>
              <a:t>ПТД) при </a:t>
            </a:r>
            <a:r>
              <a:rPr lang="ru-RU" sz="2800" b="1" dirty="0">
                <a:latin typeface="Calibri" pitchFamily="34" charset="0"/>
              </a:rPr>
              <a:t>участии </a:t>
            </a:r>
            <a:r>
              <a:rPr lang="ru-RU" sz="2800" b="1" dirty="0" err="1">
                <a:latin typeface="Calibri" pitchFamily="34" charset="0"/>
              </a:rPr>
              <a:t>фтизиопедиатра</a:t>
            </a:r>
            <a:r>
              <a:rPr lang="ru-RU" sz="2800" dirty="0">
                <a:latin typeface="Calibri" pitchFamily="34" charset="0"/>
              </a:rPr>
              <a:t>, так как в рамках освидетельствования необходимы постановка пробы Манту и кожного теста с антигеном туберкулезным </a:t>
            </a:r>
            <a:r>
              <a:rPr lang="ru-RU" sz="2800" dirty="0" err="1">
                <a:latin typeface="Calibri" pitchFamily="34" charset="0"/>
              </a:rPr>
              <a:t>рекомбинантным</a:t>
            </a:r>
            <a:r>
              <a:rPr lang="ru-RU" sz="2800" dirty="0">
                <a:latin typeface="Calibri" pitchFamily="34" charset="0"/>
              </a:rPr>
              <a:t>, а также компетентная трактовка результатов тестов. </a:t>
            </a:r>
          </a:p>
          <a:p>
            <a:pPr algn="just"/>
            <a:r>
              <a:rPr lang="ru-RU" sz="2800" dirty="0">
                <a:latin typeface="Calibri" pitchFamily="34" charset="0"/>
              </a:rPr>
              <a:t>Медицинские организации второго уровня (амбулаторно-поликлинические подразделения противотуберкулезных диспансеров) являются субподрядчиками и работают по договору с  организациями первого уровня, дополняя набор медицинских услуг по освидетельствованию.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Прямоугольник 1"/>
          <p:cNvSpPr>
            <a:spLocks noChangeArrowheads="1"/>
          </p:cNvSpPr>
          <p:nvPr/>
        </p:nvSpPr>
        <p:spPr bwMode="auto">
          <a:xfrm>
            <a:off x="0" y="260350"/>
            <a:ext cx="9144000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В рамках трехуровневой системы оказания медицинской помощи населению в России </a:t>
            </a:r>
            <a:r>
              <a:rPr lang="ru-RU" sz="2800" b="1" u="sng">
                <a:latin typeface="Calibri" pitchFamily="34" charset="0"/>
              </a:rPr>
              <a:t>обследование иностранных граждан на ТБ осуществляется в медицинских организациях первого уровня первичной медико-санитарной помощи</a:t>
            </a:r>
            <a:r>
              <a:rPr lang="ru-RU" sz="2800" b="1">
                <a:latin typeface="Calibri" pitchFamily="34" charset="0"/>
              </a:rPr>
              <a:t> (амбулаторно-поликлинические медицинские организации общей лечебной сети государственной и  негосударственной систем здравоохранения) </a:t>
            </a:r>
            <a:r>
              <a:rPr lang="ru-RU" sz="2800" b="1" u="sng">
                <a:latin typeface="Calibri" pitchFamily="34" charset="0"/>
              </a:rPr>
              <a:t>и второго уровня первичной специализированной медицинской помощи </a:t>
            </a:r>
            <a:r>
              <a:rPr lang="ru-RU" sz="2800" b="1">
                <a:latin typeface="Calibri" pitchFamily="34" charset="0"/>
              </a:rPr>
              <a:t>(противотуберкулезные диспансеры).</a:t>
            </a:r>
            <a:r>
              <a:rPr lang="ru-RU" sz="2800">
                <a:latin typeface="Calibri" pitchFamily="34" charset="0"/>
              </a:rPr>
              <a:t> </a:t>
            </a:r>
          </a:p>
          <a:p>
            <a:r>
              <a:rPr lang="ru-RU" sz="2800">
                <a:latin typeface="Calibri" pitchFamily="34" charset="0"/>
              </a:rPr>
              <a:t> В регионах с высокой миграционной нагрузкой следует создавать специализированные медицинские центры для освидетельствования трудовых мигрантов, интегрированные в систему мероприятий, осуществляемых УФМС России. 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Прямоугольник 1"/>
          <p:cNvSpPr>
            <a:spLocks noChangeArrowheads="1"/>
          </p:cNvSpPr>
          <p:nvPr/>
        </p:nvSpPr>
        <p:spPr bwMode="auto">
          <a:xfrm>
            <a:off x="0" y="-26988"/>
            <a:ext cx="9144000" cy="680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Заболеваемость туберкулезом среди зарегистрированных мигрантов более чем в 2,5 раза превышает показатель заболеваемости среди коренного населения РФ</a:t>
            </a:r>
            <a:r>
              <a:rPr lang="ru-RU" sz="2800">
                <a:latin typeface="Calibri" pitchFamily="34" charset="0"/>
              </a:rPr>
              <a:t>, в том числе такими эпидемиологически опасными формами, как туберкулез с МЛУ/ШЛУ возбудителя.</a:t>
            </a:r>
          </a:p>
          <a:p>
            <a:r>
              <a:rPr lang="ru-RU" sz="2400">
                <a:latin typeface="Calibri" pitchFamily="34" charset="0"/>
              </a:rPr>
              <a:t>Во избежание потери государственного контроля над социально значимыми заболеваниями, медицинское освидетельствование иностранных граждан должно проводиться в государственных специализированных учреждениях здравоохранения, что согласуется с Концепцией государственной миграционной политики Российской Федерации на период до 2025 г.</a:t>
            </a:r>
          </a:p>
          <a:p>
            <a:endParaRPr lang="ru-RU" sz="2400">
              <a:latin typeface="Calibri" pitchFamily="34" charset="0"/>
            </a:endParaRPr>
          </a:p>
          <a:p>
            <a:r>
              <a:rPr lang="ru-RU" sz="2400">
                <a:latin typeface="Calibri" pitchFamily="34" charset="0"/>
              </a:rPr>
              <a:t>Особый интерес представляет работа с мигрантами, осуществляемая в тесном взаимодействии с ФМС в гг. Москва, Санкт-Петербург, а также в Оренбургской и Тамбовской областях. </a:t>
            </a:r>
            <a:endParaRPr lang="ru-RU" sz="2800">
              <a:latin typeface="Calibri" pitchFamily="34" charset="0"/>
            </a:endParaRPr>
          </a:p>
          <a:p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980728"/>
            <a:ext cx="73448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b="1" dirty="0" smtClean="0"/>
              <a:t>Официальная статистика не позволяет проанализировать возможности территорий по изоляции и контролируемым  превентивному лечению и </a:t>
            </a:r>
            <a:r>
              <a:rPr lang="ru-RU" sz="2000" b="1" dirty="0" err="1" smtClean="0"/>
              <a:t>химиопрофилактике</a:t>
            </a:r>
            <a:endParaRPr lang="ru-RU" sz="2000" b="1" dirty="0" smtClean="0"/>
          </a:p>
          <a:p>
            <a:pPr marL="342900" indent="-342900">
              <a:buAutoNum type="arabicPeriod"/>
            </a:pPr>
            <a:endParaRPr lang="ru-RU" sz="2000" b="1" dirty="0" smtClean="0"/>
          </a:p>
          <a:p>
            <a:pPr marL="342900" indent="-342900">
              <a:buAutoNum type="arabicPeriod"/>
            </a:pPr>
            <a:r>
              <a:rPr lang="ru-RU" sz="2000" b="1" dirty="0" smtClean="0"/>
              <a:t>Кроме туберкулезных санаториев  в территориях существует возможность проводить </a:t>
            </a:r>
            <a:r>
              <a:rPr lang="ru-RU" sz="2000" b="1" dirty="0" err="1" smtClean="0"/>
              <a:t>химиопрофилактику</a:t>
            </a:r>
            <a:r>
              <a:rPr lang="ru-RU" sz="2000" b="1" dirty="0" smtClean="0"/>
              <a:t> в учреждениях Министерства образования (санаторные детские сады и школы), а также на реабилитационных койках в составе тубдиспансеров  и комплексных пульмонологических центров подчинения МЗ</a:t>
            </a:r>
          </a:p>
          <a:p>
            <a:pPr marL="342900" indent="-342900">
              <a:buAutoNum type="arabicPeriod"/>
            </a:pPr>
            <a:endParaRPr lang="ru-RU" sz="2000" b="1" dirty="0" smtClean="0"/>
          </a:p>
          <a:p>
            <a:pPr marL="342900" indent="-342900">
              <a:buAutoNum type="arabicPeriod"/>
            </a:pPr>
            <a:r>
              <a:rPr lang="ru-RU" sz="2000" b="1" dirty="0" smtClean="0"/>
              <a:t>В 2018 году нами было проведено анкетирование 45 субъектов РФ с целью выяснения возможностей субъекта по изоляции детей из групп риска по туберкулезу и проведения им </a:t>
            </a:r>
            <a:r>
              <a:rPr lang="ru-RU" sz="2000" b="1" dirty="0" err="1" smtClean="0"/>
              <a:t>химиопрофилактики</a:t>
            </a:r>
            <a:r>
              <a:rPr lang="ru-RU" sz="2000" b="1" dirty="0" smtClean="0"/>
              <a:t> в различных учреждениях</a:t>
            </a:r>
            <a:endParaRPr lang="ru-RU" sz="2000" b="1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42844" y="274638"/>
            <a:ext cx="8858312" cy="72547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Результаты анализа запроса по детству в 2018 г.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8479358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2547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Госпитализация детей с активным туберкулезом в РФ </a:t>
            </a:r>
            <a:br>
              <a:rPr lang="ru-RU" sz="2800" b="1" dirty="0" smtClean="0"/>
            </a:br>
            <a:r>
              <a:rPr lang="ru-RU" sz="2800" b="1" dirty="0" smtClean="0"/>
              <a:t>по ф.33 т.2600, 2018 год (только учреждения МЗ)</a:t>
            </a:r>
            <a:endParaRPr lang="ru-RU" sz="2800" b="1" dirty="0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795707790"/>
              </p:ext>
            </p:extLst>
          </p:nvPr>
        </p:nvGraphicFramePr>
        <p:xfrm>
          <a:off x="459191" y="1596110"/>
          <a:ext cx="511256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426701746"/>
              </p:ext>
            </p:extLst>
          </p:nvPr>
        </p:nvGraphicFramePr>
        <p:xfrm>
          <a:off x="5508104" y="2387789"/>
          <a:ext cx="3216945" cy="35614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71538" y="1357298"/>
            <a:ext cx="74168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Доля (%) госпитализированных</a:t>
            </a:r>
          </a:p>
          <a:p>
            <a:pPr algn="ctr"/>
            <a:r>
              <a:rPr lang="ru-RU" sz="2000" b="1" dirty="0" smtClean="0"/>
              <a:t> в санатории                и                     дневные стационары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5949280"/>
            <a:ext cx="47485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Обеспеченность 0,3 санаторных койки </a:t>
            </a:r>
          </a:p>
          <a:p>
            <a:r>
              <a:rPr lang="ru-RU" sz="1600" b="1" dirty="0" smtClean="0"/>
              <a:t>на 1000 детей 0-14 лет </a:t>
            </a:r>
          </a:p>
          <a:p>
            <a:r>
              <a:rPr lang="ru-RU" sz="1600" b="1" dirty="0" smtClean="0"/>
              <a:t>Длительность пребывания на койке 55 дней</a:t>
            </a:r>
            <a:endParaRPr lang="ru-RU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000628" y="5929330"/>
            <a:ext cx="41433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На всю Россию 260 коек </a:t>
            </a:r>
            <a:r>
              <a:rPr lang="ru-RU" sz="1600" b="1" dirty="0" smtClean="0"/>
              <a:t>дневного</a:t>
            </a:r>
          </a:p>
          <a:p>
            <a:r>
              <a:rPr lang="ru-RU" sz="1600" b="1" dirty="0" smtClean="0"/>
              <a:t> </a:t>
            </a:r>
            <a:r>
              <a:rPr lang="ru-RU" sz="1600" b="1" dirty="0"/>
              <a:t>стационара туберкулезного </a:t>
            </a:r>
            <a:r>
              <a:rPr lang="ru-RU" sz="1600" b="1" dirty="0" smtClean="0"/>
              <a:t>профиля</a:t>
            </a:r>
          </a:p>
          <a:p>
            <a:r>
              <a:rPr lang="ru-RU" sz="1600" b="1" dirty="0" smtClean="0"/>
              <a:t> </a:t>
            </a:r>
            <a:r>
              <a:rPr lang="ru-RU" sz="1600" b="1" dirty="0"/>
              <a:t>для детей 0-17 лет</a:t>
            </a:r>
          </a:p>
        </p:txBody>
      </p:sp>
    </p:spTree>
    <p:extLst>
      <p:ext uri="{BB962C8B-B14F-4D97-AF65-F5344CB8AC3E}">
        <p14:creationId xmlns="" xmlns:p14="http://schemas.microsoft.com/office/powerpoint/2010/main" val="1251286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Ф.12 по детям</a:t>
            </a:r>
            <a:endParaRPr lang="ru-RU" dirty="0"/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616575"/>
          </a:xfrm>
        </p:spPr>
        <p:txBody>
          <a:bodyPr/>
          <a:lstStyle/>
          <a:p>
            <a:pPr eaLnBrk="1" hangingPunct="1"/>
            <a:r>
              <a:rPr lang="ru-RU" sz="1800" b="1" u="sng" smtClean="0"/>
              <a:t>Приказ 109 </a:t>
            </a:r>
            <a:r>
              <a:rPr lang="ru-RU" sz="1800" smtClean="0"/>
              <a:t>кодирует всех детей с «аномальной реакцией на туб. пробу», т.е. 6 группа диспансерного учета как </a:t>
            </a:r>
            <a:r>
              <a:rPr lang="en-US" sz="1800" b="1" smtClean="0"/>
              <a:t>R76</a:t>
            </a:r>
            <a:r>
              <a:rPr lang="ru-RU" sz="1800" b="1" smtClean="0"/>
              <a:t>.1</a:t>
            </a:r>
            <a:r>
              <a:rPr lang="ru-RU" sz="1800" smtClean="0"/>
              <a:t>, а в инструкции к действующей 12 форме написано, что состояния R76.1 (</a:t>
            </a:r>
            <a:r>
              <a:rPr lang="ru-RU" sz="1800" b="1" smtClean="0"/>
              <a:t>аномальная реакция на туб. пробу</a:t>
            </a:r>
            <a:r>
              <a:rPr lang="ru-RU" sz="1800" smtClean="0"/>
              <a:t>), "как правило не должны регистрироваться", т.к. </a:t>
            </a:r>
            <a:r>
              <a:rPr lang="ru-RU" sz="1800" b="1" u="sng" smtClean="0"/>
              <a:t>строка 19 </a:t>
            </a:r>
            <a:r>
              <a:rPr lang="ru-RU" sz="1800" smtClean="0"/>
              <a:t>идет в расчет заболеваемости, а у нас эти дети больными не считаются, т.е. кодируются по </a:t>
            </a:r>
            <a:r>
              <a:rPr lang="ru-RU" sz="1800" b="1" smtClean="0"/>
              <a:t>Z03.0</a:t>
            </a:r>
            <a:r>
              <a:rPr lang="ru-RU" sz="1800" smtClean="0"/>
              <a:t>  - </a:t>
            </a:r>
            <a:r>
              <a:rPr lang="ru-RU" sz="1800" b="1" smtClean="0"/>
              <a:t>"наблюдение при подозрении на туберкулез".</a:t>
            </a:r>
          </a:p>
          <a:p>
            <a:pPr eaLnBrk="1" hangingPunct="1"/>
            <a:r>
              <a:rPr lang="ru-RU" sz="1800" smtClean="0"/>
              <a:t>Ф.12 это учет общей заболеваемости, т.е. те, кто "заболел впервые в жизни и повторно(рецидивы)" + состояли на учете на начало отчетного года.</a:t>
            </a:r>
          </a:p>
          <a:p>
            <a:pPr eaLnBrk="1" hangingPunct="1"/>
            <a:r>
              <a:rPr lang="ru-RU" sz="1800" b="1" u="sng" smtClean="0"/>
              <a:t>Строка 2</a:t>
            </a:r>
            <a:r>
              <a:rPr lang="ru-RU" sz="1800" smtClean="0"/>
              <a:t> дети 0-14: </a:t>
            </a:r>
          </a:p>
          <a:p>
            <a:pPr eaLnBrk="1" hangingPunct="1"/>
            <a:r>
              <a:rPr lang="ru-RU" sz="1800" smtClean="0"/>
              <a:t>          </a:t>
            </a:r>
            <a:r>
              <a:rPr lang="ru-RU" sz="1800" b="1" smtClean="0"/>
              <a:t> графа 4 </a:t>
            </a:r>
            <a:r>
              <a:rPr lang="ru-RU" sz="1800" smtClean="0"/>
              <a:t>- зарегистрировано всего соответствует в/в + рецидивы (первичная заболеваемость)+состоявшие на учете на 01.01 отчетного года,  </a:t>
            </a:r>
          </a:p>
          <a:p>
            <a:pPr eaLnBrk="1" hangingPunct="1"/>
            <a:r>
              <a:rPr lang="ru-RU" sz="1800" smtClean="0"/>
              <a:t>          </a:t>
            </a:r>
            <a:r>
              <a:rPr lang="ru-RU" sz="1800" b="1" smtClean="0"/>
              <a:t> графа 5 </a:t>
            </a:r>
            <a:r>
              <a:rPr lang="ru-RU" sz="1800" smtClean="0"/>
              <a:t>- в/в больные туберкулезом по ф.33 табл.2100 стр.7 гр.5,</a:t>
            </a:r>
          </a:p>
          <a:p>
            <a:pPr eaLnBrk="1" hangingPunct="1"/>
            <a:r>
              <a:rPr lang="ru-RU" sz="1800" smtClean="0"/>
              <a:t>          </a:t>
            </a:r>
            <a:r>
              <a:rPr lang="ru-RU" sz="1800" b="1" smtClean="0"/>
              <a:t> графа 6 </a:t>
            </a:r>
            <a:r>
              <a:rPr lang="ru-RU" sz="1800" smtClean="0"/>
              <a:t>- из них взяты на диспансерный учет, т.е. у нас все в/в - выбывшие - умершие,</a:t>
            </a:r>
          </a:p>
          <a:p>
            <a:pPr eaLnBrk="1" hangingPunct="1"/>
            <a:r>
              <a:rPr lang="ru-RU" sz="1800" smtClean="0"/>
              <a:t>            </a:t>
            </a:r>
            <a:r>
              <a:rPr lang="ru-RU" sz="1800" b="1" smtClean="0"/>
              <a:t>графа 7</a:t>
            </a:r>
            <a:r>
              <a:rPr lang="ru-RU" sz="1800" smtClean="0"/>
              <a:t> - состоит под диспансерным наблюдением  на конец года по ф.33 табл.2100 стр. 7 гр. 8</a:t>
            </a:r>
          </a:p>
          <a:p>
            <a:pPr eaLnBrk="1" hangingPunct="1"/>
            <a:r>
              <a:rPr lang="ru-RU" sz="1800" b="1" smtClean="0"/>
              <a:t>3 группа учета </a:t>
            </a:r>
            <a:r>
              <a:rPr lang="ru-RU" sz="1800" smtClean="0"/>
              <a:t>- это клинически излеченный туберкулез с остаточными изменениями или без, после лечения или спонтанно(без лечения), т.е. собственно тоже группа риска. Они </a:t>
            </a:r>
            <a:r>
              <a:rPr lang="ru-RU" sz="1800" b="1" smtClean="0"/>
              <a:t>в строку 2 не включаются</a:t>
            </a:r>
            <a:r>
              <a:rPr lang="ru-RU" sz="1800" smtClean="0"/>
              <a:t>. 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143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Данные 45 субъектов </a:t>
            </a:r>
            <a:r>
              <a:rPr lang="ru-RU" sz="2800" b="1" dirty="0" smtClean="0"/>
              <a:t>за 2018г. по </a:t>
            </a:r>
            <a:r>
              <a:rPr lang="ru-RU" sz="2800" b="1" dirty="0" smtClean="0"/>
              <a:t>всем учреждениям, где проводилась ХП и оздоровление детей из групп риска</a:t>
            </a:r>
            <a:endParaRPr lang="ru-RU" sz="2800" b="1" dirty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059952152"/>
              </p:ext>
            </p:extLst>
          </p:nvPr>
        </p:nvGraphicFramePr>
        <p:xfrm>
          <a:off x="5148064" y="2708920"/>
          <a:ext cx="330993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27584" y="1700808"/>
            <a:ext cx="81021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Количество мест           Доля детей, которым проведена ХП (%)</a:t>
            </a:r>
          </a:p>
          <a:p>
            <a:r>
              <a:rPr lang="ru-RU" sz="2000" b="1" dirty="0" smtClean="0"/>
              <a:t>  по возрастам </a:t>
            </a:r>
            <a:endParaRPr lang="ru-RU" sz="2000" b="1" dirty="0"/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905213097"/>
              </p:ext>
            </p:extLst>
          </p:nvPr>
        </p:nvGraphicFramePr>
        <p:xfrm>
          <a:off x="539552" y="2492896"/>
          <a:ext cx="4536504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5805264"/>
            <a:ext cx="914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 субъектах работает 56 детских санаториев, </a:t>
            </a:r>
          </a:p>
          <a:p>
            <a:pPr algn="ctr"/>
            <a:r>
              <a:rPr lang="ru-RU" b="1" dirty="0" smtClean="0"/>
              <a:t>а также санаторные детские сады и школы, но оснащенность слабая. 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68561782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sz="3200" b="1" dirty="0" smtClean="0"/>
              <a:t>Наличие коек по возрастам и учреждениям</a:t>
            </a:r>
            <a:br>
              <a:rPr lang="ru-RU" sz="3200" b="1" dirty="0" smtClean="0"/>
            </a:br>
            <a:r>
              <a:rPr lang="ru-RU" sz="3200" b="1" dirty="0" smtClean="0"/>
              <a:t>и доля проведенной в них ХП </a:t>
            </a:r>
            <a:r>
              <a:rPr lang="ru-RU" sz="3200" b="1" dirty="0" smtClean="0"/>
              <a:t>(%)</a:t>
            </a:r>
            <a:br>
              <a:rPr lang="ru-RU" sz="3200" b="1" dirty="0" smtClean="0"/>
            </a:br>
            <a:r>
              <a:rPr lang="ru-RU" sz="2400" b="1" dirty="0" smtClean="0"/>
              <a:t>45 субъектов, 2018 год</a:t>
            </a:r>
            <a:endParaRPr lang="ru-RU" sz="2400" b="1" dirty="0"/>
          </a:p>
        </p:txBody>
      </p:sp>
      <p:graphicFrame>
        <p:nvGraphicFramePr>
          <p:cNvPr id="3" name="Диаграмма 2"/>
          <p:cNvGraphicFramePr>
            <a:graphicFrameLocks/>
          </p:cNvGraphicFramePr>
          <p:nvPr/>
        </p:nvGraphicFramePr>
        <p:xfrm>
          <a:off x="2286000" y="2057400"/>
          <a:ext cx="4929206" cy="46577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>
            <a:graphicFrameLocks/>
          </p:cNvGraphicFramePr>
          <p:nvPr/>
        </p:nvGraphicFramePr>
        <p:xfrm>
          <a:off x="142844" y="2143116"/>
          <a:ext cx="3143271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/>
        </p:nvGraphicFramePr>
        <p:xfrm>
          <a:off x="6286512" y="2143116"/>
          <a:ext cx="2714644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2976" y="1428736"/>
            <a:ext cx="7269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           0-6 лет                            7-14 лет                              15-17 лет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714481" y="2143116"/>
            <a:ext cx="837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/>
              <a:t> </a:t>
            </a:r>
            <a:r>
              <a:rPr lang="ru-RU" sz="1200" b="1" i="1" dirty="0" smtClean="0"/>
              <a:t>(73%)</a:t>
            </a:r>
            <a:endParaRPr lang="ru-RU" sz="12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142976" y="3643314"/>
            <a:ext cx="7858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/>
              <a:t>( 43,5%)</a:t>
            </a:r>
            <a:endParaRPr lang="ru-RU" sz="1200" b="1" i="1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071570"/>
          </a:xfrm>
        </p:spPr>
        <p:txBody>
          <a:bodyPr/>
          <a:lstStyle/>
          <a:p>
            <a:r>
              <a:rPr lang="ru-RU" sz="3200" b="1" dirty="0" smtClean="0"/>
              <a:t>Ресурсы и проведение </a:t>
            </a:r>
            <a:r>
              <a:rPr lang="ru-RU" sz="3200" b="1" dirty="0" smtClean="0"/>
              <a:t>ХП </a:t>
            </a:r>
            <a:br>
              <a:rPr lang="ru-RU" sz="3200" b="1" dirty="0" smtClean="0"/>
            </a:br>
            <a:r>
              <a:rPr lang="ru-RU" sz="3200" b="1" dirty="0" smtClean="0"/>
              <a:t>в </a:t>
            </a:r>
            <a:r>
              <a:rPr lang="ru-RU" sz="3200" b="1" dirty="0" smtClean="0"/>
              <a:t>учреждениях МЗ и </a:t>
            </a:r>
            <a:r>
              <a:rPr lang="ru-RU" sz="3200" b="1" dirty="0" smtClean="0"/>
              <a:t>МО</a:t>
            </a:r>
            <a:br>
              <a:rPr lang="ru-RU" sz="3200" b="1" dirty="0" smtClean="0"/>
            </a:br>
            <a:r>
              <a:rPr lang="ru-RU" sz="2400" b="1" dirty="0" smtClean="0"/>
              <a:t> </a:t>
            </a:r>
            <a:r>
              <a:rPr lang="ru-RU" sz="2400" b="1" dirty="0" smtClean="0"/>
              <a:t>45 субъектов, 2018 год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285720" y="2643182"/>
          <a:ext cx="4572000" cy="3643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4429124" y="2643182"/>
          <a:ext cx="4572000" cy="3643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00100" y="1928802"/>
            <a:ext cx="7887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Наличие коек                                           Доля ХП, среди пролеченных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2357430"/>
            <a:ext cx="544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 smtClean="0"/>
              <a:t>Абс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643438" y="2357430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%</a:t>
            </a:r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Остались вопросы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Нет данных сколько всего детей пролечено, не только из актива</a:t>
            </a:r>
            <a:r>
              <a:rPr lang="ru-RU" dirty="0" smtClean="0"/>
              <a:t> </a:t>
            </a:r>
          </a:p>
          <a:p>
            <a:endParaRPr lang="ru-RU" sz="2000" dirty="0" smtClean="0"/>
          </a:p>
          <a:p>
            <a:r>
              <a:rPr lang="ru-RU" b="1" dirty="0" smtClean="0"/>
              <a:t>Неизвестно сколько детей нуждались в изоляции и сколько из них изолировано</a:t>
            </a:r>
            <a:r>
              <a:rPr lang="ru-RU" dirty="0" smtClean="0"/>
              <a:t> </a:t>
            </a:r>
          </a:p>
          <a:p>
            <a:endParaRPr lang="ru-RU" sz="1800" dirty="0" smtClean="0"/>
          </a:p>
          <a:p>
            <a:r>
              <a:rPr lang="ru-RU" b="1" dirty="0" smtClean="0"/>
              <a:t>Неизвестно сколько детей из групп риска получали контролированное лечение </a:t>
            </a:r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778" name="Object 2"/>
          <p:cNvGraphicFramePr>
            <a:graphicFrameLocks noChangeAspect="1"/>
          </p:cNvGraphicFramePr>
          <p:nvPr>
            <p:ph sz="half" idx="1"/>
          </p:nvPr>
        </p:nvGraphicFramePr>
        <p:xfrm>
          <a:off x="738828" y="571479"/>
          <a:ext cx="4047485" cy="6286521"/>
        </p:xfrm>
        <a:graphic>
          <a:graphicData uri="http://schemas.openxmlformats.org/presentationml/2006/ole">
            <p:oleObj spid="_x0000_s75778" name="Acrobat Document" r:id="rId3" imgW="5668166" imgH="8019048" progId="AcroExch.Document.DC">
              <p:embed/>
            </p:oleObj>
          </a:graphicData>
        </a:graphic>
      </p:graphicFrame>
      <p:graphicFrame>
        <p:nvGraphicFramePr>
          <p:cNvPr id="7" name="Содержимое 6"/>
          <p:cNvGraphicFramePr>
            <a:graphicFrameLocks noChangeAspect="1"/>
          </p:cNvGraphicFramePr>
          <p:nvPr>
            <p:ph sz="half" idx="2"/>
          </p:nvPr>
        </p:nvGraphicFramePr>
        <p:xfrm>
          <a:off x="4786314" y="500018"/>
          <a:ext cx="4089007" cy="6357982"/>
        </p:xfrm>
        <a:graphic>
          <a:graphicData uri="http://schemas.openxmlformats.org/presentationml/2006/ole">
            <p:oleObj spid="_x0000_s75779" name="Acrobat Document" r:id="rId4" imgW="5668166" imgH="8019048" progId="AcroExch.Document.DC">
              <p:embed/>
            </p:oleObj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582594"/>
          </a:xfrm>
        </p:spPr>
        <p:txBody>
          <a:bodyPr/>
          <a:lstStyle/>
          <a:p>
            <a:r>
              <a:rPr lang="ru-RU" sz="2800" b="1" dirty="0" smtClean="0"/>
              <a:t>Запрос МЗ по инвентаризации детской </a:t>
            </a:r>
            <a:r>
              <a:rPr lang="ru-RU" sz="2800" b="1" dirty="0" err="1" smtClean="0"/>
              <a:t>тубслужбы</a:t>
            </a:r>
            <a:endParaRPr lang="ru-RU" sz="2800" b="1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sz="4000" dirty="0" smtClean="0"/>
              <a:t>Типичные вопросы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5214974"/>
          </a:xfrm>
        </p:spPr>
        <p:txBody>
          <a:bodyPr/>
          <a:lstStyle/>
          <a:p>
            <a:r>
              <a:rPr lang="ru-RU" sz="2400" b="1" dirty="0" smtClean="0"/>
              <a:t>Как учитывать результаты </a:t>
            </a:r>
            <a:r>
              <a:rPr lang="ru-RU" sz="2400" b="1" dirty="0" smtClean="0"/>
              <a:t>молекулярно-генетических  </a:t>
            </a:r>
            <a:r>
              <a:rPr lang="ru-RU" sz="2400" b="1" dirty="0" smtClean="0"/>
              <a:t>методов при составлении отчёта по формам №№ 8, </a:t>
            </a:r>
            <a:r>
              <a:rPr lang="ru-RU" sz="2400" b="1" dirty="0" smtClean="0"/>
              <a:t>33?</a:t>
            </a:r>
          </a:p>
          <a:p>
            <a:r>
              <a:rPr lang="ru-RU" sz="2400" b="1" u="sng" dirty="0" smtClean="0"/>
              <a:t>Никак</a:t>
            </a:r>
            <a:r>
              <a:rPr lang="ru-RU" sz="2400" u="sng" dirty="0" smtClean="0"/>
              <a:t> </a:t>
            </a:r>
            <a:endParaRPr lang="ru-RU" sz="2400" u="sng" dirty="0" smtClean="0"/>
          </a:p>
          <a:p>
            <a:r>
              <a:rPr lang="ru-RU" sz="2400" dirty="0" smtClean="0"/>
              <a:t>Существующая система мониторинга не рассчитана на учёт результатов молекулярно-генетических методов исследований.</a:t>
            </a:r>
          </a:p>
          <a:p>
            <a:endParaRPr lang="ru-RU" sz="2400" u="sng" dirty="0" smtClean="0"/>
          </a:p>
          <a:p>
            <a:endParaRPr lang="ru-RU" sz="2400" b="1" dirty="0" smtClean="0"/>
          </a:p>
          <a:p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/>
          <a:lstStyle/>
          <a:p>
            <a:r>
              <a:rPr lang="ru-RU" sz="2400" b="1" dirty="0" smtClean="0"/>
              <a:t>Как учитывать результаты посевов </a:t>
            </a:r>
            <a:br>
              <a:rPr lang="ru-RU" sz="2400" b="1" dirty="0" smtClean="0"/>
            </a:br>
            <a:r>
              <a:rPr lang="ru-RU" sz="2400" b="1" dirty="0" smtClean="0"/>
              <a:t>с использованием автоматических бактериологических анализаторов (</a:t>
            </a:r>
            <a:r>
              <a:rPr lang="ru-RU" sz="2400" b="1" dirty="0" err="1" smtClean="0"/>
              <a:t>бактеков</a:t>
            </a:r>
            <a:r>
              <a:rPr lang="ru-RU" sz="2400" b="1" dirty="0" smtClean="0"/>
              <a:t>)</a:t>
            </a:r>
            <a:br>
              <a:rPr lang="ru-RU" sz="2400" b="1" dirty="0" smtClean="0"/>
            </a:br>
            <a:r>
              <a:rPr lang="ru-RU" sz="2400" b="1" dirty="0" smtClean="0"/>
              <a:t> при составлении отчёта по формам </a:t>
            </a:r>
            <a:br>
              <a:rPr lang="ru-RU" sz="2400" b="1" dirty="0" smtClean="0"/>
            </a:br>
            <a:r>
              <a:rPr lang="ru-RU" sz="2400" b="1" dirty="0" smtClean="0"/>
              <a:t>№№ 8, </a:t>
            </a:r>
            <a:r>
              <a:rPr lang="ru-RU" sz="2400" b="1" dirty="0" smtClean="0"/>
              <a:t>33?</a:t>
            </a:r>
          </a:p>
          <a:p>
            <a:r>
              <a:rPr lang="ru-RU" sz="2400" b="1" dirty="0" smtClean="0"/>
              <a:t>Как результаты обычного посева</a:t>
            </a:r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3116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796908"/>
          </a:xfrm>
        </p:spPr>
        <p:txBody>
          <a:bodyPr/>
          <a:lstStyle/>
          <a:p>
            <a:pPr eaLnBrk="1" hangingPunct="1"/>
            <a:r>
              <a:rPr lang="ru-RU" sz="4000" dirty="0" smtClean="0"/>
              <a:t>Ф.30 табл. 2512 и ф.33 табл.2200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714380"/>
          </a:xfrm>
        </p:spPr>
        <p:txBody>
          <a:bodyPr/>
          <a:lstStyle/>
          <a:p>
            <a:pPr algn="ctr" eaLnBrk="1" hangingPunct="1"/>
            <a:r>
              <a:rPr lang="ru-RU" sz="2200" dirty="0" smtClean="0"/>
              <a:t>Необходимо объяснить расхождения по количеству выявленных больных туберкулезом разными методами</a:t>
            </a:r>
          </a:p>
          <a:p>
            <a:pPr algn="ctr" eaLnBrk="1" hangingPunct="1">
              <a:buFont typeface="Arial" charset="0"/>
              <a:buNone/>
            </a:pPr>
            <a:r>
              <a:rPr lang="ru-RU" sz="1000" dirty="0" smtClean="0"/>
              <a:t>                                                                                                                                                      </a:t>
            </a:r>
          </a:p>
          <a:p>
            <a:pPr algn="ctr" eaLnBrk="1" hangingPunct="1"/>
            <a:r>
              <a:rPr lang="ru-RU" sz="1800" dirty="0" smtClean="0"/>
              <a:t>           </a:t>
            </a:r>
            <a:r>
              <a:rPr lang="ru-RU" sz="1800" b="1" dirty="0" smtClean="0"/>
              <a:t>Ф.33 табл. 2200                                                           Ф.30 табл.2512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571968" y="2071679"/>
          <a:ext cx="4572032" cy="4044694"/>
        </p:xfrm>
        <a:graphic>
          <a:graphicData uri="http://schemas.openxmlformats.org/drawingml/2006/table">
            <a:tbl>
              <a:tblPr/>
              <a:tblGrid>
                <a:gridCol w="3429024"/>
                <a:gridCol w="445807"/>
                <a:gridCol w="697201"/>
              </a:tblGrid>
              <a:tr h="37427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Профилактические осмотры на туберкулез</a:t>
                      </a:r>
                    </a:p>
                  </a:txBody>
                  <a:tcPr marL="64357" marR="6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№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строки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357" marR="6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spc="-10">
                          <a:latin typeface="Times New Roman"/>
                          <a:ea typeface="Times New Roman"/>
                        </a:rPr>
                        <a:t>Выявлен туберкулез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357" marR="6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6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spc="-10">
                          <a:latin typeface="Times New Roman"/>
                          <a:ea typeface="Times New Roman"/>
                        </a:rPr>
                        <a:t>Всего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357" marR="6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6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357" marR="643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Осмотрено пациентов: всего</a:t>
                      </a: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357" marR="643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</a:rPr>
                        <a:t>32683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357" marR="643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655">
                <a:tc>
                  <a:txBody>
                    <a:bodyPr/>
                    <a:lstStyle/>
                    <a:p>
                      <a:pPr marL="800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из них детей:  1-7 лет включительно</a:t>
                      </a: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1.1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357" marR="643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</a:rPr>
                        <a:t>1018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357" marR="643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138">
                <a:tc>
                  <a:txBody>
                    <a:bodyPr/>
                    <a:lstStyle/>
                    <a:p>
                      <a:pPr marL="8001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  8-14 лет включительно</a:t>
                      </a: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1.2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357" marR="643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</a:rPr>
                        <a:t>824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357" marR="643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138">
                <a:tc>
                  <a:txBody>
                    <a:bodyPr/>
                    <a:lstStyle/>
                    <a:p>
                      <a:pPr marL="8001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 15-17 лет включительно</a:t>
                      </a: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1.3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357" marR="643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</a:rPr>
                        <a:t>580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357" marR="643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36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Из числа осмотренных (стр.1) обследовано:</a:t>
                      </a: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             </a:t>
                      </a:r>
                      <a:r>
                        <a:rPr lang="ru-RU" sz="1100" dirty="0" err="1">
                          <a:latin typeface="Times New Roman"/>
                          <a:ea typeface="Times New Roman"/>
                        </a:rPr>
                        <a:t>флюорографически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357" marR="643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</a:rPr>
                        <a:t>29653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357" marR="643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             </a:t>
                      </a:r>
                      <a:r>
                        <a:rPr lang="ru-RU" sz="1100" dirty="0" err="1">
                          <a:latin typeface="Times New Roman"/>
                          <a:ea typeface="Times New Roman"/>
                        </a:rPr>
                        <a:t>бактериоскопически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357" marR="643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</a:rPr>
                        <a:t>279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357" marR="643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0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Из числа осмотренных детей (стр. 1.1+1.2+1.3) проведены:  </a:t>
                      </a:r>
                      <a:endParaRPr lang="ru-RU" sz="1100" dirty="0">
                        <a:latin typeface="Courier New"/>
                        <a:ea typeface="Times New Roman"/>
                      </a:endParaRPr>
                    </a:p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иммунодиагностика с применением аллергена бактерий с 2 туберкулиновыми единицами очищенного туберкулина в стандартном разведении</a:t>
                      </a:r>
                      <a:endParaRPr lang="ru-RU" sz="1100" dirty="0">
                        <a:latin typeface="Courier New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357" marR="643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</a:rPr>
                        <a:t>814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357" marR="643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964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иммунодиагностика с применением аллергена туберкулезного </a:t>
                      </a:r>
                      <a:r>
                        <a:rPr lang="ru-RU" sz="1100" dirty="0" err="1">
                          <a:latin typeface="Times New Roman"/>
                          <a:ea typeface="Times New Roman"/>
                        </a:rPr>
                        <a:t>рекомбинантного</a:t>
                      </a: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 в стандартном разведении</a:t>
                      </a:r>
                      <a:endParaRPr lang="ru-RU" sz="1100" dirty="0">
                        <a:latin typeface="Courier New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357" marR="643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</a:rPr>
                        <a:t>1186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357" marR="643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310">
                <a:tc>
                  <a:txBody>
                    <a:bodyPr/>
                    <a:lstStyle/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рентгенологическое (флюорографическое) исследование органов грудной клетки</a:t>
                      </a:r>
                      <a:endParaRPr lang="ru-RU" sz="1100" dirty="0">
                        <a:latin typeface="Courier New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357" marR="643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</a:rPr>
                        <a:t>419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357" marR="643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1374" y="6357958"/>
            <a:ext cx="9072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/>
              <a:t>Стр.4 гр.5 т.2512</a:t>
            </a:r>
            <a:r>
              <a:rPr lang="en-US" sz="900" b="1" dirty="0" smtClean="0"/>
              <a:t> </a:t>
            </a:r>
            <a:r>
              <a:rPr lang="ru-RU" sz="900" b="1" dirty="0" smtClean="0"/>
              <a:t>ф.30 = стр.3 гр.(4+5) т.2200</a:t>
            </a:r>
            <a:r>
              <a:rPr lang="ru-RU" sz="900" b="1" dirty="0" smtClean="0"/>
              <a:t> ф.33 </a:t>
            </a:r>
            <a:r>
              <a:rPr lang="ru-RU" sz="900" b="1" dirty="0" smtClean="0"/>
              <a:t>,    Стр.5 </a:t>
            </a:r>
            <a:r>
              <a:rPr lang="ru-RU" sz="900" b="1" dirty="0" smtClean="0"/>
              <a:t>гр.5 т.2512</a:t>
            </a:r>
            <a:r>
              <a:rPr lang="en-US" sz="900" b="1" dirty="0" smtClean="0"/>
              <a:t> </a:t>
            </a:r>
            <a:r>
              <a:rPr lang="ru-RU" sz="900" b="1" dirty="0" smtClean="0"/>
              <a:t>ф.30 </a:t>
            </a:r>
            <a:r>
              <a:rPr lang="ru-RU" sz="900" b="1" dirty="0" smtClean="0"/>
              <a:t>= </a:t>
            </a:r>
            <a:r>
              <a:rPr lang="ru-RU" sz="900" b="1" dirty="0" smtClean="0"/>
              <a:t>стр.(2-3) гр.(4+5) т.2200</a:t>
            </a:r>
            <a:r>
              <a:rPr lang="ru-RU" sz="900" b="1" dirty="0" smtClean="0"/>
              <a:t> </a:t>
            </a:r>
            <a:r>
              <a:rPr lang="ru-RU" sz="900" b="1" dirty="0" smtClean="0"/>
              <a:t>ф.33,    Стр.6 гр.5</a:t>
            </a:r>
            <a:r>
              <a:rPr lang="ru-RU" sz="900" b="1" dirty="0" smtClean="0"/>
              <a:t> т.2512</a:t>
            </a:r>
            <a:r>
              <a:rPr lang="ru-RU" sz="900" b="1" dirty="0" smtClean="0"/>
              <a:t> </a:t>
            </a:r>
            <a:r>
              <a:rPr lang="ru-RU" sz="900" b="1" dirty="0" smtClean="0"/>
              <a:t>ф.30 </a:t>
            </a:r>
            <a:r>
              <a:rPr lang="en-US" sz="900" b="1" dirty="0" smtClean="0"/>
              <a:t>&gt;</a:t>
            </a:r>
            <a:r>
              <a:rPr lang="ru-RU" sz="900" b="1" dirty="0" smtClean="0"/>
              <a:t>= стр.4 гр.(4+5) т.2200 ф.33, Стр.2 </a:t>
            </a:r>
            <a:r>
              <a:rPr lang="ru-RU" sz="900" b="1" dirty="0" smtClean="0"/>
              <a:t>гр.5 т.2512</a:t>
            </a:r>
            <a:r>
              <a:rPr lang="en-US" sz="900" b="1" dirty="0" smtClean="0"/>
              <a:t> </a:t>
            </a:r>
            <a:r>
              <a:rPr lang="ru-RU" sz="900" b="1" dirty="0" smtClean="0"/>
              <a:t>ф.30 = </a:t>
            </a:r>
            <a:r>
              <a:rPr lang="ru-RU" sz="900" b="1" dirty="0" smtClean="0"/>
              <a:t>стр.4 гр.3 т.2200 ф.33,      </a:t>
            </a:r>
            <a:r>
              <a:rPr lang="ru-RU" sz="900" b="1" dirty="0" smtClean="0"/>
              <a:t>Стр.2 гр.5 т.2512</a:t>
            </a:r>
            <a:r>
              <a:rPr lang="en-US" sz="900" b="1" dirty="0" smtClean="0"/>
              <a:t> </a:t>
            </a:r>
            <a:r>
              <a:rPr lang="ru-RU" sz="900" b="1" dirty="0" smtClean="0"/>
              <a:t>ф.30 = стр.4 гр.3 т.2200 </a:t>
            </a:r>
            <a:r>
              <a:rPr lang="ru-RU" sz="900" b="1" dirty="0" smtClean="0"/>
              <a:t>ф.33,     Стр.3 </a:t>
            </a:r>
            <a:r>
              <a:rPr lang="ru-RU" sz="900" b="1" dirty="0" smtClean="0"/>
              <a:t>гр.5 т.2512</a:t>
            </a:r>
            <a:r>
              <a:rPr lang="en-US" sz="900" b="1" dirty="0" smtClean="0"/>
              <a:t> </a:t>
            </a:r>
            <a:r>
              <a:rPr lang="ru-RU" sz="900" b="1" dirty="0" smtClean="0"/>
              <a:t>ф.30 = </a:t>
            </a:r>
            <a:r>
              <a:rPr lang="ru-RU" sz="900" b="1" dirty="0" smtClean="0"/>
              <a:t>стр.6 </a:t>
            </a:r>
            <a:r>
              <a:rPr lang="ru-RU" sz="900" b="1" dirty="0" smtClean="0"/>
              <a:t>гр.3 т.2200 ф.33</a:t>
            </a:r>
            <a:endParaRPr lang="ru-RU" sz="9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85720" y="2071678"/>
          <a:ext cx="4295887" cy="4211086"/>
        </p:xfrm>
        <a:graphic>
          <a:graphicData uri="http://schemas.openxmlformats.org/drawingml/2006/table">
            <a:tbl>
              <a:tblPr/>
              <a:tblGrid>
                <a:gridCol w="2643206"/>
                <a:gridCol w="321325"/>
                <a:gridCol w="498922"/>
                <a:gridCol w="444592"/>
                <a:gridCol w="387842"/>
              </a:tblGrid>
              <a:tr h="79323">
                <a:tc rowSpan="2"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Наименование показателей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№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строки.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Всего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из них: 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05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детей 0-14 лет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подростков</a:t>
                      </a:r>
                      <a:br>
                        <a:rPr lang="ru-RU" sz="900" dirty="0">
                          <a:latin typeface="Times New Roman"/>
                          <a:ea typeface="Times New Roman"/>
                        </a:rPr>
                      </a:b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15-17 лет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323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179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Впервые выявлено больных туберкулезом из числа осмотренных на туберкулез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01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32708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1847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581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985">
                <a:tc>
                  <a:txBody>
                    <a:bodyPr/>
                    <a:lstStyle/>
                    <a:p>
                      <a:pPr marL="107950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из них с применением: </a:t>
                      </a:r>
                    </a:p>
                    <a:p>
                      <a:pPr marL="107950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туберкулинодиагностики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02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2002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1785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213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768">
                <a:tc>
                  <a:txBody>
                    <a:bodyPr/>
                    <a:lstStyle/>
                    <a:p>
                      <a:pPr marL="18034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в том числе аллергена туберкулезного рекомбинантного в стандартном разведении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03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1189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982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204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919">
                <a:tc>
                  <a:txBody>
                    <a:bodyPr/>
                    <a:lstStyle/>
                    <a:p>
                      <a:pPr marL="10795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флюрографии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04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29707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42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356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919">
                <a:tc>
                  <a:txBody>
                    <a:bodyPr/>
                    <a:lstStyle/>
                    <a:p>
                      <a:pPr marL="10795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бактериологических методов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05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320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919">
                <a:tc>
                  <a:txBody>
                    <a:bodyPr/>
                    <a:lstStyle/>
                    <a:p>
                      <a:pPr marL="18034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в том числе методом бактериоскопии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06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279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179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Взято на учет в IIIА группу диспансерного учета </a:t>
                      </a:r>
                      <a:endParaRPr lang="ru-RU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07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3984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3282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662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919">
                <a:tc>
                  <a:txBody>
                    <a:bodyPr/>
                    <a:lstStyle/>
                    <a:p>
                      <a:pPr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Взято на учет в V группу диспансерного учета: </a:t>
                      </a:r>
                    </a:p>
                    <a:p>
                      <a:pPr marL="144145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08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149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149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919">
                <a:tc>
                  <a:txBody>
                    <a:bodyPr/>
                    <a:lstStyle/>
                    <a:p>
                      <a:pPr marL="144145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в том числе в  </a:t>
                      </a:r>
                      <a:r>
                        <a:rPr lang="en-US" sz="1000">
                          <a:latin typeface="Times New Roman"/>
                          <a:ea typeface="Times New Roman"/>
                        </a:rPr>
                        <a:t>V</a:t>
                      </a:r>
                      <a:r>
                        <a:rPr lang="ru-RU" sz="100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09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48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48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919">
                <a:tc>
                  <a:txBody>
                    <a:bodyPr/>
                    <a:lstStyle/>
                    <a:p>
                      <a:pPr marL="144145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                         </a:t>
                      </a:r>
                      <a:r>
                        <a:rPr lang="en-US" sz="1000">
                          <a:latin typeface="Times New Roman"/>
                          <a:ea typeface="Times New Roman"/>
                        </a:rPr>
                        <a:t>V</a:t>
                      </a:r>
                      <a:r>
                        <a:rPr lang="ru-RU" sz="100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87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87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768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Кроме того умерло больных от туберкулеза постоянных жителей, диагноз у которых установлен посмертно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748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26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Кроме того умерло больных от ВИЧ-инфекции постоянных жителей, диагноз туберкулеза у которых установлен посмертно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123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684213" y="1844675"/>
            <a:ext cx="7772400" cy="3100388"/>
          </a:xfrm>
        </p:spPr>
        <p:txBody>
          <a:bodyPr/>
          <a:lstStyle/>
          <a:p>
            <a:pPr eaLnBrk="1" hangingPunct="1"/>
            <a:r>
              <a:rPr lang="ru-RU" smtClean="0"/>
              <a:t>Правила заполнения </a:t>
            </a:r>
            <a:br>
              <a:rPr lang="ru-RU" smtClean="0"/>
            </a:br>
            <a:r>
              <a:rPr lang="ru-RU" smtClean="0"/>
              <a:t>форм №№ 8 и 33</a:t>
            </a:r>
            <a:br>
              <a:rPr lang="ru-RU" smtClean="0"/>
            </a:br>
            <a:r>
              <a:rPr lang="ru-RU" smtClean="0"/>
              <a:t>и </a:t>
            </a:r>
            <a:br>
              <a:rPr lang="ru-RU" smtClean="0"/>
            </a:br>
            <a:r>
              <a:rPr lang="ru-RU" smtClean="0"/>
              <a:t>типичные ошибки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Ф.8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214438"/>
            <a:ext cx="8229600" cy="4525962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Составляется головным ПТУ субъекта РФ, ведущим территориальный регистр (картотеку) больных туберкулезом,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b="1" u="sng" dirty="0" smtClean="0"/>
              <a:t>только</a:t>
            </a:r>
            <a:r>
              <a:rPr lang="ru-RU" u="sng" dirty="0" smtClean="0"/>
              <a:t> </a:t>
            </a:r>
            <a:r>
              <a:rPr lang="ru-RU" b="1" u="sng" dirty="0" smtClean="0"/>
              <a:t>на основе извещения ф.089у</a:t>
            </a:r>
            <a:r>
              <a:rPr lang="ru-RU" dirty="0" smtClean="0"/>
              <a:t>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которое заполняется </a:t>
            </a:r>
            <a:r>
              <a:rPr lang="ru-RU" b="1" u="sng" dirty="0" smtClean="0"/>
              <a:t>на каждого </a:t>
            </a:r>
            <a:r>
              <a:rPr lang="ru-RU" b="1" dirty="0" smtClean="0"/>
              <a:t>впервые выявленного больного туберкулезом</a:t>
            </a:r>
            <a:r>
              <a:rPr lang="ru-RU" dirty="0" smtClean="0"/>
              <a:t> или рецидив и </a:t>
            </a:r>
            <a:r>
              <a:rPr lang="ru-RU" b="1" u="sng" dirty="0" smtClean="0"/>
              <a:t>присылается</a:t>
            </a:r>
            <a:r>
              <a:rPr lang="ru-RU" dirty="0" smtClean="0"/>
              <a:t>  в головное ПТУ </a:t>
            </a:r>
            <a:r>
              <a:rPr lang="ru-RU" b="1" u="sng" dirty="0" smtClean="0"/>
              <a:t>медучреждениями любой подчиненности</a:t>
            </a:r>
            <a:r>
              <a:rPr lang="ru-RU" dirty="0" smtClean="0"/>
              <a:t> (Минздрав, ФСИН, ФМБА, МО, ФМС, РЖД, </a:t>
            </a:r>
            <a:r>
              <a:rPr lang="ru-RU" dirty="0" err="1" smtClean="0"/>
              <a:t>психинтернат</a:t>
            </a:r>
            <a:r>
              <a:rPr lang="ru-RU" dirty="0" smtClean="0"/>
              <a:t>, детский дом и т.д. и т.п.)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4"/>
          <p:cNvSpPr>
            <a:spLocks noChangeArrowheads="1"/>
          </p:cNvSpPr>
          <p:nvPr/>
        </p:nvSpPr>
        <p:spPr bwMode="auto">
          <a:xfrm>
            <a:off x="323850" y="188913"/>
            <a:ext cx="86407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Федеральный закон и Российской Федерации от 30 марта 1999 г. № 52-ФЗ «О санитарно- эпидемиологическом благополучии населения»</a:t>
            </a:r>
            <a:r>
              <a:rPr lang="ru-RU" sz="2400">
                <a:latin typeface="Calibri" pitchFamily="34" charset="0"/>
              </a:rPr>
              <a:t> </a:t>
            </a:r>
            <a:r>
              <a:rPr lang="en-US" sz="2400">
                <a:latin typeface="Calibri" pitchFamily="34" charset="0"/>
              </a:rPr>
              <a:t> 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9219" name="Прямоугольник 5"/>
          <p:cNvSpPr>
            <a:spLocks noChangeArrowheads="1"/>
          </p:cNvSpPr>
          <p:nvPr/>
        </p:nvSpPr>
        <p:spPr bwMode="auto">
          <a:xfrm>
            <a:off x="285750" y="1225550"/>
            <a:ext cx="8640763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>
                <a:latin typeface="Calibri" pitchFamily="34" charset="0"/>
              </a:rPr>
              <a:t>Больные инфекционными заболеваниями</a:t>
            </a:r>
            <a:r>
              <a:rPr lang="ru-RU" sz="2400">
                <a:latin typeface="Calibri" pitchFamily="34" charset="0"/>
              </a:rPr>
              <a:t>, лица с подозрением на такие заболевания и контактировавшие с больными инфекционными заболеваниями лица, а также лица, являющиеся носителями возбудителей инфекционных болезней, </a:t>
            </a:r>
            <a:r>
              <a:rPr lang="ru-RU" sz="2400" b="1">
                <a:latin typeface="Calibri" pitchFamily="34" charset="0"/>
              </a:rPr>
              <a:t>подлежат лабораторному обследованию и медицинскому наблюдению или лечению и в случае, </a:t>
            </a:r>
            <a:r>
              <a:rPr lang="ru-RU" sz="2400" b="1" u="sng">
                <a:latin typeface="Calibri" pitchFamily="34" charset="0"/>
              </a:rPr>
              <a:t>если они представляют опасность для окружающих</a:t>
            </a:r>
            <a:r>
              <a:rPr lang="ru-RU" sz="2400" b="1">
                <a:latin typeface="Calibri" pitchFamily="34" charset="0"/>
              </a:rPr>
              <a:t>, обязательной госпитализации</a:t>
            </a:r>
            <a:r>
              <a:rPr lang="ru-RU" sz="2400">
                <a:latin typeface="Calibri" pitchFamily="34" charset="0"/>
              </a:rPr>
              <a:t> или изоляции в порядке, установленном законодательством Российской Федерации. </a:t>
            </a:r>
            <a:r>
              <a:rPr lang="ru-RU" sz="2400" b="1">
                <a:latin typeface="Calibri" pitchFamily="34" charset="0"/>
              </a:rPr>
              <a:t>Все случаи</a:t>
            </a:r>
            <a:r>
              <a:rPr lang="ru-RU" sz="2400">
                <a:latin typeface="Calibri" pitchFamily="34" charset="0"/>
              </a:rPr>
              <a:t> инфекционных заболеваний и массовых неинфекционных заболеваний (отравлений</a:t>
            </a:r>
            <a:r>
              <a:rPr lang="ru-RU" sz="2400" b="1">
                <a:latin typeface="Calibri" pitchFamily="34" charset="0"/>
              </a:rPr>
              <a:t>) </a:t>
            </a:r>
            <a:r>
              <a:rPr lang="ru-RU" sz="2400" b="1" u="sng">
                <a:latin typeface="Calibri" pitchFamily="34" charset="0"/>
              </a:rPr>
              <a:t>подлежат регистрации по месту выявления таких заболеваний</a:t>
            </a:r>
            <a:r>
              <a:rPr lang="ru-RU" sz="2400">
                <a:latin typeface="Calibri" pitchFamily="34" charset="0"/>
              </a:rPr>
              <a:t>, государственному учету и ведению отчетности по ним органами, осуществляющими федеральный государственный санитарно-эпидемиологический надзор.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2"/>
          <p:cNvSpPr>
            <a:spLocks noChangeArrowheads="1"/>
          </p:cNvSpPr>
          <p:nvPr/>
        </p:nvSpPr>
        <p:spPr bwMode="auto">
          <a:xfrm>
            <a:off x="0" y="0"/>
            <a:ext cx="9144000" cy="69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>
                <a:latin typeface="Calibri" pitchFamily="34" charset="0"/>
              </a:rPr>
              <a:t>Постановление Правительства </a:t>
            </a:r>
            <a:r>
              <a:rPr lang="ru-RU" sz="2800" b="1">
                <a:latin typeface="Calibri" pitchFamily="34" charset="0"/>
              </a:rPr>
              <a:t>Российской Федерации от 1 декабря 2004 г. № 715 «Об утверждении перечня социально значимых заболеваний и перечня заболеваний, представляющих опасность для окружающих» и </a:t>
            </a:r>
            <a:r>
              <a:rPr lang="ru-RU" sz="2800" b="1" u="sng">
                <a:latin typeface="Calibri" pitchFamily="34" charset="0"/>
              </a:rPr>
              <a:t>Приказ Минздрава России </a:t>
            </a:r>
            <a:r>
              <a:rPr lang="ru-RU" sz="2800" b="1">
                <a:latin typeface="Calibri" pitchFamily="34" charset="0"/>
              </a:rPr>
              <a:t>от 29 июня 2015 г. № 384н «Об утверждении перечня инфекционных заболеваний, представляющих </a:t>
            </a:r>
            <a:r>
              <a:rPr lang="ru-RU" sz="2800" b="1" u="sng">
                <a:latin typeface="Calibri" pitchFamily="34" charset="0"/>
              </a:rPr>
              <a:t>опасность для окружающих </a:t>
            </a:r>
            <a:r>
              <a:rPr lang="ru-RU" sz="2800" b="1">
                <a:latin typeface="Calibri" pitchFamily="34" charset="0"/>
              </a:rPr>
              <a:t>и являющихся основанием для отказа в выдаче либо аннулирования разрешения на временное проживание иностранных граждан и лиц без гражданства, или вида на жительство, или патента, или разрешения на работу в Российской Федерации, а  также Порядка подтверждения их наличия или отсутствия, а также формы медицинского заключения о наличии (об отсутствии) указанных заболеваний».</a:t>
            </a:r>
            <a:r>
              <a:rPr lang="ru-RU" sz="2800">
                <a:latin typeface="Calibri" pitchFamily="34" charset="0"/>
              </a:rPr>
              <a:t> </a:t>
            </a:r>
          </a:p>
          <a:p>
            <a:r>
              <a:rPr lang="ru-RU" sz="2800" u="sng">
                <a:latin typeface="Calibri" pitchFamily="34" charset="0"/>
              </a:rPr>
              <a:t>В перечень входит туберкулез.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808</TotalTime>
  <Words>3850</Words>
  <Application>Microsoft Office PowerPoint</Application>
  <PresentationFormat>Экран (4:3)</PresentationFormat>
  <Paragraphs>499</Paragraphs>
  <Slides>46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46</vt:i4>
      </vt:variant>
    </vt:vector>
  </HeadingPairs>
  <TitlesOfParts>
    <vt:vector size="49" baseType="lpstr">
      <vt:lpstr>Тема Office</vt:lpstr>
      <vt:lpstr>Документ</vt:lpstr>
      <vt:lpstr>Acrobat Document</vt:lpstr>
      <vt:lpstr>Формирование и контроль корректности отчетов федерального статистического наблюдения </vt:lpstr>
      <vt:lpstr>Ошибки при заполнении ф.ф.8 и 33 в 2018 г.</vt:lpstr>
      <vt:lpstr>Проблемы несогласования данных по туберкулезу в разных отчетных формах</vt:lpstr>
      <vt:lpstr>Ф.12 по детям</vt:lpstr>
      <vt:lpstr>Ф.30 табл. 2512 и ф.33 табл.2200</vt:lpstr>
      <vt:lpstr>Правила заполнения  форм №№ 8 и 33 и  типичные ошибки </vt:lpstr>
      <vt:lpstr>Ф.8</vt:lpstr>
      <vt:lpstr>Слайд 8</vt:lpstr>
      <vt:lpstr>Слайд 9</vt:lpstr>
      <vt:lpstr>Слайд 10</vt:lpstr>
      <vt:lpstr>Слайд 11</vt:lpstr>
      <vt:lpstr>Слайд 12</vt:lpstr>
      <vt:lpstr>Слайд 13</vt:lpstr>
      <vt:lpstr>Типичные ошибки</vt:lpstr>
      <vt:lpstr>            Составляется головным ПТУ субъекта РФ суммированием данных из форм, присланных районными ПТД и другими учреждениями МЗ РФ, имеющими фтизиатрические отделения (кабинеты) на основе «Карты диспансерного наблюдения» ф.030-4у, в которой нет сведений   о методе выявления туберкулеза,  множественной лекарственной устойчивости МБТ, сочетанной ТБ-ВИЧ инфекции и прочего.              Дополнительно используются:  ф. № 081/у «Медицинская карта больного туберкулёзом»  ф. № 066/у «Статистическая карта выбывшего из стационара»  ф. № 106/у «Врачебное свидетельство о смерти»  ф. № 035/у «Журнал для записи заключений ЦВКК» и   ф. № 04-ТБ/у «Журнал регистрации микроскопических      исследований на туберкулёз»   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Госпитализация детей с активным туберкулезом в РФ  по ф.33 т.2600, 2018 год (только учреждения МЗ)</vt:lpstr>
      <vt:lpstr>Данные 45 субъектов за 2018г. по всем учреждениям, где проводилась ХП и оздоровление детей из групп риска</vt:lpstr>
      <vt:lpstr>Наличие коек по возрастам и учреждениям и доля проведенной в них ХП (%) 45 субъектов, 2018 год</vt:lpstr>
      <vt:lpstr>Ресурсы и проведение ХП  в учреждениях МЗ и МО  45 субъектов, 2018 год  </vt:lpstr>
      <vt:lpstr>Остались вопросы</vt:lpstr>
      <vt:lpstr>Запрос МЗ по инвентаризации детской тубслужбы</vt:lpstr>
      <vt:lpstr>Типичные вопросы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Недочеты при составлении форм ФСН №№ 30,47,12. Сопоставление данных из разных форм с формами №№ 8 и 33</dc:title>
  <dc:creator>User</dc:creator>
  <cp:lastModifiedBy>a.gordina</cp:lastModifiedBy>
  <cp:revision>80</cp:revision>
  <dcterms:created xsi:type="dcterms:W3CDTF">2015-11-18T07:54:17Z</dcterms:created>
  <dcterms:modified xsi:type="dcterms:W3CDTF">2019-12-05T13:55:43Z</dcterms:modified>
</cp:coreProperties>
</file>