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60" r:id="rId1"/>
    <p:sldMasterId id="2147483673" r:id="rId2"/>
  </p:sldMasterIdLst>
  <p:notesMasterIdLst>
    <p:notesMasterId r:id="rId41"/>
  </p:notesMasterIdLst>
  <p:handoutMasterIdLst>
    <p:handoutMasterId r:id="rId42"/>
  </p:handoutMasterIdLst>
  <p:sldIdLst>
    <p:sldId id="257" r:id="rId3"/>
    <p:sldId id="290" r:id="rId4"/>
    <p:sldId id="295" r:id="rId5"/>
    <p:sldId id="303" r:id="rId6"/>
    <p:sldId id="307" r:id="rId7"/>
    <p:sldId id="272" r:id="rId8"/>
    <p:sldId id="274" r:id="rId9"/>
    <p:sldId id="273" r:id="rId10"/>
    <p:sldId id="302" r:id="rId11"/>
    <p:sldId id="270" r:id="rId12"/>
    <p:sldId id="275" r:id="rId13"/>
    <p:sldId id="305" r:id="rId14"/>
    <p:sldId id="261" r:id="rId15"/>
    <p:sldId id="306" r:id="rId16"/>
    <p:sldId id="276" r:id="rId17"/>
    <p:sldId id="277" r:id="rId18"/>
    <p:sldId id="278" r:id="rId19"/>
    <p:sldId id="279" r:id="rId20"/>
    <p:sldId id="304" r:id="rId21"/>
    <p:sldId id="288" r:id="rId22"/>
    <p:sldId id="308" r:id="rId23"/>
    <p:sldId id="281" r:id="rId24"/>
    <p:sldId id="289" r:id="rId25"/>
    <p:sldId id="309" r:id="rId26"/>
    <p:sldId id="282" r:id="rId27"/>
    <p:sldId id="258" r:id="rId28"/>
    <p:sldId id="310" r:id="rId29"/>
    <p:sldId id="296" r:id="rId30"/>
    <p:sldId id="283" r:id="rId31"/>
    <p:sldId id="298" r:id="rId32"/>
    <p:sldId id="311" r:id="rId33"/>
    <p:sldId id="299" r:id="rId34"/>
    <p:sldId id="312" r:id="rId35"/>
    <p:sldId id="313" r:id="rId36"/>
    <p:sldId id="286" r:id="rId37"/>
    <p:sldId id="294" r:id="rId38"/>
    <p:sldId id="314" r:id="rId39"/>
    <p:sldId id="260" r:id="rId40"/>
  </p:sldIdLst>
  <p:sldSz cx="9144000" cy="6858000" type="screen4x3"/>
  <p:notesSz cx="6797675" cy="99266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FBA7F5"/>
    <a:srgbClr val="B5038F"/>
    <a:srgbClr val="E6F2FB"/>
    <a:srgbClr val="0000FF"/>
    <a:srgbClr val="5C5B5B"/>
    <a:srgbClr val="3A3A3A"/>
    <a:srgbClr val="0033CC"/>
    <a:srgbClr val="F6F9F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00" autoAdjust="0"/>
    <p:restoredTop sz="92950" autoAdjust="0"/>
  </p:normalViewPr>
  <p:slideViewPr>
    <p:cSldViewPr>
      <p:cViewPr varScale="1">
        <p:scale>
          <a:sx n="107" d="100"/>
          <a:sy n="107" d="100"/>
        </p:scale>
        <p:origin x="576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handoutMaster" Target="handoutMasters/handoutMaster1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presProps" Target="presProps.xml"/><Relationship Id="rId48" Type="http://schemas.microsoft.com/office/2015/10/relationships/revisionInfo" Target="revisionInfo.xml"/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tableStyles" Target="tableStyles.xml"/><Relationship Id="rId20" Type="http://schemas.openxmlformats.org/officeDocument/2006/relationships/slide" Target="slides/slide18.xml"/><Relationship Id="rId41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9FD80E5-C3A3-4AFB-B478-AAE876CC0661}" type="datetimeFigureOut">
              <a:rPr lang="ru-RU" smtClean="0"/>
              <a:t>09.12.2019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F259E7C-C382-4319-AAD2-628E9FA0C3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573392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F00B7C-5352-45FA-90B1-46D94B8F6C83}" type="datetimeFigureOut">
              <a:rPr lang="ru-RU" smtClean="0"/>
              <a:t>09.12.2019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66813" y="1241425"/>
            <a:ext cx="4464050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032E761-7C44-41F7-8403-8234E5919B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57619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Напоминаю , что выявленные посмертно также учитываются</a:t>
            </a:r>
            <a:r>
              <a:rPr lang="ru-RU" baseline="0" dirty="0" smtClean="0"/>
              <a:t> по строкам с 1 по 40 , т.е. кодируются соответственно </a:t>
            </a:r>
            <a:endParaRPr lang="ru-RU" dirty="0" smtClean="0"/>
          </a:p>
          <a:p>
            <a:r>
              <a:rPr lang="ru-RU" baseline="0" dirty="0" smtClean="0"/>
              <a:t> выявленной патологии. Также как и лица БОМЖ и иностранные граждане.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32E761-7C44-41F7-8403-8234E5919BCF}" type="slidenum">
              <a:rPr lang="ru-RU" smtClean="0"/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160705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32E761-7C44-41F7-8403-8234E5919BCF}" type="slidenum">
              <a:rPr lang="ru-RU" smtClean="0"/>
              <a:t>19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23864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3C8971-355C-4018-AA2E-19A1333C1A08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t>09.12.2019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FD0EF8-8591-4480-8381-276C71FCF061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79075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551B86-D8DE-4DAD-8F9E-19BAE7EAE172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t>09.12.2019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66CD92-8DA5-4CDC-AECC-1D96552C8ED2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83463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D845ED-97BC-4AFA-821D-AEA93DE0D3FD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t>09.12.2019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4F3947-6BBC-436F-9A4E-DAB2AFEF4C91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343966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ru-RU" noProof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435B02-6105-4FCF-BF04-389249EDC6D9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t>09.12.2019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B1F4A1-44C8-446F-A642-A1349BE68AC5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6634014"/>
      </p:ext>
    </p:extLst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2B6802-B002-49B2-9B1A-C17EF0E8EF6D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t>09.12.2019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FD0EF8-8591-4480-8381-276C71FCF061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693217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D95F82-914F-4ECB-9CC6-97C925140D2D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t>09.12.2019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078070-8EDD-4CBE-BA1D-D4E3024E1807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794978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9509CD-1D06-447D-B7FC-7DB616377109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t>09.12.2019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213D14-E593-4B81-A867-9DE033BC1F25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634406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008CCE-C78D-4574-96B4-A0B30608697D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t>09.12.2019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9C69DF-7B9B-409D-B032-CAAF1C732793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041380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2623E1-0C02-49FC-8106-6C93FAD700B0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t>09.12.2019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D0BDF3-84A4-4F3B-88D9-7A06655C9AD3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403629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CAFCBC-1A4E-4004-A982-8D963176F1D6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t>09.12.2019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C7B9EA-9AB1-4076-A04C-34CD2D9140E6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16891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029B61-5471-42EC-90F5-5FE0378DC66E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t>09.12.2019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6314D9-4D59-4566-8CE7-BC1C5B2D555E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61861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CBC03F-6EA7-4965-BA18-72BF885E7C61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t>09.12.2019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078070-8EDD-4CBE-BA1D-D4E3024E1807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331011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F22C86-7523-442D-8172-40C0A3B115BE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t>09.12.2019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5ECEEB-63C2-4E0C-8988-00227A4D9E78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318650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F4806D-8B7B-4907-BE23-A8976FC1E8B3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t>09.12.2019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D3DC30-D0B3-4EC4-9EE3-40C72CE5A2A4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370964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2CCE37-C839-4DB4-A4C0-3D7DF1D02CC5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t>09.12.2019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66CD92-8DA5-4CDC-AECC-1D96552C8ED2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248463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81593F-183E-4C17-BF9F-6F076D45A56D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t>09.12.2019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4F3947-6BBC-436F-9A4E-DAB2AFEF4C91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88820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ru-RU" noProof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25F824-17A8-4E57-9F7C-8BFBAC53678B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t>09.12.2019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B1F4A1-44C8-446F-A642-A1349BE68AC5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8735172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DA83D4-977B-4760-9098-C131298F5AFB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t>09.12.2019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213D14-E593-4B81-A867-9DE033BC1F25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59707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1C81C7-0FD3-4D6F-A9E5-F221D5B8E47D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t>09.12.2019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9C69DF-7B9B-409D-B032-CAAF1C732793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64834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EEE55D-DB35-4D62-8034-25730D687842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t>09.12.2019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D0BDF3-84A4-4F3B-88D9-7A06655C9AD3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01853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5211F9-5E99-442B-ACFF-169CD3F61C3A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t>09.12.2019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C7B9EA-9AB1-4076-A04C-34CD2D9140E6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68514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4C777F-8C29-42BB-87D3-35F03DE73763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t>09.12.2019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6314D9-4D59-4566-8CE7-BC1C5B2D555E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55845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B84B17-0957-4C7F-81BB-7239F9CF2B9B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t>09.12.2019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5ECEEB-63C2-4E0C-8988-00227A4D9E78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999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CE2035-A3D4-42F4-94F1-DE4879AF3667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t>09.12.2019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D3DC30-D0B3-4EC4-9EE3-40C72CE5A2A4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15703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текста</a:t>
            </a:r>
          </a:p>
          <a:p>
            <a:pPr lvl="1"/>
            <a:r>
              <a:rPr lang="ru-RU" altLang="ru-RU"/>
              <a:t>Второй уровень</a:t>
            </a:r>
          </a:p>
          <a:p>
            <a:pPr lvl="2"/>
            <a:r>
              <a:rPr lang="ru-RU" altLang="ru-RU"/>
              <a:t>Третий уровень</a:t>
            </a:r>
          </a:p>
          <a:p>
            <a:pPr lvl="3"/>
            <a:r>
              <a:rPr lang="ru-RU" altLang="ru-RU"/>
              <a:t>Четвертый уровень</a:t>
            </a:r>
          </a:p>
          <a:p>
            <a:pPr lvl="4"/>
            <a:r>
              <a:rPr lang="ru-RU" alt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AB8CA18-D4AE-423E-8A82-8FA9DCF3E570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t>09.12.2019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E2A9751-CBD1-464C-ABAB-0FF28C91ED94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43326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текста</a:t>
            </a:r>
          </a:p>
          <a:p>
            <a:pPr lvl="1"/>
            <a:r>
              <a:rPr lang="ru-RU" altLang="ru-RU"/>
              <a:t>Второй уровень</a:t>
            </a:r>
          </a:p>
          <a:p>
            <a:pPr lvl="2"/>
            <a:r>
              <a:rPr lang="ru-RU" altLang="ru-RU"/>
              <a:t>Третий уровень</a:t>
            </a:r>
          </a:p>
          <a:p>
            <a:pPr lvl="3"/>
            <a:r>
              <a:rPr lang="ru-RU" altLang="ru-RU"/>
              <a:t>Четвертый уровень</a:t>
            </a:r>
          </a:p>
          <a:p>
            <a:pPr lvl="4"/>
            <a:r>
              <a:rPr lang="ru-RU" alt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4A28A52-CF0A-4E04-8B9B-FCD3DFCA54DE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t>09.12.2019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E2A9751-CBD1-464C-ABAB-0FF28C91ED94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1848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Прямоугольник 3"/>
          <p:cNvSpPr>
            <a:spLocks noChangeArrowheads="1"/>
          </p:cNvSpPr>
          <p:nvPr/>
        </p:nvSpPr>
        <p:spPr bwMode="auto">
          <a:xfrm>
            <a:off x="3276599" y="6338610"/>
            <a:ext cx="2728913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altLang="ru-RU" sz="1400" b="1" dirty="0">
                <a:solidFill>
                  <a:prstClr val="white"/>
                </a:solidFill>
                <a:latin typeface="Calibri" pitchFamily="34" charset="0"/>
                <a:cs typeface="Calibri" pitchFamily="34" charset="0"/>
              </a:rPr>
              <a:t>Москва </a:t>
            </a:r>
          </a:p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altLang="ru-RU" sz="1400" b="1" dirty="0" smtClean="0">
                <a:solidFill>
                  <a:prstClr val="white"/>
                </a:solidFill>
                <a:latin typeface="Calibri" pitchFamily="34" charset="0"/>
                <a:cs typeface="Calibri" pitchFamily="34" charset="0"/>
              </a:rPr>
              <a:t>10 </a:t>
            </a:r>
            <a:r>
              <a:rPr lang="ru-RU" altLang="ru-RU" sz="1400" b="1" dirty="0">
                <a:solidFill>
                  <a:prstClr val="white"/>
                </a:solidFill>
                <a:latin typeface="Calibri" pitchFamily="34" charset="0"/>
                <a:cs typeface="Calibri" pitchFamily="34" charset="0"/>
              </a:rPr>
              <a:t>декабря </a:t>
            </a:r>
            <a:r>
              <a:rPr lang="ru-RU" altLang="ru-RU" sz="1400" b="1" dirty="0" smtClean="0">
                <a:solidFill>
                  <a:prstClr val="white"/>
                </a:solidFill>
                <a:latin typeface="Calibri" pitchFamily="34" charset="0"/>
                <a:cs typeface="Calibri" pitchFamily="34" charset="0"/>
              </a:rPr>
              <a:t>2019 </a:t>
            </a:r>
            <a:r>
              <a:rPr lang="ru-RU" altLang="ru-RU" sz="1400" b="1" dirty="0">
                <a:solidFill>
                  <a:prstClr val="white"/>
                </a:solidFill>
                <a:latin typeface="Calibri" pitchFamily="34" charset="0"/>
                <a:cs typeface="Calibri" pitchFamily="34" charset="0"/>
              </a:rPr>
              <a:t>г.</a:t>
            </a:r>
            <a:r>
              <a:rPr lang="ru-RU" altLang="ru-RU" sz="1400" dirty="0">
                <a:solidFill>
                  <a:prstClr val="black"/>
                </a:solidFill>
                <a:latin typeface="Calibri" pitchFamily="34" charset="0"/>
              </a:rPr>
              <a:t> </a:t>
            </a:r>
            <a:endParaRPr lang="ru-RU" altLang="ru-RU" sz="1400" dirty="0">
              <a:solidFill>
                <a:prstClr val="white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780728" y="2204864"/>
            <a:ext cx="792088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chemeClr val="bg1"/>
                </a:solidFill>
              </a:rPr>
              <a:t>ФЕДЕРАЛЬНОЕ СТАТИСТИЧЕСКОЕ НАБЛЮДЕНИЕ </a:t>
            </a:r>
          </a:p>
          <a:p>
            <a:pPr algn="ctr"/>
            <a:r>
              <a:rPr lang="ru-RU" sz="2000" b="1" dirty="0">
                <a:solidFill>
                  <a:schemeClr val="bg1"/>
                </a:solidFill>
              </a:rPr>
              <a:t>ФОРМА №61</a:t>
            </a:r>
          </a:p>
          <a:p>
            <a:pPr algn="ctr"/>
            <a:endParaRPr lang="ru-RU" sz="2000" b="1" dirty="0">
              <a:solidFill>
                <a:schemeClr val="bg1"/>
              </a:solidFill>
            </a:endParaRPr>
          </a:p>
          <a:p>
            <a:pPr algn="ctr"/>
            <a:r>
              <a:rPr lang="ru-RU" sz="2000" b="1" dirty="0">
                <a:solidFill>
                  <a:schemeClr val="bg1"/>
                </a:solidFill>
              </a:rPr>
              <a:t>СВЕДЕНИЯ О БОЛЕЗНИ, ВЫЗВАННОЙ ВИРУСОМ </a:t>
            </a:r>
          </a:p>
          <a:p>
            <a:pPr algn="ctr"/>
            <a:r>
              <a:rPr lang="ru-RU" sz="2000" b="1" dirty="0">
                <a:solidFill>
                  <a:schemeClr val="bg1"/>
                </a:solidFill>
              </a:rPr>
              <a:t>ИММУНОДЕФИЦИТА ЧЕЛОВЕКА </a:t>
            </a:r>
          </a:p>
          <a:p>
            <a:pPr algn="ctr"/>
            <a:r>
              <a:rPr lang="ru-RU" sz="2000" b="1" dirty="0">
                <a:solidFill>
                  <a:schemeClr val="bg1"/>
                </a:solidFill>
              </a:rPr>
              <a:t>за </a:t>
            </a:r>
            <a:r>
              <a:rPr lang="ru-RU" sz="2000" b="1" dirty="0" smtClean="0">
                <a:solidFill>
                  <a:schemeClr val="bg1"/>
                </a:solidFill>
              </a:rPr>
              <a:t>2019 </a:t>
            </a:r>
            <a:r>
              <a:rPr lang="ru-RU" sz="2000" b="1" dirty="0">
                <a:solidFill>
                  <a:schemeClr val="bg1"/>
                </a:solidFill>
              </a:rPr>
              <a:t>г.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355055" y="4221088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b="1" dirty="0">
                <a:solidFill>
                  <a:schemeClr val="bg1"/>
                </a:solidFill>
              </a:rPr>
              <a:t>Приказ Росстата:</a:t>
            </a:r>
          </a:p>
          <a:p>
            <a:pPr algn="ctr"/>
            <a:r>
              <a:rPr lang="ru-RU" b="1" dirty="0">
                <a:solidFill>
                  <a:schemeClr val="bg1"/>
                </a:solidFill>
              </a:rPr>
              <a:t>Об утверждении формы</a:t>
            </a:r>
          </a:p>
          <a:p>
            <a:pPr algn="ctr"/>
            <a:r>
              <a:rPr lang="ru-RU" b="1" dirty="0">
                <a:solidFill>
                  <a:schemeClr val="bg1"/>
                </a:solidFill>
              </a:rPr>
              <a:t>от   30.12.2015 №672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E078070-8EDD-4CBE-BA1D-D4E3024E180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2969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13"/>
          <p:cNvSpPr txBox="1">
            <a:spLocks noChangeArrowheads="1"/>
          </p:cNvSpPr>
          <p:nvPr/>
        </p:nvSpPr>
        <p:spPr bwMode="auto">
          <a:xfrm>
            <a:off x="1" y="0"/>
            <a:ext cx="9162562" cy="700282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b="1" dirty="0">
                <a:solidFill>
                  <a:schemeClr val="bg1"/>
                </a:solidFill>
              </a:rPr>
              <a:t>Форма федерального статистического наблюдения № 61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b="1" dirty="0">
                <a:solidFill>
                  <a:schemeClr val="bg1"/>
                </a:solidFill>
              </a:rPr>
              <a:t> «Сведения о болезни, вызванной вирусом  иммунодефицита человека»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62103" y="980728"/>
            <a:ext cx="8558369" cy="4968552"/>
          </a:xfrm>
          <a:prstGeom prst="rect">
            <a:avLst/>
          </a:prstGeom>
          <a:solidFill>
            <a:srgbClr val="FF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262103" y="1168425"/>
            <a:ext cx="8342346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ru-RU" b="1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u="sng" dirty="0"/>
              <a:t>Для сельских жителей (мужчины) (В20-В24):</a:t>
            </a:r>
          </a:p>
          <a:p>
            <a:pPr algn="just"/>
            <a:r>
              <a:rPr lang="ru-RU" dirty="0"/>
              <a:t>Строка ф.61</a:t>
            </a:r>
            <a:r>
              <a:rPr lang="ru-RU" dirty="0" smtClean="0"/>
              <a:t>, таб.1000, </a:t>
            </a:r>
            <a:r>
              <a:rPr lang="ru-RU" dirty="0" smtClean="0">
                <a:solidFill>
                  <a:srgbClr val="C00000"/>
                </a:solidFill>
              </a:rPr>
              <a:t>стр.1, </a:t>
            </a:r>
            <a:r>
              <a:rPr lang="ru-RU" dirty="0" smtClean="0"/>
              <a:t>гр.05:15</a:t>
            </a:r>
            <a:r>
              <a:rPr lang="ru-RU" dirty="0" smtClean="0">
                <a:solidFill>
                  <a:srgbClr val="C00000"/>
                </a:solidFill>
              </a:rPr>
              <a:t> </a:t>
            </a:r>
            <a:r>
              <a:rPr lang="ru-RU" dirty="0"/>
              <a:t>должна быть </a:t>
            </a:r>
            <a:r>
              <a:rPr lang="ru-RU" u="sng" dirty="0"/>
              <a:t>больше</a:t>
            </a:r>
            <a:r>
              <a:rPr lang="ru-RU" dirty="0"/>
              <a:t> строки </a:t>
            </a:r>
            <a:endParaRPr lang="ru-RU" dirty="0" smtClean="0"/>
          </a:p>
          <a:p>
            <a:pPr algn="just"/>
            <a:r>
              <a:rPr lang="ru-RU" dirty="0"/>
              <a:t> </a:t>
            </a:r>
            <a:r>
              <a:rPr lang="ru-RU" dirty="0" smtClean="0"/>
              <a:t>         из </a:t>
            </a:r>
            <a:r>
              <a:rPr lang="ru-RU" dirty="0"/>
              <a:t>ф.61,таб.1000,</a:t>
            </a:r>
            <a:r>
              <a:rPr lang="ru-RU" dirty="0">
                <a:solidFill>
                  <a:srgbClr val="C00000"/>
                </a:solidFill>
              </a:rPr>
              <a:t>стр.41</a:t>
            </a:r>
            <a:r>
              <a:rPr lang="ru-RU" dirty="0" smtClean="0"/>
              <a:t>, гр.05:15</a:t>
            </a:r>
            <a:endParaRPr lang="ru-RU" dirty="0"/>
          </a:p>
          <a:p>
            <a:pPr algn="just"/>
            <a:endParaRPr lang="ru-RU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u="sng" dirty="0"/>
              <a:t>Для сельских жителей (женщины) (В20-В24):</a:t>
            </a:r>
          </a:p>
          <a:p>
            <a:pPr algn="just"/>
            <a:r>
              <a:rPr lang="ru-RU" dirty="0"/>
              <a:t>Строка ф.61</a:t>
            </a:r>
            <a:r>
              <a:rPr lang="ru-RU" dirty="0" smtClean="0"/>
              <a:t>, таб.1000, </a:t>
            </a:r>
            <a:r>
              <a:rPr lang="ru-RU" dirty="0" smtClean="0">
                <a:solidFill>
                  <a:srgbClr val="C00000"/>
                </a:solidFill>
              </a:rPr>
              <a:t>стр.2, </a:t>
            </a:r>
            <a:r>
              <a:rPr lang="ru-RU" dirty="0" smtClean="0"/>
              <a:t>гр.05:15</a:t>
            </a:r>
            <a:r>
              <a:rPr lang="ru-RU" dirty="0" smtClean="0">
                <a:solidFill>
                  <a:srgbClr val="C00000"/>
                </a:solidFill>
              </a:rPr>
              <a:t> </a:t>
            </a:r>
            <a:r>
              <a:rPr lang="ru-RU" dirty="0"/>
              <a:t>должна быть </a:t>
            </a:r>
            <a:r>
              <a:rPr lang="ru-RU" u="sng" dirty="0"/>
              <a:t>больше</a:t>
            </a:r>
            <a:r>
              <a:rPr lang="ru-RU" dirty="0"/>
              <a:t> строки </a:t>
            </a:r>
            <a:endParaRPr lang="ru-RU" dirty="0" smtClean="0"/>
          </a:p>
          <a:p>
            <a:pPr algn="just"/>
            <a:r>
              <a:rPr lang="ru-RU" dirty="0"/>
              <a:t> </a:t>
            </a:r>
            <a:r>
              <a:rPr lang="ru-RU" dirty="0" smtClean="0"/>
              <a:t>     из ф.61, таб.1000, </a:t>
            </a:r>
            <a:r>
              <a:rPr lang="ru-RU" dirty="0" smtClean="0">
                <a:solidFill>
                  <a:srgbClr val="C00000"/>
                </a:solidFill>
              </a:rPr>
              <a:t>стр.42</a:t>
            </a:r>
            <a:r>
              <a:rPr lang="ru-RU" dirty="0" smtClean="0"/>
              <a:t>, гр.05:15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ru-RU" u="sng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u="sng" dirty="0" smtClean="0"/>
              <a:t>Для </a:t>
            </a:r>
            <a:r>
              <a:rPr lang="ru-RU" u="sng" dirty="0"/>
              <a:t>лиц БОМЖ (мужчины) (В20-В24):</a:t>
            </a:r>
          </a:p>
          <a:p>
            <a:pPr algn="just"/>
            <a:r>
              <a:rPr lang="ru-RU" dirty="0"/>
              <a:t>Строка ф.61</a:t>
            </a:r>
            <a:r>
              <a:rPr lang="ru-RU" dirty="0" smtClean="0"/>
              <a:t>, таб.1000, </a:t>
            </a:r>
            <a:r>
              <a:rPr lang="ru-RU" dirty="0" smtClean="0">
                <a:solidFill>
                  <a:srgbClr val="C00000"/>
                </a:solidFill>
              </a:rPr>
              <a:t>стр.1, </a:t>
            </a:r>
            <a:r>
              <a:rPr lang="ru-RU" dirty="0" smtClean="0"/>
              <a:t>гр.05:15</a:t>
            </a:r>
            <a:r>
              <a:rPr lang="ru-RU" dirty="0" smtClean="0">
                <a:solidFill>
                  <a:srgbClr val="C00000"/>
                </a:solidFill>
              </a:rPr>
              <a:t> </a:t>
            </a:r>
            <a:r>
              <a:rPr lang="ru-RU" dirty="0"/>
              <a:t>должна быть </a:t>
            </a:r>
            <a:r>
              <a:rPr lang="ru-RU" u="sng" dirty="0"/>
              <a:t>больше</a:t>
            </a:r>
            <a:r>
              <a:rPr lang="ru-RU" dirty="0"/>
              <a:t> строки </a:t>
            </a:r>
            <a:endParaRPr lang="ru-RU" dirty="0" smtClean="0"/>
          </a:p>
          <a:p>
            <a:pPr algn="just"/>
            <a:r>
              <a:rPr lang="ru-RU" dirty="0"/>
              <a:t> </a:t>
            </a:r>
            <a:r>
              <a:rPr lang="ru-RU" dirty="0" smtClean="0"/>
              <a:t>       из </a:t>
            </a:r>
            <a:r>
              <a:rPr lang="ru-RU" dirty="0"/>
              <a:t>ф.61</a:t>
            </a:r>
            <a:r>
              <a:rPr lang="ru-RU" dirty="0" smtClean="0"/>
              <a:t>, таб.1000, </a:t>
            </a:r>
            <a:r>
              <a:rPr lang="ru-RU" dirty="0" smtClean="0">
                <a:solidFill>
                  <a:srgbClr val="C00000"/>
                </a:solidFill>
              </a:rPr>
              <a:t>стр.43</a:t>
            </a:r>
            <a:r>
              <a:rPr lang="ru-RU" dirty="0" smtClean="0"/>
              <a:t>, гр.05:15</a:t>
            </a:r>
            <a:endParaRPr lang="ru-RU" dirty="0"/>
          </a:p>
          <a:p>
            <a:pPr algn="just"/>
            <a:endParaRPr lang="ru-RU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u="sng" dirty="0"/>
              <a:t>Для лиц БОМЖ (женщины) (В20-В24):</a:t>
            </a:r>
          </a:p>
          <a:p>
            <a:pPr algn="just"/>
            <a:r>
              <a:rPr lang="ru-RU" dirty="0"/>
              <a:t>Строка ф.61,таб.1000,</a:t>
            </a:r>
            <a:r>
              <a:rPr lang="ru-RU" dirty="0">
                <a:solidFill>
                  <a:srgbClr val="C00000"/>
                </a:solidFill>
              </a:rPr>
              <a:t>стр.2,</a:t>
            </a:r>
            <a:r>
              <a:rPr lang="ru-RU" dirty="0"/>
              <a:t>гр.05:15</a:t>
            </a:r>
            <a:r>
              <a:rPr lang="ru-RU" dirty="0">
                <a:solidFill>
                  <a:srgbClr val="C00000"/>
                </a:solidFill>
              </a:rPr>
              <a:t> </a:t>
            </a:r>
            <a:r>
              <a:rPr lang="ru-RU" dirty="0"/>
              <a:t>должна быть </a:t>
            </a:r>
            <a:r>
              <a:rPr lang="ru-RU" u="sng" dirty="0"/>
              <a:t>больше</a:t>
            </a:r>
            <a:r>
              <a:rPr lang="ru-RU" dirty="0"/>
              <a:t> строки </a:t>
            </a:r>
            <a:endParaRPr lang="ru-RU" dirty="0" smtClean="0"/>
          </a:p>
          <a:p>
            <a:pPr algn="just"/>
            <a:r>
              <a:rPr lang="ru-RU" dirty="0"/>
              <a:t> </a:t>
            </a:r>
            <a:r>
              <a:rPr lang="ru-RU" dirty="0" smtClean="0"/>
              <a:t>       из </a:t>
            </a:r>
            <a:r>
              <a:rPr lang="ru-RU" dirty="0"/>
              <a:t>ф.61,таб.1000,</a:t>
            </a:r>
            <a:r>
              <a:rPr lang="ru-RU" dirty="0">
                <a:solidFill>
                  <a:srgbClr val="C00000"/>
                </a:solidFill>
              </a:rPr>
              <a:t>стр.44</a:t>
            </a:r>
            <a:r>
              <a:rPr lang="ru-RU" dirty="0"/>
              <a:t>,гр.05:15</a:t>
            </a:r>
          </a:p>
          <a:p>
            <a:pPr algn="just"/>
            <a:endParaRPr lang="ru-RU" b="1" dirty="0"/>
          </a:p>
          <a:p>
            <a:pPr algn="just"/>
            <a:endParaRPr lang="ru-RU" b="1" dirty="0"/>
          </a:p>
          <a:p>
            <a:pPr algn="just"/>
            <a:endParaRPr lang="ru-RU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62103" y="980728"/>
            <a:ext cx="855424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b="1" dirty="0">
                <a:solidFill>
                  <a:srgbClr val="0033CC"/>
                </a:solidFill>
              </a:rPr>
              <a:t>НЕКОТОРЫЕ УСЛОВИЯ ВНУТРИТАБЛИЧНОГО КОНТРОЛЯ ДЛЯ ТАБЛИЦЫ 1000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E078070-8EDD-4CBE-BA1D-D4E3024E180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264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63209" y="908720"/>
            <a:ext cx="8558369" cy="4968552"/>
          </a:xfrm>
          <a:prstGeom prst="rect">
            <a:avLst/>
          </a:prstGeom>
          <a:solidFill>
            <a:srgbClr val="FF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" name="Прямоугольник 13"/>
          <p:cNvSpPr txBox="1">
            <a:spLocks noChangeArrowheads="1"/>
          </p:cNvSpPr>
          <p:nvPr/>
        </p:nvSpPr>
        <p:spPr bwMode="auto">
          <a:xfrm>
            <a:off x="1" y="0"/>
            <a:ext cx="9162562" cy="700282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b="1" dirty="0">
                <a:solidFill>
                  <a:schemeClr val="bg1"/>
                </a:solidFill>
              </a:rPr>
              <a:t>Форма федерального статистического наблюдения № 61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b="1" dirty="0">
                <a:solidFill>
                  <a:schemeClr val="bg1"/>
                </a:solidFill>
              </a:rPr>
              <a:t> «Сведения о болезни, вызванной вирусом  иммунодефицита человека» 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333537" y="908720"/>
            <a:ext cx="855424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b="1" dirty="0">
                <a:solidFill>
                  <a:srgbClr val="0033CC"/>
                </a:solidFill>
              </a:rPr>
              <a:t>НЕКОТОРЫЕ УСЛОВИЯ ВНУТРИТАБЛИЧНОГО КОНТРОЛЯ ДЛЯ ТАБЛИЦЫ 1000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333537" y="1278052"/>
            <a:ext cx="8198903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ru-RU" b="1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u="sng" dirty="0"/>
              <a:t>Для пациентов из других ведомств (мужчины) (В20-В24):</a:t>
            </a:r>
          </a:p>
          <a:p>
            <a:pPr algn="just"/>
            <a:r>
              <a:rPr lang="ru-RU" dirty="0"/>
              <a:t>Строка ф.61,таб.1000,</a:t>
            </a:r>
            <a:r>
              <a:rPr lang="ru-RU" dirty="0">
                <a:solidFill>
                  <a:srgbClr val="C00000"/>
                </a:solidFill>
              </a:rPr>
              <a:t>стр.1</a:t>
            </a:r>
            <a:r>
              <a:rPr lang="ru-RU" dirty="0" smtClean="0">
                <a:solidFill>
                  <a:srgbClr val="C00000"/>
                </a:solidFill>
              </a:rPr>
              <a:t>, </a:t>
            </a:r>
            <a:r>
              <a:rPr lang="ru-RU" dirty="0" smtClean="0"/>
              <a:t>гр.05:15</a:t>
            </a:r>
            <a:r>
              <a:rPr lang="ru-RU" dirty="0" smtClean="0">
                <a:solidFill>
                  <a:srgbClr val="C00000"/>
                </a:solidFill>
              </a:rPr>
              <a:t> </a:t>
            </a:r>
            <a:r>
              <a:rPr lang="ru-RU" dirty="0"/>
              <a:t>должна быть </a:t>
            </a:r>
            <a:r>
              <a:rPr lang="ru-RU" u="sng" dirty="0"/>
              <a:t>больше</a:t>
            </a:r>
            <a:r>
              <a:rPr lang="ru-RU" dirty="0"/>
              <a:t> строки </a:t>
            </a:r>
            <a:endParaRPr lang="ru-RU" dirty="0" smtClean="0"/>
          </a:p>
          <a:p>
            <a:pPr algn="just"/>
            <a:r>
              <a:rPr lang="ru-RU" dirty="0"/>
              <a:t> </a:t>
            </a:r>
            <a:r>
              <a:rPr lang="ru-RU" dirty="0" smtClean="0"/>
              <a:t>     из </a:t>
            </a:r>
            <a:r>
              <a:rPr lang="ru-RU" dirty="0"/>
              <a:t>ф.61,таб.1000,</a:t>
            </a:r>
            <a:r>
              <a:rPr lang="ru-RU" dirty="0">
                <a:solidFill>
                  <a:srgbClr val="C00000"/>
                </a:solidFill>
              </a:rPr>
              <a:t>стр.45</a:t>
            </a:r>
            <a:r>
              <a:rPr lang="ru-RU" dirty="0" smtClean="0"/>
              <a:t>, гр.05:15</a:t>
            </a:r>
            <a:endParaRPr lang="ru-RU" dirty="0"/>
          </a:p>
          <a:p>
            <a:pPr algn="just"/>
            <a:endParaRPr lang="ru-RU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u="sng" dirty="0"/>
              <a:t>Для пациентов из других ведомств (женщины) (В20-В24):</a:t>
            </a:r>
          </a:p>
          <a:p>
            <a:pPr algn="just"/>
            <a:r>
              <a:rPr lang="ru-RU" dirty="0"/>
              <a:t>Строка ф.61</a:t>
            </a:r>
            <a:r>
              <a:rPr lang="ru-RU" dirty="0" smtClean="0"/>
              <a:t>, таб.1000, </a:t>
            </a:r>
            <a:r>
              <a:rPr lang="ru-RU" dirty="0" smtClean="0">
                <a:solidFill>
                  <a:srgbClr val="C00000"/>
                </a:solidFill>
              </a:rPr>
              <a:t>стр.2, </a:t>
            </a:r>
            <a:r>
              <a:rPr lang="ru-RU" dirty="0" smtClean="0"/>
              <a:t>гр.05:15</a:t>
            </a:r>
            <a:r>
              <a:rPr lang="ru-RU" dirty="0" smtClean="0">
                <a:solidFill>
                  <a:srgbClr val="C00000"/>
                </a:solidFill>
              </a:rPr>
              <a:t> </a:t>
            </a:r>
            <a:r>
              <a:rPr lang="ru-RU" dirty="0"/>
              <a:t>должна быть </a:t>
            </a:r>
            <a:r>
              <a:rPr lang="ru-RU" u="sng" dirty="0"/>
              <a:t>больше</a:t>
            </a:r>
            <a:r>
              <a:rPr lang="ru-RU" dirty="0"/>
              <a:t> строки </a:t>
            </a:r>
            <a:endParaRPr lang="ru-RU" dirty="0" smtClean="0"/>
          </a:p>
          <a:p>
            <a:pPr algn="just"/>
            <a:r>
              <a:rPr lang="ru-RU" dirty="0"/>
              <a:t> </a:t>
            </a:r>
            <a:r>
              <a:rPr lang="ru-RU" dirty="0" smtClean="0"/>
              <a:t>        из ф.61, таб.1000, </a:t>
            </a:r>
            <a:r>
              <a:rPr lang="ru-RU" dirty="0" smtClean="0">
                <a:solidFill>
                  <a:srgbClr val="C00000"/>
                </a:solidFill>
              </a:rPr>
              <a:t>стр.46</a:t>
            </a:r>
            <a:r>
              <a:rPr lang="ru-RU" dirty="0" smtClean="0"/>
              <a:t>, гр.05:15</a:t>
            </a:r>
          </a:p>
          <a:p>
            <a:pPr algn="just"/>
            <a:endParaRPr lang="ru-RU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u="sng" dirty="0"/>
              <a:t>Для пациентов из учреждений ФСИН (мужчины) (В20-В24):</a:t>
            </a:r>
          </a:p>
          <a:p>
            <a:pPr algn="just"/>
            <a:r>
              <a:rPr lang="ru-RU" dirty="0"/>
              <a:t>Строка ф.61,таб.1000,</a:t>
            </a:r>
            <a:r>
              <a:rPr lang="ru-RU" dirty="0">
                <a:solidFill>
                  <a:srgbClr val="C00000"/>
                </a:solidFill>
              </a:rPr>
              <a:t>стр.45</a:t>
            </a:r>
            <a:r>
              <a:rPr lang="ru-RU" dirty="0" smtClean="0">
                <a:solidFill>
                  <a:srgbClr val="C00000"/>
                </a:solidFill>
              </a:rPr>
              <a:t>, </a:t>
            </a:r>
            <a:r>
              <a:rPr lang="ru-RU" dirty="0" smtClean="0"/>
              <a:t>гр.05:15</a:t>
            </a:r>
            <a:r>
              <a:rPr lang="ru-RU" dirty="0" smtClean="0">
                <a:solidFill>
                  <a:srgbClr val="C00000"/>
                </a:solidFill>
              </a:rPr>
              <a:t> </a:t>
            </a:r>
            <a:r>
              <a:rPr lang="ru-RU" dirty="0"/>
              <a:t>должна быть </a:t>
            </a:r>
            <a:r>
              <a:rPr lang="ru-RU" u="sng" dirty="0"/>
              <a:t>больше</a:t>
            </a:r>
            <a:r>
              <a:rPr lang="ru-RU" dirty="0"/>
              <a:t> строки </a:t>
            </a:r>
            <a:endParaRPr lang="ru-RU" dirty="0" smtClean="0"/>
          </a:p>
          <a:p>
            <a:pPr algn="just"/>
            <a:r>
              <a:rPr lang="ru-RU" dirty="0"/>
              <a:t> </a:t>
            </a:r>
            <a:r>
              <a:rPr lang="ru-RU" dirty="0" smtClean="0"/>
              <a:t>       из </a:t>
            </a:r>
            <a:r>
              <a:rPr lang="ru-RU" dirty="0"/>
              <a:t>ф.61,таб.1000,</a:t>
            </a:r>
            <a:r>
              <a:rPr lang="ru-RU" dirty="0">
                <a:solidFill>
                  <a:srgbClr val="C00000"/>
                </a:solidFill>
              </a:rPr>
              <a:t>стр.47</a:t>
            </a:r>
            <a:r>
              <a:rPr lang="ru-RU" dirty="0" smtClean="0"/>
              <a:t>, гр.05:15</a:t>
            </a:r>
            <a:endParaRPr lang="ru-RU" dirty="0"/>
          </a:p>
          <a:p>
            <a:pPr algn="just"/>
            <a:endParaRPr lang="ru-RU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u="sng" dirty="0"/>
              <a:t>Для пациентов из учреждений ФСИН (женщины) (В20-В24):</a:t>
            </a:r>
          </a:p>
          <a:p>
            <a:pPr algn="just"/>
            <a:r>
              <a:rPr lang="ru-RU" dirty="0"/>
              <a:t>Строка ф.61</a:t>
            </a:r>
            <a:r>
              <a:rPr lang="ru-RU" dirty="0" smtClean="0"/>
              <a:t>, таб.1000, </a:t>
            </a:r>
            <a:r>
              <a:rPr lang="ru-RU" dirty="0" smtClean="0">
                <a:solidFill>
                  <a:srgbClr val="C00000"/>
                </a:solidFill>
              </a:rPr>
              <a:t>стр.46, </a:t>
            </a:r>
            <a:r>
              <a:rPr lang="ru-RU" dirty="0" smtClean="0"/>
              <a:t>гр.05:15</a:t>
            </a:r>
            <a:r>
              <a:rPr lang="ru-RU" dirty="0" smtClean="0">
                <a:solidFill>
                  <a:srgbClr val="C00000"/>
                </a:solidFill>
              </a:rPr>
              <a:t> </a:t>
            </a:r>
            <a:r>
              <a:rPr lang="ru-RU" dirty="0"/>
              <a:t>должна быть </a:t>
            </a:r>
            <a:r>
              <a:rPr lang="ru-RU" u="sng" dirty="0"/>
              <a:t>больше</a:t>
            </a:r>
            <a:r>
              <a:rPr lang="ru-RU" dirty="0"/>
              <a:t> строки </a:t>
            </a:r>
            <a:endParaRPr lang="ru-RU" dirty="0" smtClean="0"/>
          </a:p>
          <a:p>
            <a:pPr algn="just"/>
            <a:r>
              <a:rPr lang="ru-RU" dirty="0"/>
              <a:t> </a:t>
            </a:r>
            <a:r>
              <a:rPr lang="ru-RU" dirty="0" smtClean="0"/>
              <a:t>        из </a:t>
            </a:r>
            <a:r>
              <a:rPr lang="ru-RU" dirty="0"/>
              <a:t>ф.61</a:t>
            </a:r>
            <a:r>
              <a:rPr lang="ru-RU" dirty="0" smtClean="0"/>
              <a:t>, таб.1000, </a:t>
            </a:r>
            <a:r>
              <a:rPr lang="ru-RU" dirty="0" smtClean="0">
                <a:solidFill>
                  <a:srgbClr val="C00000"/>
                </a:solidFill>
              </a:rPr>
              <a:t>стр.48</a:t>
            </a:r>
            <a:r>
              <a:rPr lang="ru-RU" dirty="0" smtClean="0"/>
              <a:t>, гр.05:15</a:t>
            </a:r>
            <a:endParaRPr lang="ru-RU" dirty="0"/>
          </a:p>
          <a:p>
            <a:pPr algn="just"/>
            <a:endParaRPr lang="ru-RU" b="1" dirty="0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E078070-8EDD-4CBE-BA1D-D4E3024E180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0710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71362316"/>
              </p:ext>
            </p:extLst>
          </p:nvPr>
        </p:nvGraphicFramePr>
        <p:xfrm>
          <a:off x="457741" y="1882271"/>
          <a:ext cx="8228518" cy="4442364"/>
        </p:xfrm>
        <a:graphic>
          <a:graphicData uri="http://schemas.openxmlformats.org/drawingml/2006/table">
            <a:tbl>
              <a:tblPr/>
              <a:tblGrid>
                <a:gridCol w="2168527">
                  <a:extLst>
                    <a:ext uri="{9D8B030D-6E8A-4147-A177-3AD203B41FA5}">
                      <a16:colId xmlns:a16="http://schemas.microsoft.com/office/drawing/2014/main" val="2846926960"/>
                    </a:ext>
                  </a:extLst>
                </a:gridCol>
                <a:gridCol w="275454">
                  <a:extLst>
                    <a:ext uri="{9D8B030D-6E8A-4147-A177-3AD203B41FA5}">
                      <a16:colId xmlns:a16="http://schemas.microsoft.com/office/drawing/2014/main" val="2460613402"/>
                    </a:ext>
                  </a:extLst>
                </a:gridCol>
                <a:gridCol w="556310">
                  <a:extLst>
                    <a:ext uri="{9D8B030D-6E8A-4147-A177-3AD203B41FA5}">
                      <a16:colId xmlns:a16="http://schemas.microsoft.com/office/drawing/2014/main" val="374744584"/>
                    </a:ext>
                  </a:extLst>
                </a:gridCol>
                <a:gridCol w="550908">
                  <a:extLst>
                    <a:ext uri="{9D8B030D-6E8A-4147-A177-3AD203B41FA5}">
                      <a16:colId xmlns:a16="http://schemas.microsoft.com/office/drawing/2014/main" val="1770525060"/>
                    </a:ext>
                  </a:extLst>
                </a:gridCol>
                <a:gridCol w="556310">
                  <a:extLst>
                    <a:ext uri="{9D8B030D-6E8A-4147-A177-3AD203B41FA5}">
                      <a16:colId xmlns:a16="http://schemas.microsoft.com/office/drawing/2014/main" val="423008961"/>
                    </a:ext>
                  </a:extLst>
                </a:gridCol>
                <a:gridCol w="407780">
                  <a:extLst>
                    <a:ext uri="{9D8B030D-6E8A-4147-A177-3AD203B41FA5}">
                      <a16:colId xmlns:a16="http://schemas.microsoft.com/office/drawing/2014/main" val="2033175069"/>
                    </a:ext>
                  </a:extLst>
                </a:gridCol>
                <a:gridCol w="407780">
                  <a:extLst>
                    <a:ext uri="{9D8B030D-6E8A-4147-A177-3AD203B41FA5}">
                      <a16:colId xmlns:a16="http://schemas.microsoft.com/office/drawing/2014/main" val="642022438"/>
                    </a:ext>
                  </a:extLst>
                </a:gridCol>
                <a:gridCol w="406430">
                  <a:extLst>
                    <a:ext uri="{9D8B030D-6E8A-4147-A177-3AD203B41FA5}">
                      <a16:colId xmlns:a16="http://schemas.microsoft.com/office/drawing/2014/main" val="3303526333"/>
                    </a:ext>
                  </a:extLst>
                </a:gridCol>
                <a:gridCol w="407780">
                  <a:extLst>
                    <a:ext uri="{9D8B030D-6E8A-4147-A177-3AD203B41FA5}">
                      <a16:colId xmlns:a16="http://schemas.microsoft.com/office/drawing/2014/main" val="944406676"/>
                    </a:ext>
                  </a:extLst>
                </a:gridCol>
                <a:gridCol w="407780">
                  <a:extLst>
                    <a:ext uri="{9D8B030D-6E8A-4147-A177-3AD203B41FA5}">
                      <a16:colId xmlns:a16="http://schemas.microsoft.com/office/drawing/2014/main" val="964862373"/>
                    </a:ext>
                  </a:extLst>
                </a:gridCol>
                <a:gridCol w="406430">
                  <a:extLst>
                    <a:ext uri="{9D8B030D-6E8A-4147-A177-3AD203B41FA5}">
                      <a16:colId xmlns:a16="http://schemas.microsoft.com/office/drawing/2014/main" val="505253165"/>
                    </a:ext>
                  </a:extLst>
                </a:gridCol>
                <a:gridCol w="407780">
                  <a:extLst>
                    <a:ext uri="{9D8B030D-6E8A-4147-A177-3AD203B41FA5}">
                      <a16:colId xmlns:a16="http://schemas.microsoft.com/office/drawing/2014/main" val="2664105141"/>
                    </a:ext>
                  </a:extLst>
                </a:gridCol>
                <a:gridCol w="407780">
                  <a:extLst>
                    <a:ext uri="{9D8B030D-6E8A-4147-A177-3AD203B41FA5}">
                      <a16:colId xmlns:a16="http://schemas.microsoft.com/office/drawing/2014/main" val="2130071455"/>
                    </a:ext>
                  </a:extLst>
                </a:gridCol>
                <a:gridCol w="430734">
                  <a:extLst>
                    <a:ext uri="{9D8B030D-6E8A-4147-A177-3AD203B41FA5}">
                      <a16:colId xmlns:a16="http://schemas.microsoft.com/office/drawing/2014/main" val="2558215962"/>
                    </a:ext>
                  </a:extLst>
                </a:gridCol>
                <a:gridCol w="430735">
                  <a:extLst>
                    <a:ext uri="{9D8B030D-6E8A-4147-A177-3AD203B41FA5}">
                      <a16:colId xmlns:a16="http://schemas.microsoft.com/office/drawing/2014/main" val="561097323"/>
                    </a:ext>
                  </a:extLst>
                </a:gridCol>
              </a:tblGrid>
              <a:tr h="142605">
                <a:tc rowSpan="2">
                  <a:txBody>
                    <a:bodyPr/>
                    <a:lstStyle>
                      <a:lvl1pPr indent="179388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179388" algn="l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том числе </a:t>
                      </a: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179388" algn="l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острый ВИЧ-инфекционный синдром</a:t>
                      </a: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068" marR="5506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ct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</a:t>
                      </a: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068" marR="5506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ct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31</a:t>
                      </a: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068" marR="5506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ct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В23.0</a:t>
                      </a: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068" marR="5506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068" marR="5506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068" marR="5506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068" marR="5506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068" marR="5506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068" marR="5506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068" marR="5506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068" marR="5506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068" marR="5506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068" marR="5506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068" marR="5506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068" marR="5506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54255376"/>
                  </a:ext>
                </a:extLst>
              </a:tr>
              <a:tr h="14260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ct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Ж</a:t>
                      </a: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068" marR="5506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ct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32</a:t>
                      </a: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068" marR="5506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068" marR="5506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068" marR="5506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068" marR="5506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068" marR="5506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068" marR="5506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068" marR="5506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068" marR="5506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068" marR="5506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068" marR="5506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068" marR="5506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068" marR="5506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01901953"/>
                  </a:ext>
                </a:extLst>
              </a:tr>
              <a:tr h="142605">
                <a:tc rowSpan="2">
                  <a:txBody>
                    <a:bodyPr/>
                    <a:lstStyle>
                      <a:lvl1pPr marL="179388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179388" marR="0" lvl="0" indent="0" algn="l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 проявлениями (персистентной) генерализованной лимфаденопатии</a:t>
                      </a: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068" marR="5506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ct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</a:t>
                      </a: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068" marR="5506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ct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33</a:t>
                      </a: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068" marR="5506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ct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В23.1</a:t>
                      </a: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068" marR="5506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068" marR="5506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068" marR="5506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068" marR="5506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068" marR="5506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068" marR="5506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068" marR="5506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068" marR="5506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068" marR="5506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068" marR="5506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068" marR="5506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068" marR="5506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5563381"/>
                  </a:ext>
                </a:extLst>
              </a:tr>
              <a:tr h="14260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ct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Ж</a:t>
                      </a: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068" marR="5506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ct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34</a:t>
                      </a: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068" marR="5506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068" marR="5506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068" marR="5506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068" marR="5506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068" marR="5506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068" marR="5506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068" marR="5506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068" marR="5506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068" marR="5506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068" marR="5506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068" marR="5506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068" marR="5506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61652721"/>
                  </a:ext>
                </a:extLst>
              </a:tr>
              <a:tr h="172855">
                <a:tc rowSpan="2">
                  <a:txBody>
                    <a:bodyPr/>
                    <a:lstStyle>
                      <a:lvl1pPr marL="179388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179388" marR="0" lvl="0" indent="0" algn="l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 проявлениями гематологических и иммунологических нарушений, не классифицированных в других рубриках</a:t>
                      </a: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068" marR="5506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ct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</a:t>
                      </a: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068" marR="5506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ct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35</a:t>
                      </a: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068" marR="5506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ct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В23.2</a:t>
                      </a: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068" marR="5506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068" marR="5506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068" marR="5506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068" marR="5506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068" marR="5506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068" marR="5506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068" marR="5506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068" marR="5506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068" marR="5506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068" marR="5506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068" marR="5506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068" marR="5506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43201438"/>
                  </a:ext>
                </a:extLst>
              </a:tr>
              <a:tr h="19446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ct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Ж</a:t>
                      </a: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068" marR="5506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ct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36</a:t>
                      </a: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068" marR="5506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068" marR="5506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068" marR="5506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068" marR="5506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068" marR="5506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068" marR="5506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068" marR="5506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068" marR="5506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068" marR="5506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068" marR="5506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068" marR="5506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068" marR="5506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07619173"/>
                  </a:ext>
                </a:extLst>
              </a:tr>
              <a:tr h="142605">
                <a:tc rowSpan="2">
                  <a:txBody>
                    <a:bodyPr/>
                    <a:lstStyle>
                      <a:lvl1pPr marL="179388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179388" marR="0" lvl="0" indent="0" algn="l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 проявлениями других уточненных состояний</a:t>
                      </a: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068" marR="5506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ct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</a:t>
                      </a: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068" marR="5506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ct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37</a:t>
                      </a: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068" marR="5506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ct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В23.8</a:t>
                      </a: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068" marR="5506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068" marR="5506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068" marR="5506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068" marR="5506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068" marR="5506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068" marR="5506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068" marR="5506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068" marR="5506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068" marR="5506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068" marR="5506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068" marR="5506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068" marR="5506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97111316"/>
                  </a:ext>
                </a:extLst>
              </a:tr>
              <a:tr h="14260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ct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Ж</a:t>
                      </a: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068" marR="5506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ct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38</a:t>
                      </a: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068" marR="5506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068" marR="5506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068" marR="5506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068" marR="5506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068" marR="5506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068" marR="5506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068" marR="5506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068" marR="5506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068" marR="5506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068" marR="5506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068" marR="5506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068" marR="5506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03440463"/>
                  </a:ext>
                </a:extLst>
              </a:tr>
              <a:tr h="142605">
                <a:tc rowSpan="2"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l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проявляющейся болезнью, вызванной ВИЧ,</a:t>
                      </a:r>
                      <a:br>
                        <a:rPr kumimoji="0" lang="ru-RU" alt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kumimoji="0" lang="ru-RU" alt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неуточненной </a:t>
                      </a: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068" marR="5506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ct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</a:t>
                      </a: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068" marR="5506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ct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39</a:t>
                      </a: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068" marR="5506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ct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В24</a:t>
                      </a: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068" marR="5506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068" marR="5506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068" marR="5506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068" marR="5506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068" marR="5506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068" marR="5506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068" marR="5506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068" marR="5506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068" marR="5506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068" marR="5506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068" marR="5506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068" marR="5506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03178225"/>
                  </a:ext>
                </a:extLst>
              </a:tr>
              <a:tr h="14260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ct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Ж</a:t>
                      </a: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068" marR="5506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ct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40</a:t>
                      </a: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068" marR="5506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068" marR="5506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068" marR="5506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068" marR="5506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068" marR="5506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068" marR="5506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068" marR="5506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068" marR="5506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068" marR="5506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068" marR="5506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068" marR="5506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068" marR="5506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38826299"/>
                  </a:ext>
                </a:extLst>
              </a:tr>
              <a:tr h="142605">
                <a:tc rowSpan="2"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l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Из общего числа пациентов (стр.1,2): сельских жителей</a:t>
                      </a: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068" marR="5506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ct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</a:t>
                      </a: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068" marR="5506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ct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41</a:t>
                      </a: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068" marR="5506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ct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В20 – В24</a:t>
                      </a: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068" marR="5506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068" marR="5506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068" marR="5506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068" marR="5506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068" marR="5506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068" marR="5506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068" marR="5506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068" marR="5506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068" marR="5506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068" marR="5506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068" marR="5506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068" marR="5506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0740595"/>
                  </a:ext>
                </a:extLst>
              </a:tr>
              <a:tr h="14260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ct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Ж</a:t>
                      </a: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068" marR="5506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ct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42</a:t>
                      </a: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068" marR="5506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068" marR="5506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068" marR="5506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068" marR="5506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068" marR="5506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068" marR="5506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068" marR="5506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068" marR="5506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068" marR="5506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068" marR="5506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068" marR="5506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068" marR="5506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8529589"/>
                  </a:ext>
                </a:extLst>
              </a:tr>
              <a:tr h="142605">
                <a:tc rowSpan="2"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l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Из общего числа пациентов (стр.1,2): лица БОМЖ</a:t>
                      </a: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068" marR="5506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ct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</a:t>
                      </a: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068" marR="5506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ct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43</a:t>
                      </a: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068" marR="5506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ct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В20</a:t>
                      </a:r>
                      <a:r>
                        <a:rPr kumimoji="0" lang="en-US" altLang="ru-RU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– </a:t>
                      </a:r>
                      <a:r>
                        <a:rPr kumimoji="0" lang="ru-RU" altLang="ru-RU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В24</a:t>
                      </a: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068" marR="5506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068" marR="5506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068" marR="5506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068" marR="5506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068" marR="5506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068" marR="5506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068" marR="5506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068" marR="5506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068" marR="5506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068" marR="5506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068" marR="5506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068" marR="5506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6044368"/>
                  </a:ext>
                </a:extLst>
              </a:tr>
              <a:tr h="14260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ct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Ж</a:t>
                      </a: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068" marR="5506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ct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44</a:t>
                      </a: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068" marR="5506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068" marR="5506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068" marR="5506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068" marR="5506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068" marR="5506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068" marR="5506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068" marR="5506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068" marR="5506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068" marR="5506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068" marR="5506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068" marR="5506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068" marR="5506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62143396"/>
                  </a:ext>
                </a:extLst>
              </a:tr>
              <a:tr h="142605">
                <a:tc rowSpan="2"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l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Из общего числа пациентов (стр.1,2): пациенты из других ведомств </a:t>
                      </a: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068" marR="5506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ct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</a:t>
                      </a: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068" marR="5506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ct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45</a:t>
                      </a: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068" marR="5506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ct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В20</a:t>
                      </a:r>
                      <a:r>
                        <a:rPr kumimoji="0" lang="en-US" altLang="ru-RU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– </a:t>
                      </a:r>
                      <a:r>
                        <a:rPr kumimoji="0" lang="ru-RU" altLang="ru-RU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В24</a:t>
                      </a: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068" marR="5506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068" marR="5506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068" marR="5506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068" marR="5506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068" marR="5506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068" marR="5506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068" marR="5506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068" marR="5506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068" marR="5506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068" marR="5506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068" marR="5506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068" marR="5506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24782629"/>
                  </a:ext>
                </a:extLst>
              </a:tr>
              <a:tr h="14260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ct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Ж</a:t>
                      </a: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068" marR="5506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ct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46</a:t>
                      </a: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068" marR="5506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068" marR="5506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068" marR="5506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068" marR="5506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068" marR="5506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068" marR="5506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068" marR="5506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068" marR="5506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068" marR="5506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068" marR="5506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068" marR="5506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068" marR="5506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45086560"/>
                  </a:ext>
                </a:extLst>
              </a:tr>
              <a:tr h="142605">
                <a:tc rowSpan="2">
                  <a:txBody>
                    <a:bodyPr/>
                    <a:lstStyle>
                      <a:lvl1pPr indent="179388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179388" algn="l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из них: из учреждений ФСИН</a:t>
                      </a: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068" marR="5506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ct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</a:t>
                      </a: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068" marR="5506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ct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47</a:t>
                      </a: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068" marR="5506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ct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В20</a:t>
                      </a:r>
                      <a:r>
                        <a:rPr kumimoji="0" lang="en-US" altLang="ru-RU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– </a:t>
                      </a:r>
                      <a:r>
                        <a:rPr kumimoji="0" lang="ru-RU" altLang="ru-RU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В24</a:t>
                      </a: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068" marR="5506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068" marR="5506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068" marR="5506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068" marR="5506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068" marR="5506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068" marR="5506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068" marR="5506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068" marR="5506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068" marR="5506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068" marR="5506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068" marR="5506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068" marR="5506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30446270"/>
                  </a:ext>
                </a:extLst>
              </a:tr>
              <a:tr h="14260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ct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Ж</a:t>
                      </a: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068" marR="5506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ct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48</a:t>
                      </a: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068" marR="5506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068" marR="5506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068" marR="5506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068" marR="5506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068" marR="5506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068" marR="5506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068" marR="5506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068" marR="5506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068" marR="5506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068" marR="5506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068" marR="5506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068" marR="5506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82247850"/>
                  </a:ext>
                </a:extLst>
              </a:tr>
              <a:tr h="142605">
                <a:tc rowSpan="2"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just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Из общего числа пациентов (стр.1,2): с диагнозом, установленным посмертно</a:t>
                      </a: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068" marR="5506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ct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</a:t>
                      </a: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068" marR="5506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ct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49</a:t>
                      </a: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068" marR="5506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ct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В20</a:t>
                      </a:r>
                      <a:r>
                        <a:rPr kumimoji="0" lang="en-US" altLang="ru-RU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– </a:t>
                      </a:r>
                      <a:r>
                        <a:rPr kumimoji="0" lang="ru-RU" altLang="ru-RU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В24</a:t>
                      </a: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068" marR="5506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068" marR="5506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068" marR="5506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068" marR="5506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068" marR="5506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068" marR="5506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068" marR="5506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068" marR="5506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068" marR="5506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068" marR="5506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068" marR="5506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068" marR="5506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30721659"/>
                  </a:ext>
                </a:extLst>
              </a:tr>
              <a:tr h="14260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ct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Ж</a:t>
                      </a: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068" marR="5506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ct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50</a:t>
                      </a: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068" marR="5506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068" marR="5506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068" marR="5506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068" marR="5506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068" marR="5506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068" marR="5506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068" marR="5506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068" marR="5506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068" marR="5506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068" marR="5506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068" marR="5506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068" marR="5506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6026541"/>
                  </a:ext>
                </a:extLst>
              </a:tr>
              <a:tr h="142605">
                <a:tc rowSpan="2"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l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Из общего числа пациентов (стр.1,2):</a:t>
                      </a: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иностранные граждане, всего</a:t>
                      </a: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068" marR="5506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ct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</a:t>
                      </a: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068" marR="5506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ct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51</a:t>
                      </a: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068" marR="5506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ct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В20</a:t>
                      </a:r>
                      <a:r>
                        <a:rPr kumimoji="0" lang="en-US" altLang="ru-RU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– </a:t>
                      </a:r>
                      <a:r>
                        <a:rPr kumimoji="0" lang="ru-RU" altLang="ru-RU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В24</a:t>
                      </a: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068" marR="5506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068" marR="5506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068" marR="5506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068" marR="5506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068" marR="5506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068" marR="5506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068" marR="5506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068" marR="5506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068" marR="5506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068" marR="5506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068" marR="5506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068" marR="5506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64973442"/>
                  </a:ext>
                </a:extLst>
              </a:tr>
              <a:tr h="14260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ct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Ж</a:t>
                      </a: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068" marR="5506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ct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52</a:t>
                      </a: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068" marR="5506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068" marR="5506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068" marR="5506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068" marR="5506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068" marR="5506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068" marR="5506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068" marR="5506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068" marR="5506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068" marR="5506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068" marR="5506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068" marR="5506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068" marR="5506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99692204"/>
                  </a:ext>
                </a:extLst>
              </a:tr>
              <a:tr h="142605">
                <a:tc rowSpan="2">
                  <a:txBody>
                    <a:bodyPr/>
                    <a:lstStyle>
                      <a:lvl1pPr indent="179388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179388" algn="l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из них: </a:t>
                      </a: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179388" algn="l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имеющие вид на жительство</a:t>
                      </a: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068" marR="5506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ct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</a:t>
                      </a: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068" marR="5506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ct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53</a:t>
                      </a: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068" marR="5506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ct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В20</a:t>
                      </a:r>
                      <a:r>
                        <a:rPr kumimoji="0" lang="en-US" altLang="ru-RU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– </a:t>
                      </a:r>
                      <a:r>
                        <a:rPr kumimoji="0" lang="ru-RU" altLang="ru-RU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В24</a:t>
                      </a: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068" marR="5506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068" marR="5506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068" marR="5506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068" marR="5506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068" marR="5506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068" marR="5506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068" marR="5506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068" marR="5506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068" marR="5506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068" marR="5506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068" marR="5506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068" marR="5506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89004613"/>
                  </a:ext>
                </a:extLst>
              </a:tr>
              <a:tr h="14260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ct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Ж</a:t>
                      </a: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068" marR="5506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ct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54</a:t>
                      </a: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068" marR="5506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068" marR="5506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068" marR="5506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068" marR="5506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068" marR="5506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068" marR="5506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068" marR="5506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068" marR="5506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068" marR="5506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068" marR="5506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068" marR="5506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068" marR="5506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34848717"/>
                  </a:ext>
                </a:extLst>
              </a:tr>
              <a:tr h="142605">
                <a:tc rowSpan="2">
                  <a:txBody>
                    <a:bodyPr/>
                    <a:lstStyle>
                      <a:lvl1pPr marL="179388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179388" marR="0" lvl="0" indent="0" algn="l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имеющие разрешение на временное проживание</a:t>
                      </a: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068" marR="5506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ct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</a:t>
                      </a: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068" marR="5506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ct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55</a:t>
                      </a: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068" marR="5506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ct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В20</a:t>
                      </a:r>
                      <a:r>
                        <a:rPr kumimoji="0" lang="en-US" altLang="ru-RU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– </a:t>
                      </a:r>
                      <a:r>
                        <a:rPr kumimoji="0" lang="ru-RU" altLang="ru-RU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В24</a:t>
                      </a: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068" marR="5506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068" marR="5506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068" marR="5506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068" marR="5506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068" marR="5506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068" marR="5506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068" marR="5506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068" marR="5506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068" marR="5506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068" marR="5506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068" marR="5506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068" marR="5506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02082305"/>
                  </a:ext>
                </a:extLst>
              </a:tr>
              <a:tr h="14260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ct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Ж</a:t>
                      </a: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068" marR="5506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ct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56</a:t>
                      </a: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068" marR="5506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068" marR="5506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068" marR="5506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068" marR="5506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068" marR="5506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068" marR="5506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068" marR="5506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068" marR="5506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068" marR="5506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068" marR="5506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068" marR="5506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068" marR="5506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60264424"/>
                  </a:ext>
                </a:extLst>
              </a:tr>
              <a:tr h="207966">
                <a:tc rowSpan="2"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l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Кроме того, </a:t>
                      </a: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число контактных лиц с пациентами с ВИЧ-инфекцией</a:t>
                      </a: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068" marR="5506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ct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</a:t>
                      </a: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068" marR="5506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ct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57</a:t>
                      </a: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068" marR="5506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ct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Z20.6</a:t>
                      </a: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068" marR="5506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068" marR="5506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068" marR="5506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068" marR="5506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068" marR="5506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068" marR="5506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068" marR="5506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068" marR="5506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068" marR="5506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068" marR="5506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068" marR="5506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068" marR="5506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56706522"/>
                  </a:ext>
                </a:extLst>
              </a:tr>
              <a:tr h="15935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ct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Ж</a:t>
                      </a: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068" marR="5506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ct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58</a:t>
                      </a: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068" marR="5506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068" marR="5506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068" marR="5506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068" marR="5506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068" marR="5506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068" marR="5506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068" marR="5506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068" marR="5506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068" marR="5506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068" marR="5506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068" marR="5506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068" marR="5506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60505566"/>
                  </a:ext>
                </a:extLst>
              </a:tr>
              <a:tr h="142605">
                <a:tc rowSpan="2">
                  <a:txBody>
                    <a:bodyPr/>
                    <a:lstStyle>
                      <a:lvl1pPr marL="179388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179388" marR="0" lvl="0" indent="0" algn="l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число лиц с бессимптомным инфекционным статусом, вызванным ВИЧ</a:t>
                      </a: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068" marR="5506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ct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</a:t>
                      </a: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068" marR="5506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ct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59</a:t>
                      </a: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068" marR="5506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ct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Z21</a:t>
                      </a: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068" marR="5506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068" marR="5506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068" marR="5506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068" marR="5506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068" marR="5506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068" marR="5506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068" marR="5506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068" marR="5506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068" marR="5506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068" marR="5506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068" marR="5506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068" marR="5506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30322213"/>
                  </a:ext>
                </a:extLst>
              </a:tr>
              <a:tr h="14260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ct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Ж</a:t>
                      </a: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068" marR="5506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ct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60</a:t>
                      </a: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068" marR="5506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068" marR="5506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068" marR="5506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068" marR="5506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068" marR="5506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068" marR="5506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068" marR="5506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068" marR="5506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068" marR="5506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068" marR="5506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068" marR="5506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068" marR="5506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4084304"/>
                  </a:ext>
                </a:extLst>
              </a:tr>
            </a:tbl>
          </a:graphicData>
        </a:graphic>
      </p:graphicFrame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33881370"/>
              </p:ext>
            </p:extLst>
          </p:nvPr>
        </p:nvGraphicFramePr>
        <p:xfrm>
          <a:off x="457745" y="1052737"/>
          <a:ext cx="8228518" cy="830142"/>
        </p:xfrm>
        <a:graphic>
          <a:graphicData uri="http://schemas.openxmlformats.org/drawingml/2006/table">
            <a:tbl>
              <a:tblPr firstRow="1" firstCol="1" bandRow="1"/>
              <a:tblGrid>
                <a:gridCol w="2168029">
                  <a:extLst>
                    <a:ext uri="{9D8B030D-6E8A-4147-A177-3AD203B41FA5}">
                      <a16:colId xmlns:a16="http://schemas.microsoft.com/office/drawing/2014/main" val="3762124672"/>
                    </a:ext>
                  </a:extLst>
                </a:gridCol>
                <a:gridCol w="275338">
                  <a:extLst>
                    <a:ext uri="{9D8B030D-6E8A-4147-A177-3AD203B41FA5}">
                      <a16:colId xmlns:a16="http://schemas.microsoft.com/office/drawing/2014/main" val="1574139133"/>
                    </a:ext>
                  </a:extLst>
                </a:gridCol>
                <a:gridCol w="556794">
                  <a:extLst>
                    <a:ext uri="{9D8B030D-6E8A-4147-A177-3AD203B41FA5}">
                      <a16:colId xmlns:a16="http://schemas.microsoft.com/office/drawing/2014/main" val="2730769750"/>
                    </a:ext>
                  </a:extLst>
                </a:gridCol>
                <a:gridCol w="550675">
                  <a:extLst>
                    <a:ext uri="{9D8B030D-6E8A-4147-A177-3AD203B41FA5}">
                      <a16:colId xmlns:a16="http://schemas.microsoft.com/office/drawing/2014/main" val="765423331"/>
                    </a:ext>
                  </a:extLst>
                </a:gridCol>
                <a:gridCol w="556794">
                  <a:extLst>
                    <a:ext uri="{9D8B030D-6E8A-4147-A177-3AD203B41FA5}">
                      <a16:colId xmlns:a16="http://schemas.microsoft.com/office/drawing/2014/main" val="1421440215"/>
                    </a:ext>
                  </a:extLst>
                </a:gridCol>
                <a:gridCol w="407398">
                  <a:extLst>
                    <a:ext uri="{9D8B030D-6E8A-4147-A177-3AD203B41FA5}">
                      <a16:colId xmlns:a16="http://schemas.microsoft.com/office/drawing/2014/main" val="1112981514"/>
                    </a:ext>
                  </a:extLst>
                </a:gridCol>
                <a:gridCol w="407398">
                  <a:extLst>
                    <a:ext uri="{9D8B030D-6E8A-4147-A177-3AD203B41FA5}">
                      <a16:colId xmlns:a16="http://schemas.microsoft.com/office/drawing/2014/main" val="1394129478"/>
                    </a:ext>
                  </a:extLst>
                </a:gridCol>
                <a:gridCol w="407398">
                  <a:extLst>
                    <a:ext uri="{9D8B030D-6E8A-4147-A177-3AD203B41FA5}">
                      <a16:colId xmlns:a16="http://schemas.microsoft.com/office/drawing/2014/main" val="3917711854"/>
                    </a:ext>
                  </a:extLst>
                </a:gridCol>
                <a:gridCol w="407398">
                  <a:extLst>
                    <a:ext uri="{9D8B030D-6E8A-4147-A177-3AD203B41FA5}">
                      <a16:colId xmlns:a16="http://schemas.microsoft.com/office/drawing/2014/main" val="2453848735"/>
                    </a:ext>
                  </a:extLst>
                </a:gridCol>
                <a:gridCol w="407398">
                  <a:extLst>
                    <a:ext uri="{9D8B030D-6E8A-4147-A177-3AD203B41FA5}">
                      <a16:colId xmlns:a16="http://schemas.microsoft.com/office/drawing/2014/main" val="3234343784"/>
                    </a:ext>
                  </a:extLst>
                </a:gridCol>
                <a:gridCol w="407398">
                  <a:extLst>
                    <a:ext uri="{9D8B030D-6E8A-4147-A177-3AD203B41FA5}">
                      <a16:colId xmlns:a16="http://schemas.microsoft.com/office/drawing/2014/main" val="3156772296"/>
                    </a:ext>
                  </a:extLst>
                </a:gridCol>
                <a:gridCol w="407398">
                  <a:extLst>
                    <a:ext uri="{9D8B030D-6E8A-4147-A177-3AD203B41FA5}">
                      <a16:colId xmlns:a16="http://schemas.microsoft.com/office/drawing/2014/main" val="1961096877"/>
                    </a:ext>
                  </a:extLst>
                </a:gridCol>
                <a:gridCol w="407398">
                  <a:extLst>
                    <a:ext uri="{9D8B030D-6E8A-4147-A177-3AD203B41FA5}">
                      <a16:colId xmlns:a16="http://schemas.microsoft.com/office/drawing/2014/main" val="1567397342"/>
                    </a:ext>
                  </a:extLst>
                </a:gridCol>
                <a:gridCol w="430852">
                  <a:extLst>
                    <a:ext uri="{9D8B030D-6E8A-4147-A177-3AD203B41FA5}">
                      <a16:colId xmlns:a16="http://schemas.microsoft.com/office/drawing/2014/main" val="1761226529"/>
                    </a:ext>
                  </a:extLst>
                </a:gridCol>
                <a:gridCol w="430852">
                  <a:extLst>
                    <a:ext uri="{9D8B030D-6E8A-4147-A177-3AD203B41FA5}">
                      <a16:colId xmlns:a16="http://schemas.microsoft.com/office/drawing/2014/main" val="2700783823"/>
                    </a:ext>
                  </a:extLst>
                </a:gridCol>
              </a:tblGrid>
              <a:tr h="254123">
                <a:tc row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Формы ВИЧ-инфекции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marL="71755" marR="71755" algn="ctr"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Пол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№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Стр</a:t>
                      </a:r>
                      <a:r>
                        <a:rPr lang="en-US" sz="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.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Код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МКБ-10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1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Число пациентов с впервые в жизни установленным диагнозом ВИЧ-инфекции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86639792"/>
                  </a:ext>
                </a:extLst>
              </a:tr>
              <a:tr h="14400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Всего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10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  том  числе  в  возрасте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03460462"/>
                  </a:ext>
                </a:extLst>
              </a:tr>
              <a:tr h="28800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до 1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года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1 - 4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лет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5 - 14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лет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15 - 17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лет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18 - 24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года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25 - 34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года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35 - 44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года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45 - 54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года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55 - 59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года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60 и 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старше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94603817"/>
                  </a:ext>
                </a:extLst>
              </a:tr>
              <a:tr h="14400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4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6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7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8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9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10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11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12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13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14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15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31993355"/>
                  </a:ext>
                </a:extLst>
              </a:tr>
            </a:tbl>
          </a:graphicData>
        </a:graphic>
      </p:graphicFrame>
      <p:sp>
        <p:nvSpPr>
          <p:cNvPr id="11750" name="Прямоугольник 3"/>
          <p:cNvSpPr>
            <a:spLocks noChangeArrowheads="1"/>
          </p:cNvSpPr>
          <p:nvPr/>
        </p:nvSpPr>
        <p:spPr bwMode="auto">
          <a:xfrm>
            <a:off x="424713" y="692696"/>
            <a:ext cx="1744452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ru-RU" altLang="ru-RU" sz="1200" b="1" dirty="0">
                <a:cs typeface="Times New Roman" panose="02020603050405020304" pitchFamily="18" charset="0"/>
              </a:rPr>
              <a:t>(1000) продолжение </a:t>
            </a:r>
            <a:endParaRPr lang="ru-RU" altLang="ru-RU" sz="12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081854" y="4224982"/>
            <a:ext cx="4409968" cy="306510"/>
          </a:xfrm>
          <a:prstGeom prst="rect">
            <a:avLst/>
          </a:prstGeom>
          <a:solidFill>
            <a:srgbClr val="FFFFFF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531"/>
          </a:p>
        </p:txBody>
      </p:sp>
      <p:sp>
        <p:nvSpPr>
          <p:cNvPr id="11752" name="Прямоугольник 4"/>
          <p:cNvSpPr>
            <a:spLocks noChangeArrowheads="1"/>
          </p:cNvSpPr>
          <p:nvPr/>
        </p:nvSpPr>
        <p:spPr bwMode="auto">
          <a:xfrm>
            <a:off x="4789477" y="4224982"/>
            <a:ext cx="2620782" cy="3279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1050925">
              <a:spcBef>
                <a:spcPct val="20000"/>
              </a:spcBef>
              <a:buFont typeface="Arial" panose="020B0604020202020204" pitchFamily="34" charset="0"/>
              <a:buChar char="•"/>
              <a:defRPr sz="2800">
                <a:solidFill>
                  <a:srgbClr val="7F7F7F"/>
                </a:solidFill>
                <a:latin typeface="Century Gothic" panose="020B0502020202020204" pitchFamily="34" charset="0"/>
              </a:defRPr>
            </a:lvl1pPr>
            <a:lvl2pPr marL="742950" indent="-285750" defTabSz="1050925">
              <a:spcBef>
                <a:spcPct val="20000"/>
              </a:spcBef>
              <a:buFont typeface="Courier New" panose="02070309020205020404" pitchFamily="49" charset="0"/>
              <a:buChar char="o"/>
              <a:defRPr>
                <a:solidFill>
                  <a:srgbClr val="7F7F7F"/>
                </a:solidFill>
                <a:latin typeface="Century Gothic" panose="020B0502020202020204" pitchFamily="34" charset="0"/>
              </a:defRPr>
            </a:lvl2pPr>
            <a:lvl3pPr marL="1143000" indent="-228600" defTabSz="1050925">
              <a:spcBef>
                <a:spcPct val="20000"/>
              </a:spcBef>
              <a:buFont typeface="Arial" panose="020B0604020202020204" pitchFamily="34" charset="0"/>
              <a:buChar char="•"/>
              <a:defRPr>
                <a:solidFill>
                  <a:srgbClr val="7F7F7F"/>
                </a:solidFill>
                <a:latin typeface="Century Gothic" panose="020B0502020202020204" pitchFamily="34" charset="0"/>
              </a:defRPr>
            </a:lvl3pPr>
            <a:lvl4pPr marL="1600200" indent="-228600" defTabSz="1050925">
              <a:spcBef>
                <a:spcPct val="20000"/>
              </a:spcBef>
              <a:buFont typeface="Courier New" panose="02070309020205020404" pitchFamily="49" charset="0"/>
              <a:buChar char="o"/>
              <a:defRPr>
                <a:solidFill>
                  <a:srgbClr val="7F7F7F"/>
                </a:solidFill>
                <a:latin typeface="Century Gothic" panose="020B0502020202020204" pitchFamily="34" charset="0"/>
              </a:defRPr>
            </a:lvl4pPr>
            <a:lvl5pPr marL="2057400" indent="-228600" defTabSz="1050925">
              <a:spcBef>
                <a:spcPct val="20000"/>
              </a:spcBef>
              <a:buFont typeface="Arial" panose="020B0604020202020204" pitchFamily="34" charset="0"/>
              <a:buChar char="•"/>
              <a:defRPr>
                <a:solidFill>
                  <a:srgbClr val="7F7F7F"/>
                </a:solidFill>
                <a:latin typeface="Century Gothic" panose="020B0502020202020204" pitchFamily="34" charset="0"/>
              </a:defRPr>
            </a:lvl5pPr>
            <a:lvl6pPr marL="2514600" indent="-228600" defTabSz="105092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rgbClr val="7F7F7F"/>
                </a:solidFill>
                <a:latin typeface="Century Gothic" panose="020B0502020202020204" pitchFamily="34" charset="0"/>
              </a:defRPr>
            </a:lvl6pPr>
            <a:lvl7pPr marL="2971800" indent="-228600" defTabSz="105092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rgbClr val="7F7F7F"/>
                </a:solidFill>
                <a:latin typeface="Century Gothic" panose="020B0502020202020204" pitchFamily="34" charset="0"/>
              </a:defRPr>
            </a:lvl7pPr>
            <a:lvl8pPr marL="3429000" indent="-228600" defTabSz="105092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rgbClr val="7F7F7F"/>
                </a:solidFill>
                <a:latin typeface="Century Gothic" panose="020B0502020202020204" pitchFamily="34" charset="0"/>
              </a:defRPr>
            </a:lvl8pPr>
            <a:lvl9pPr marL="3886200" indent="-228600" defTabSz="105092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rgbClr val="7F7F7F"/>
                </a:solidFill>
                <a:latin typeface="Century Gothic" panose="020B0502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ru-RU" altLang="ru-RU" sz="1531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Контроль со срезом №61-01</a:t>
            </a:r>
          </a:p>
        </p:txBody>
      </p:sp>
    </p:spTree>
    <p:extLst>
      <p:ext uri="{BB962C8B-B14F-4D97-AF65-F5344CB8AC3E}">
        <p14:creationId xmlns:p14="http://schemas.microsoft.com/office/powerpoint/2010/main" val="2975826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13"/>
          <p:cNvSpPr txBox="1">
            <a:spLocks noChangeArrowheads="1"/>
          </p:cNvSpPr>
          <p:nvPr/>
        </p:nvSpPr>
        <p:spPr bwMode="auto">
          <a:xfrm>
            <a:off x="1" y="0"/>
            <a:ext cx="9162562" cy="700282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b="1" dirty="0">
                <a:solidFill>
                  <a:schemeClr val="bg1"/>
                </a:solidFill>
              </a:rPr>
              <a:t>Форма федерального статистического наблюдения № 61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b="1" dirty="0">
                <a:solidFill>
                  <a:schemeClr val="bg1"/>
                </a:solidFill>
              </a:rPr>
              <a:t> «Сведения о болезни, вызванной вирусом  иммунодефицита человека»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79512" y="836712"/>
            <a:ext cx="878497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/>
              <a:t>Для медицинских подразделений (организаций), находящихся в ведении управления организации медико-</a:t>
            </a:r>
            <a:r>
              <a:rPr lang="ru-RU" b="1" dirty="0"/>
              <a:t>с</a:t>
            </a:r>
            <a:r>
              <a:rPr lang="ru-RU" b="1" dirty="0" smtClean="0"/>
              <a:t>анитарного обеспечения </a:t>
            </a:r>
            <a:r>
              <a:rPr lang="ru-RU" b="1" dirty="0" smtClean="0"/>
              <a:t>ФСИН</a:t>
            </a:r>
          </a:p>
          <a:p>
            <a:pPr algn="ctr"/>
            <a:r>
              <a:rPr lang="ru-RU" i="1" dirty="0"/>
              <a:t>(письмо Департамента мониторинга, анализа и стратегического развития здравоохранения Министерства здравоохранения Российской Федерации от 01.12.2017 г. №13-2/2-407).</a:t>
            </a:r>
            <a:endParaRPr lang="en-US" i="1" dirty="0" smtClean="0"/>
          </a:p>
        </p:txBody>
      </p:sp>
      <p:sp>
        <p:nvSpPr>
          <p:cNvPr id="5" name="Прямоугольник 4"/>
          <p:cNvSpPr/>
          <p:nvPr/>
        </p:nvSpPr>
        <p:spPr>
          <a:xfrm>
            <a:off x="405880" y="2450470"/>
            <a:ext cx="8280920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b="1" dirty="0" smtClean="0"/>
              <a:t>	</a:t>
            </a:r>
            <a:r>
              <a:rPr lang="ru-RU" b="1" dirty="0" smtClean="0"/>
              <a:t>«С </a:t>
            </a:r>
            <a:r>
              <a:rPr lang="ru-RU" b="1" dirty="0" smtClean="0"/>
              <a:t>целью обеспечения полноты учета контингентов и формирования статистической отчетности сведений о болезни, вызванной ВИЧ</a:t>
            </a:r>
            <a:r>
              <a:rPr lang="ru-RU" b="1" dirty="0"/>
              <a:t>, </a:t>
            </a:r>
            <a:r>
              <a:rPr lang="ru-RU" b="1" dirty="0" smtClean="0"/>
              <a:t>медицинскими подразделениями </a:t>
            </a:r>
            <a:r>
              <a:rPr lang="ru-RU" b="1" dirty="0"/>
              <a:t>(</a:t>
            </a:r>
            <a:r>
              <a:rPr lang="ru-RU" b="1" dirty="0" smtClean="0"/>
              <a:t>организациями), находящимися </a:t>
            </a:r>
            <a:r>
              <a:rPr lang="ru-RU" b="1" dirty="0"/>
              <a:t>в ведении управления организации медико-санитарного обеспечения </a:t>
            </a:r>
            <a:r>
              <a:rPr lang="ru-RU" b="1" dirty="0" smtClean="0"/>
              <a:t>ФСИН, планируется, что данными учреждениями в срок до 20 января года, следующего за отчетным периодом, будет предоставляться сводный отчет по форме №61, заполненный по всем графам и полям, для проведения сверки в центр профилактики и борьбы со СПИД органа исполнительной власти субъекта Российской Федерации в сфере охраны </a:t>
            </a:r>
            <a:r>
              <a:rPr lang="ru-RU" b="1" dirty="0" smtClean="0"/>
              <a:t>здоровья».</a:t>
            </a:r>
            <a:endParaRPr lang="en-US" b="1" dirty="0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E078070-8EDD-4CBE-BA1D-D4E3024E180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5489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287082" y="979104"/>
          <a:ext cx="8179863" cy="5221591"/>
        </p:xfrm>
        <a:graphic>
          <a:graphicData uri="http://schemas.openxmlformats.org/drawingml/2006/table">
            <a:tbl>
              <a:tblPr firstRow="1" firstCol="1" bandRow="1"/>
              <a:tblGrid>
                <a:gridCol w="2155210">
                  <a:extLst>
                    <a:ext uri="{9D8B030D-6E8A-4147-A177-3AD203B41FA5}">
                      <a16:colId xmlns:a16="http://schemas.microsoft.com/office/drawing/2014/main" val="1714127034"/>
                    </a:ext>
                  </a:extLst>
                </a:gridCol>
                <a:gridCol w="273710">
                  <a:extLst>
                    <a:ext uri="{9D8B030D-6E8A-4147-A177-3AD203B41FA5}">
                      <a16:colId xmlns:a16="http://schemas.microsoft.com/office/drawing/2014/main" val="822889852"/>
                    </a:ext>
                  </a:extLst>
                </a:gridCol>
                <a:gridCol w="553502">
                  <a:extLst>
                    <a:ext uri="{9D8B030D-6E8A-4147-A177-3AD203B41FA5}">
                      <a16:colId xmlns:a16="http://schemas.microsoft.com/office/drawing/2014/main" val="4202741326"/>
                    </a:ext>
                  </a:extLst>
                </a:gridCol>
                <a:gridCol w="547419">
                  <a:extLst>
                    <a:ext uri="{9D8B030D-6E8A-4147-A177-3AD203B41FA5}">
                      <a16:colId xmlns:a16="http://schemas.microsoft.com/office/drawing/2014/main" val="4160409930"/>
                    </a:ext>
                  </a:extLst>
                </a:gridCol>
                <a:gridCol w="553502">
                  <a:extLst>
                    <a:ext uri="{9D8B030D-6E8A-4147-A177-3AD203B41FA5}">
                      <a16:colId xmlns:a16="http://schemas.microsoft.com/office/drawing/2014/main" val="1686899228"/>
                    </a:ext>
                  </a:extLst>
                </a:gridCol>
                <a:gridCol w="404989">
                  <a:extLst>
                    <a:ext uri="{9D8B030D-6E8A-4147-A177-3AD203B41FA5}">
                      <a16:colId xmlns:a16="http://schemas.microsoft.com/office/drawing/2014/main" val="2512291843"/>
                    </a:ext>
                  </a:extLst>
                </a:gridCol>
                <a:gridCol w="404989">
                  <a:extLst>
                    <a:ext uri="{9D8B030D-6E8A-4147-A177-3AD203B41FA5}">
                      <a16:colId xmlns:a16="http://schemas.microsoft.com/office/drawing/2014/main" val="403861852"/>
                    </a:ext>
                  </a:extLst>
                </a:gridCol>
                <a:gridCol w="404989">
                  <a:extLst>
                    <a:ext uri="{9D8B030D-6E8A-4147-A177-3AD203B41FA5}">
                      <a16:colId xmlns:a16="http://schemas.microsoft.com/office/drawing/2014/main" val="2674902510"/>
                    </a:ext>
                  </a:extLst>
                </a:gridCol>
                <a:gridCol w="404989">
                  <a:extLst>
                    <a:ext uri="{9D8B030D-6E8A-4147-A177-3AD203B41FA5}">
                      <a16:colId xmlns:a16="http://schemas.microsoft.com/office/drawing/2014/main" val="3539827842"/>
                    </a:ext>
                  </a:extLst>
                </a:gridCol>
                <a:gridCol w="404989">
                  <a:extLst>
                    <a:ext uri="{9D8B030D-6E8A-4147-A177-3AD203B41FA5}">
                      <a16:colId xmlns:a16="http://schemas.microsoft.com/office/drawing/2014/main" val="1251868773"/>
                    </a:ext>
                  </a:extLst>
                </a:gridCol>
                <a:gridCol w="404989">
                  <a:extLst>
                    <a:ext uri="{9D8B030D-6E8A-4147-A177-3AD203B41FA5}">
                      <a16:colId xmlns:a16="http://schemas.microsoft.com/office/drawing/2014/main" val="1782291655"/>
                    </a:ext>
                  </a:extLst>
                </a:gridCol>
                <a:gridCol w="404989">
                  <a:extLst>
                    <a:ext uri="{9D8B030D-6E8A-4147-A177-3AD203B41FA5}">
                      <a16:colId xmlns:a16="http://schemas.microsoft.com/office/drawing/2014/main" val="1375230478"/>
                    </a:ext>
                  </a:extLst>
                </a:gridCol>
                <a:gridCol w="404989">
                  <a:extLst>
                    <a:ext uri="{9D8B030D-6E8A-4147-A177-3AD203B41FA5}">
                      <a16:colId xmlns:a16="http://schemas.microsoft.com/office/drawing/2014/main" val="756159310"/>
                    </a:ext>
                  </a:extLst>
                </a:gridCol>
                <a:gridCol w="428304">
                  <a:extLst>
                    <a:ext uri="{9D8B030D-6E8A-4147-A177-3AD203B41FA5}">
                      <a16:colId xmlns:a16="http://schemas.microsoft.com/office/drawing/2014/main" val="943953029"/>
                    </a:ext>
                  </a:extLst>
                </a:gridCol>
                <a:gridCol w="428304">
                  <a:extLst>
                    <a:ext uri="{9D8B030D-6E8A-4147-A177-3AD203B41FA5}">
                      <a16:colId xmlns:a16="http://schemas.microsoft.com/office/drawing/2014/main" val="2295219844"/>
                    </a:ext>
                  </a:extLst>
                </a:gridCol>
              </a:tblGrid>
              <a:tr h="135209">
                <a:tc row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Формы ВИЧ-инфекции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3">
                  <a:txBody>
                    <a:bodyPr/>
                    <a:lstStyle/>
                    <a:p>
                      <a:pPr marL="71755" marR="71755" algn="ctr"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Пол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№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Стр</a:t>
                      </a:r>
                      <a:r>
                        <a:rPr lang="en-US" sz="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.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Код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МКБ-10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1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Число пациентов с впервые в жизни установленным диагнозом ВИЧ-инфекции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46271510"/>
                  </a:ext>
                </a:extLst>
              </a:tr>
              <a:tr h="13520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Всего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10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  том  числе  в  возрасте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7826775"/>
                  </a:ext>
                </a:extLst>
              </a:tr>
              <a:tr h="27041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до 1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года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1 - 4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лет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5 - 14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лет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15 - 17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лет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18 - 24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года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25 - 34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года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35 - 44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года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45 - 54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года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55 - 59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года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60 и 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старше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69010331"/>
                  </a:ext>
                </a:extLst>
              </a:tr>
              <a:tr h="13520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4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6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7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8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9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10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11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12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13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14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15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08142329"/>
                  </a:ext>
                </a:extLst>
              </a:tr>
              <a:tr h="142588">
                <a:tc rowSpan="2"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Зарегистрировано пациентов с болезнью, вызванной ВИЧ, всего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М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1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В20</a:t>
                      </a:r>
                      <a:r>
                        <a:rPr lang="en-US" sz="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– </a:t>
                      </a:r>
                      <a:r>
                        <a:rPr lang="ru-RU" sz="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В24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44609807"/>
                  </a:ext>
                </a:extLst>
              </a:tr>
              <a:tr h="15023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Ж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34996191"/>
                  </a:ext>
                </a:extLst>
              </a:tr>
              <a:tr h="200840">
                <a:tc rowSpan="2">
                  <a:txBody>
                    <a:bodyPr/>
                    <a:lstStyle/>
                    <a:p>
                      <a:pPr indent="180340"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 том числе: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marL="90170" indent="-90170"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проявляющейся в виде инфекционных и     паразитарных болезней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М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В20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4574566"/>
                  </a:ext>
                </a:extLst>
              </a:tr>
              <a:tr h="20478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Ж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4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21311218"/>
                  </a:ext>
                </a:extLst>
              </a:tr>
              <a:tr h="142588">
                <a:tc rowSpan="2">
                  <a:txBody>
                    <a:bodyPr/>
                    <a:lstStyle/>
                    <a:p>
                      <a:pPr marL="180340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из них: 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marL="180340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 проявлениями микобактериальной инфекции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М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В20.0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81878208"/>
                  </a:ext>
                </a:extLst>
              </a:tr>
              <a:tr h="27041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Ж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6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43825892"/>
                  </a:ext>
                </a:extLst>
              </a:tr>
              <a:tr h="142588">
                <a:tc rowSpan="2">
                  <a:txBody>
                    <a:bodyPr/>
                    <a:lstStyle/>
                    <a:p>
                      <a:pPr marL="180340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 проявлениями цитомегаловирусного заболевания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М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7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В20.2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8402617"/>
                  </a:ext>
                </a:extLst>
              </a:tr>
              <a:tr h="14258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Ж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8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63375760"/>
                  </a:ext>
                </a:extLst>
              </a:tr>
              <a:tr h="142588">
                <a:tc rowSpan="2">
                  <a:txBody>
                    <a:bodyPr/>
                    <a:lstStyle/>
                    <a:p>
                      <a:pPr indent="180340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 проявлениями кандидоза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М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9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В20.4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70530673"/>
                  </a:ext>
                </a:extLst>
              </a:tr>
              <a:tr h="14258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Ж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10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08531171"/>
                  </a:ext>
                </a:extLst>
              </a:tr>
              <a:tr h="142588">
                <a:tc rowSpan="2">
                  <a:txBody>
                    <a:bodyPr/>
                    <a:lstStyle/>
                    <a:p>
                      <a:pPr marL="180340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 проявлениями пневмонии, вызванной </a:t>
                      </a:r>
                      <a:r>
                        <a:rPr lang="en-US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Pneumocystis carinii</a:t>
                      </a: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(</a:t>
                      </a:r>
                      <a:r>
                        <a:rPr lang="en-US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jirovecii</a:t>
                      </a: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)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М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11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В20.6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96010089"/>
                  </a:ext>
                </a:extLst>
              </a:tr>
              <a:tr h="14258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Ж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12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92461273"/>
                  </a:ext>
                </a:extLst>
              </a:tr>
              <a:tr h="142588">
                <a:tc rowSpan="2">
                  <a:txBody>
                    <a:bodyPr/>
                    <a:lstStyle/>
                    <a:p>
                      <a:pPr indent="180340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 проявлениями множественных инфекций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М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13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В20.7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67921301"/>
                  </a:ext>
                </a:extLst>
              </a:tr>
              <a:tr h="14258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Ж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14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35362268"/>
                  </a:ext>
                </a:extLst>
              </a:tr>
              <a:tr h="142588">
                <a:tc rowSpan="2">
                  <a:txBody>
                    <a:bodyPr/>
                    <a:lstStyle/>
                    <a:p>
                      <a:pPr marL="90170" indent="-90170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проявляющейся в виде злокачественных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marL="90170" indent="-90170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новообразований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М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15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В21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6699882"/>
                  </a:ext>
                </a:extLst>
              </a:tr>
              <a:tr h="14258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Ж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16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0667844"/>
                  </a:ext>
                </a:extLst>
              </a:tr>
              <a:tr h="142588">
                <a:tc rowSpan="2">
                  <a:txBody>
                    <a:bodyPr/>
                    <a:lstStyle/>
                    <a:p>
                      <a:pPr indent="180340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из них: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indent="180340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 проявлениями саркомы Капоши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М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17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В21.0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15600899"/>
                  </a:ext>
                </a:extLst>
              </a:tr>
              <a:tr h="14258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Ж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18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28437709"/>
                  </a:ext>
                </a:extLst>
              </a:tr>
              <a:tr h="142588">
                <a:tc rowSpan="2">
                  <a:txBody>
                    <a:bodyPr/>
                    <a:lstStyle/>
                    <a:p>
                      <a:pPr marL="90170" indent="-90170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проявляющейся в виде других уточненных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marL="90170" indent="-90170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болезней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М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19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В22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12821753"/>
                  </a:ext>
                </a:extLst>
              </a:tr>
              <a:tr h="14258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Ж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20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21886516"/>
                  </a:ext>
                </a:extLst>
              </a:tr>
              <a:tr h="142588">
                <a:tc rowSpan="2">
                  <a:txBody>
                    <a:bodyPr/>
                    <a:lstStyle/>
                    <a:p>
                      <a:pPr indent="180340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 том числе: 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indent="180340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 проявлениями энцефалопатии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М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21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В22.0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40983660"/>
                  </a:ext>
                </a:extLst>
              </a:tr>
              <a:tr h="14258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Ж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22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56063824"/>
                  </a:ext>
                </a:extLst>
              </a:tr>
              <a:tr h="142588">
                <a:tc rowSpan="2">
                  <a:txBody>
                    <a:bodyPr/>
                    <a:lstStyle/>
                    <a:p>
                      <a:pPr marL="180340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 проявлениями лимфоидного интерстициального пневмонита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М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23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В22.1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02360510"/>
                  </a:ext>
                </a:extLst>
              </a:tr>
              <a:tr h="14258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Ж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24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14367556"/>
                  </a:ext>
                </a:extLst>
              </a:tr>
              <a:tr h="142588">
                <a:tc rowSpan="2">
                  <a:txBody>
                    <a:bodyPr/>
                    <a:lstStyle/>
                    <a:p>
                      <a:pPr indent="180340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 проявлениями изнуряющего синдрома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М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25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В22.2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69720795"/>
                  </a:ext>
                </a:extLst>
              </a:tr>
              <a:tr h="14258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Ж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26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98580717"/>
                  </a:ext>
                </a:extLst>
              </a:tr>
              <a:tr h="142588">
                <a:tc rowSpan="2">
                  <a:txBody>
                    <a:bodyPr/>
                    <a:lstStyle/>
                    <a:p>
                      <a:pPr marL="180340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 проявлениями множественных болезней, классифицированных в других рубриках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М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27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В22.7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59068349"/>
                  </a:ext>
                </a:extLst>
              </a:tr>
              <a:tr h="14258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Ж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28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82371680"/>
                  </a:ext>
                </a:extLst>
              </a:tr>
              <a:tr h="142588">
                <a:tc row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проявляющейся в виде других состояний 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М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29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В23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18575274"/>
                  </a:ext>
                </a:extLst>
              </a:tr>
              <a:tr h="14258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Ж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30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132" marR="521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65747840"/>
                  </a:ext>
                </a:extLst>
              </a:tr>
            </a:tbl>
          </a:graphicData>
        </a:graphic>
      </p:graphicFrame>
      <p:sp>
        <p:nvSpPr>
          <p:cNvPr id="9219" name="Rectangle 1"/>
          <p:cNvSpPr>
            <a:spLocks noChangeArrowheads="1"/>
          </p:cNvSpPr>
          <p:nvPr/>
        </p:nvSpPr>
        <p:spPr bwMode="auto">
          <a:xfrm>
            <a:off x="6960621" y="360265"/>
            <a:ext cx="2082110" cy="6945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 indent="180975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ru-RU" altLang="ru-RU" sz="936">
                <a:cs typeface="Times New Roman" panose="02020603050405020304" pitchFamily="18" charset="0"/>
              </a:rPr>
              <a:t>	</a:t>
            </a:r>
            <a:r>
              <a:rPr lang="ru-RU" altLang="ru-RU" sz="1021">
                <a:cs typeface="Times New Roman" panose="02020603050405020304" pitchFamily="18" charset="0"/>
              </a:rPr>
              <a:t>	 	</a:t>
            </a:r>
            <a:r>
              <a:rPr lang="en-US" altLang="ru-RU" sz="1021">
                <a:cs typeface="Times New Roman" panose="02020603050405020304" pitchFamily="18" charset="0"/>
              </a:rPr>
              <a:t>   </a:t>
            </a:r>
            <a:r>
              <a:rPr lang="ru-RU" altLang="ru-RU" sz="1021">
                <a:cs typeface="Times New Roman" panose="02020603050405020304" pitchFamily="18" charset="0"/>
              </a:rPr>
              <a:t>	                        </a:t>
            </a:r>
            <a:r>
              <a:rPr lang="ru-RU" altLang="ru-RU" sz="851">
                <a:cs typeface="Times New Roman" panose="02020603050405020304" pitchFamily="18" charset="0"/>
              </a:rPr>
              <a:t>Код по ОКЕИ: человек  </a:t>
            </a:r>
            <a:r>
              <a:rPr lang="ru-RU" altLang="ru-RU" sz="851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</a:t>
            </a:r>
            <a:r>
              <a:rPr lang="ru-RU" altLang="ru-RU" sz="851">
                <a:cs typeface="Times New Roman" panose="02020603050405020304" pitchFamily="18" charset="0"/>
              </a:rPr>
              <a:t> 792</a:t>
            </a:r>
            <a:endParaRPr lang="ru-RU" altLang="ru-RU" sz="340">
              <a:latin typeface="Times New Roman" panose="02020603050405020304" pitchFamily="18" charset="0"/>
              <a:sym typeface="Symbol" panose="05050102010706020507" pitchFamily="18" charset="2"/>
            </a:endParaRPr>
          </a:p>
          <a:p>
            <a:endParaRPr lang="ru-RU" altLang="ru-RU" sz="1021">
              <a:latin typeface="Times New Roman" panose="02020603050405020304" pitchFamily="18" charset="0"/>
              <a:cs typeface="Times New Roman" panose="02020603050405020304" pitchFamily="18" charset="0"/>
              <a:sym typeface="Symbol" panose="05050102010706020507" pitchFamily="18" charset="2"/>
            </a:endParaRPr>
          </a:p>
        </p:txBody>
      </p:sp>
      <p:sp>
        <p:nvSpPr>
          <p:cNvPr id="9220" name="Прямоугольник 3"/>
          <p:cNvSpPr>
            <a:spLocks noChangeArrowheads="1"/>
          </p:cNvSpPr>
          <p:nvPr/>
        </p:nvSpPr>
        <p:spPr bwMode="auto">
          <a:xfrm>
            <a:off x="287607" y="480695"/>
            <a:ext cx="806631" cy="3279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ru-RU" altLang="ru-RU" sz="1531" b="1">
                <a:cs typeface="Times New Roman" panose="02020603050405020304" pitchFamily="18" charset="0"/>
              </a:rPr>
              <a:t>(1000) </a:t>
            </a:r>
            <a:endParaRPr lang="ru-RU" altLang="ru-RU" sz="1531"/>
          </a:p>
        </p:txBody>
      </p:sp>
      <p:sp>
        <p:nvSpPr>
          <p:cNvPr id="5" name="Стрелка влево 4"/>
          <p:cNvSpPr/>
          <p:nvPr/>
        </p:nvSpPr>
        <p:spPr>
          <a:xfrm>
            <a:off x="4162870" y="1702686"/>
            <a:ext cx="428034" cy="244398"/>
          </a:xfrm>
          <a:prstGeom prst="lef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531"/>
          </a:p>
        </p:txBody>
      </p:sp>
      <p:sp>
        <p:nvSpPr>
          <p:cNvPr id="9221" name="Прямоугольник 3"/>
          <p:cNvSpPr>
            <a:spLocks noChangeArrowheads="1"/>
          </p:cNvSpPr>
          <p:nvPr/>
        </p:nvSpPr>
        <p:spPr bwMode="auto">
          <a:xfrm>
            <a:off x="4388364" y="1659478"/>
            <a:ext cx="3919822" cy="301749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defTabSz="1050925">
              <a:spcBef>
                <a:spcPct val="20000"/>
              </a:spcBef>
              <a:buFont typeface="Arial" panose="020B0604020202020204" pitchFamily="34" charset="0"/>
              <a:buChar char="•"/>
              <a:defRPr sz="2800">
                <a:solidFill>
                  <a:srgbClr val="7F7F7F"/>
                </a:solidFill>
                <a:latin typeface="Century Gothic" panose="020B0502020202020204" pitchFamily="34" charset="0"/>
              </a:defRPr>
            </a:lvl1pPr>
            <a:lvl2pPr marL="742950" indent="-285750" defTabSz="1050925">
              <a:spcBef>
                <a:spcPct val="20000"/>
              </a:spcBef>
              <a:buFont typeface="Courier New" panose="02070309020205020404" pitchFamily="49" charset="0"/>
              <a:buChar char="o"/>
              <a:defRPr>
                <a:solidFill>
                  <a:srgbClr val="7F7F7F"/>
                </a:solidFill>
                <a:latin typeface="Century Gothic" panose="020B0502020202020204" pitchFamily="34" charset="0"/>
              </a:defRPr>
            </a:lvl2pPr>
            <a:lvl3pPr marL="1143000" indent="-228600" defTabSz="1050925">
              <a:spcBef>
                <a:spcPct val="20000"/>
              </a:spcBef>
              <a:buFont typeface="Arial" panose="020B0604020202020204" pitchFamily="34" charset="0"/>
              <a:buChar char="•"/>
              <a:defRPr>
                <a:solidFill>
                  <a:srgbClr val="7F7F7F"/>
                </a:solidFill>
                <a:latin typeface="Century Gothic" panose="020B0502020202020204" pitchFamily="34" charset="0"/>
              </a:defRPr>
            </a:lvl3pPr>
            <a:lvl4pPr marL="1600200" indent="-228600" defTabSz="1050925">
              <a:spcBef>
                <a:spcPct val="20000"/>
              </a:spcBef>
              <a:buFont typeface="Courier New" panose="02070309020205020404" pitchFamily="49" charset="0"/>
              <a:buChar char="o"/>
              <a:defRPr>
                <a:solidFill>
                  <a:srgbClr val="7F7F7F"/>
                </a:solidFill>
                <a:latin typeface="Century Gothic" panose="020B0502020202020204" pitchFamily="34" charset="0"/>
              </a:defRPr>
            </a:lvl4pPr>
            <a:lvl5pPr marL="2057400" indent="-228600" defTabSz="1050925">
              <a:spcBef>
                <a:spcPct val="20000"/>
              </a:spcBef>
              <a:buFont typeface="Arial" panose="020B0604020202020204" pitchFamily="34" charset="0"/>
              <a:buChar char="•"/>
              <a:defRPr>
                <a:solidFill>
                  <a:srgbClr val="7F7F7F"/>
                </a:solidFill>
                <a:latin typeface="Century Gothic" panose="020B0502020202020204" pitchFamily="34" charset="0"/>
              </a:defRPr>
            </a:lvl5pPr>
            <a:lvl6pPr marL="2514600" indent="-228600" defTabSz="105092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rgbClr val="7F7F7F"/>
                </a:solidFill>
                <a:latin typeface="Century Gothic" panose="020B0502020202020204" pitchFamily="34" charset="0"/>
              </a:defRPr>
            </a:lvl6pPr>
            <a:lvl7pPr marL="2971800" indent="-228600" defTabSz="105092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rgbClr val="7F7F7F"/>
                </a:solidFill>
                <a:latin typeface="Century Gothic" panose="020B0502020202020204" pitchFamily="34" charset="0"/>
              </a:defRPr>
            </a:lvl7pPr>
            <a:lvl8pPr marL="3429000" indent="-228600" defTabSz="105092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rgbClr val="7F7F7F"/>
                </a:solidFill>
                <a:latin typeface="Century Gothic" panose="020B0502020202020204" pitchFamily="34" charset="0"/>
              </a:defRPr>
            </a:lvl8pPr>
            <a:lvl9pPr marL="3886200" indent="-228600" defTabSz="105092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rgbClr val="7F7F7F"/>
                </a:solidFill>
                <a:latin typeface="Century Gothic" panose="020B0502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ru-RU" altLang="ru-RU" sz="105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Полностью</a:t>
            </a:r>
            <a:r>
              <a:rPr lang="ru-RU" altLang="ru-RU" sz="1361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1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должно соответствовать строкам 47 и 48 </a:t>
            </a:r>
            <a:endParaRPr lang="ru-RU" altLang="ru-RU" sz="1361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3"/>
          <p:cNvSpPr>
            <a:spLocks noChangeArrowheads="1"/>
          </p:cNvSpPr>
          <p:nvPr/>
        </p:nvSpPr>
        <p:spPr bwMode="auto">
          <a:xfrm>
            <a:off x="4149586" y="2474155"/>
            <a:ext cx="4081539" cy="3317960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defTabSz="1050925">
              <a:spcBef>
                <a:spcPct val="20000"/>
              </a:spcBef>
              <a:buFont typeface="Arial" panose="020B0604020202020204" pitchFamily="34" charset="0"/>
              <a:buChar char="•"/>
              <a:defRPr sz="2800">
                <a:solidFill>
                  <a:srgbClr val="7F7F7F"/>
                </a:solidFill>
                <a:latin typeface="Century Gothic" panose="020B0502020202020204" pitchFamily="34" charset="0"/>
              </a:defRPr>
            </a:lvl1pPr>
            <a:lvl2pPr marL="742950" indent="-285750" defTabSz="1050925">
              <a:spcBef>
                <a:spcPct val="20000"/>
              </a:spcBef>
              <a:buFont typeface="Courier New" panose="02070309020205020404" pitchFamily="49" charset="0"/>
              <a:buChar char="o"/>
              <a:defRPr>
                <a:solidFill>
                  <a:srgbClr val="7F7F7F"/>
                </a:solidFill>
                <a:latin typeface="Century Gothic" panose="020B0502020202020204" pitchFamily="34" charset="0"/>
              </a:defRPr>
            </a:lvl2pPr>
            <a:lvl3pPr marL="1143000" indent="-228600" defTabSz="1050925">
              <a:spcBef>
                <a:spcPct val="20000"/>
              </a:spcBef>
              <a:buFont typeface="Arial" panose="020B0604020202020204" pitchFamily="34" charset="0"/>
              <a:buChar char="•"/>
              <a:defRPr>
                <a:solidFill>
                  <a:srgbClr val="7F7F7F"/>
                </a:solidFill>
                <a:latin typeface="Century Gothic" panose="020B0502020202020204" pitchFamily="34" charset="0"/>
              </a:defRPr>
            </a:lvl3pPr>
            <a:lvl4pPr marL="1600200" indent="-228600" defTabSz="1050925">
              <a:spcBef>
                <a:spcPct val="20000"/>
              </a:spcBef>
              <a:buFont typeface="Courier New" panose="02070309020205020404" pitchFamily="49" charset="0"/>
              <a:buChar char="o"/>
              <a:defRPr>
                <a:solidFill>
                  <a:srgbClr val="7F7F7F"/>
                </a:solidFill>
                <a:latin typeface="Century Gothic" panose="020B0502020202020204" pitchFamily="34" charset="0"/>
              </a:defRPr>
            </a:lvl4pPr>
            <a:lvl5pPr marL="2057400" indent="-228600" defTabSz="1050925">
              <a:spcBef>
                <a:spcPct val="20000"/>
              </a:spcBef>
              <a:buFont typeface="Arial" panose="020B0604020202020204" pitchFamily="34" charset="0"/>
              <a:buChar char="•"/>
              <a:defRPr>
                <a:solidFill>
                  <a:srgbClr val="7F7F7F"/>
                </a:solidFill>
                <a:latin typeface="Century Gothic" panose="020B0502020202020204" pitchFamily="34" charset="0"/>
              </a:defRPr>
            </a:lvl5pPr>
            <a:lvl6pPr marL="2514600" indent="-228600" defTabSz="105092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rgbClr val="7F7F7F"/>
                </a:solidFill>
                <a:latin typeface="Century Gothic" panose="020B0502020202020204" pitchFamily="34" charset="0"/>
              </a:defRPr>
            </a:lvl6pPr>
            <a:lvl7pPr marL="2971800" indent="-228600" defTabSz="105092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rgbClr val="7F7F7F"/>
                </a:solidFill>
                <a:latin typeface="Century Gothic" panose="020B0502020202020204" pitchFamily="34" charset="0"/>
              </a:defRPr>
            </a:lvl7pPr>
            <a:lvl8pPr marL="3429000" indent="-228600" defTabSz="105092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rgbClr val="7F7F7F"/>
                </a:solidFill>
                <a:latin typeface="Century Gothic" panose="020B0502020202020204" pitchFamily="34" charset="0"/>
              </a:defRPr>
            </a:lvl8pPr>
            <a:lvl9pPr marL="3886200" indent="-228600" defTabSz="105092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rgbClr val="7F7F7F"/>
                </a:solidFill>
                <a:latin typeface="Century Gothic" panose="020B0502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ru-RU" altLang="ru-RU" sz="1050" b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ru-RU" altLang="ru-RU" sz="105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ru-RU" altLang="ru-RU" sz="1050" b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ru-RU" altLang="ru-RU" sz="1050" b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Расшифровать все состояния из 1 и 2 строк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ru-RU" altLang="ru-RU" sz="1400" b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ru-RU" altLang="ru-RU" sz="1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ru-RU" altLang="ru-RU" sz="1400" b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по кодам диагнозов и возрастам, полу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ru-RU" altLang="ru-RU" sz="1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ru-RU" altLang="ru-RU" sz="1400" b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строках с 3 по 40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ru-RU" altLang="ru-RU" sz="105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ru-RU" altLang="ru-RU" sz="1050" b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ru-RU" altLang="ru-RU" sz="105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ru-RU" altLang="ru-RU" sz="1050" b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ru-RU" altLang="ru-RU" sz="1361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627784" y="325707"/>
            <a:ext cx="334392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ct val="0"/>
              </a:spcBef>
            </a:pPr>
            <a:r>
              <a:rPr lang="ru-RU" alt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форме №61, срез 01 (ФСИН)</a:t>
            </a:r>
          </a:p>
        </p:txBody>
      </p:sp>
    </p:spTree>
    <p:extLst>
      <p:ext uri="{BB962C8B-B14F-4D97-AF65-F5344CB8AC3E}">
        <p14:creationId xmlns:p14="http://schemas.microsoft.com/office/powerpoint/2010/main" val="36867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63209" y="908720"/>
            <a:ext cx="8558369" cy="5328592"/>
          </a:xfrm>
          <a:prstGeom prst="rect">
            <a:avLst/>
          </a:prstGeom>
          <a:solidFill>
            <a:srgbClr val="FF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" name="Прямоугольник 13"/>
          <p:cNvSpPr txBox="1">
            <a:spLocks noChangeArrowheads="1"/>
          </p:cNvSpPr>
          <p:nvPr/>
        </p:nvSpPr>
        <p:spPr bwMode="auto">
          <a:xfrm>
            <a:off x="1" y="0"/>
            <a:ext cx="9162562" cy="700282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b="1" dirty="0">
                <a:solidFill>
                  <a:schemeClr val="bg1"/>
                </a:solidFill>
              </a:rPr>
              <a:t>Форма федерального статистического наблюдения № 61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b="1" dirty="0">
                <a:solidFill>
                  <a:schemeClr val="bg1"/>
                </a:solidFill>
              </a:rPr>
              <a:t> «Сведения о болезни, вызванной вирусом  иммунодефицита человека» 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333537" y="908720"/>
            <a:ext cx="855424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b="1" dirty="0">
                <a:solidFill>
                  <a:srgbClr val="0033CC"/>
                </a:solidFill>
              </a:rPr>
              <a:t>НЕКОТОРЫЕ УСЛОВИЯ ВНУТРИТАБЛИЧНОГО КОНТРОЛЯ ДЛЯ ТАБЛИЦЫ 1000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333537" y="1278052"/>
            <a:ext cx="8270912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ru-RU" b="1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u="sng" dirty="0"/>
              <a:t>Для пациентов с диагнозом, установленным посмертно (мужчины) (В20-В24):</a:t>
            </a:r>
          </a:p>
          <a:p>
            <a:pPr algn="just"/>
            <a:r>
              <a:rPr lang="ru-RU" dirty="0"/>
              <a:t>Строка ф.61</a:t>
            </a:r>
            <a:r>
              <a:rPr lang="ru-RU" dirty="0" smtClean="0"/>
              <a:t>, таб.1000,</a:t>
            </a:r>
            <a:r>
              <a:rPr lang="ru-RU" dirty="0" smtClean="0">
                <a:solidFill>
                  <a:srgbClr val="C00000"/>
                </a:solidFill>
              </a:rPr>
              <a:t>стр.1, </a:t>
            </a:r>
            <a:r>
              <a:rPr lang="ru-RU" dirty="0" smtClean="0"/>
              <a:t>гр.05:15</a:t>
            </a:r>
            <a:r>
              <a:rPr lang="ru-RU" dirty="0" smtClean="0">
                <a:solidFill>
                  <a:srgbClr val="C00000"/>
                </a:solidFill>
              </a:rPr>
              <a:t> </a:t>
            </a:r>
            <a:r>
              <a:rPr lang="ru-RU" dirty="0"/>
              <a:t>должна быть </a:t>
            </a:r>
            <a:r>
              <a:rPr lang="ru-RU" u="sng" dirty="0"/>
              <a:t>больше</a:t>
            </a:r>
            <a:r>
              <a:rPr lang="ru-RU" dirty="0"/>
              <a:t> строки из </a:t>
            </a:r>
            <a:endParaRPr lang="ru-RU" dirty="0" smtClean="0"/>
          </a:p>
          <a:p>
            <a:pPr algn="just"/>
            <a:r>
              <a:rPr lang="ru-RU" dirty="0"/>
              <a:t> </a:t>
            </a:r>
            <a:r>
              <a:rPr lang="ru-RU" dirty="0" smtClean="0"/>
              <a:t>            ф.61, таб.1000, </a:t>
            </a:r>
            <a:r>
              <a:rPr lang="ru-RU" dirty="0" smtClean="0">
                <a:solidFill>
                  <a:srgbClr val="C00000"/>
                </a:solidFill>
              </a:rPr>
              <a:t>стр.49</a:t>
            </a:r>
            <a:r>
              <a:rPr lang="ru-RU" dirty="0" smtClean="0"/>
              <a:t>, гр.05:15</a:t>
            </a:r>
            <a:endParaRPr lang="ru-RU" dirty="0"/>
          </a:p>
          <a:p>
            <a:pPr algn="just"/>
            <a:endParaRPr lang="ru-RU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u="sng" dirty="0"/>
              <a:t>Для пациентов с диагнозом, установленным посмертно (женщины) (В20-В24):</a:t>
            </a:r>
          </a:p>
          <a:p>
            <a:pPr algn="just"/>
            <a:r>
              <a:rPr lang="ru-RU" dirty="0"/>
              <a:t>Строка ф.61,таб.1000,</a:t>
            </a:r>
            <a:r>
              <a:rPr lang="ru-RU" dirty="0">
                <a:solidFill>
                  <a:srgbClr val="C00000"/>
                </a:solidFill>
              </a:rPr>
              <a:t>стр.2,</a:t>
            </a:r>
            <a:r>
              <a:rPr lang="ru-RU" dirty="0"/>
              <a:t>гр.05:15</a:t>
            </a:r>
            <a:r>
              <a:rPr lang="ru-RU" dirty="0">
                <a:solidFill>
                  <a:srgbClr val="C00000"/>
                </a:solidFill>
              </a:rPr>
              <a:t> </a:t>
            </a:r>
            <a:r>
              <a:rPr lang="ru-RU" dirty="0"/>
              <a:t>должна быть </a:t>
            </a:r>
            <a:r>
              <a:rPr lang="ru-RU" u="sng" dirty="0"/>
              <a:t>больше</a:t>
            </a:r>
            <a:r>
              <a:rPr lang="ru-RU" dirty="0"/>
              <a:t> строки из </a:t>
            </a:r>
            <a:endParaRPr lang="ru-RU" dirty="0" smtClean="0"/>
          </a:p>
          <a:p>
            <a:pPr algn="just"/>
            <a:r>
              <a:rPr lang="ru-RU" dirty="0"/>
              <a:t> </a:t>
            </a:r>
            <a:r>
              <a:rPr lang="ru-RU" dirty="0" smtClean="0"/>
              <a:t>             ф.61,таб.1000,</a:t>
            </a:r>
            <a:r>
              <a:rPr lang="ru-RU" dirty="0" smtClean="0">
                <a:solidFill>
                  <a:srgbClr val="C00000"/>
                </a:solidFill>
              </a:rPr>
              <a:t>стр.50</a:t>
            </a:r>
            <a:r>
              <a:rPr lang="ru-RU" dirty="0" smtClean="0"/>
              <a:t>,гр.05:15</a:t>
            </a:r>
            <a:endParaRPr lang="ru-RU" dirty="0"/>
          </a:p>
          <a:p>
            <a:pPr algn="just"/>
            <a:endParaRPr lang="ru-RU" dirty="0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E078070-8EDD-4CBE-BA1D-D4E3024E180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0369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49071" y="917817"/>
            <a:ext cx="8558369" cy="5230161"/>
          </a:xfrm>
          <a:prstGeom prst="rect">
            <a:avLst/>
          </a:prstGeom>
          <a:solidFill>
            <a:srgbClr val="FF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" name="Прямоугольник 13"/>
          <p:cNvSpPr txBox="1">
            <a:spLocks noChangeArrowheads="1"/>
          </p:cNvSpPr>
          <p:nvPr/>
        </p:nvSpPr>
        <p:spPr bwMode="auto">
          <a:xfrm>
            <a:off x="1" y="0"/>
            <a:ext cx="9162562" cy="700282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b="1" dirty="0">
                <a:solidFill>
                  <a:schemeClr val="bg1"/>
                </a:solidFill>
              </a:rPr>
              <a:t>Форма федерального статистического наблюдения № 61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b="1" dirty="0">
                <a:solidFill>
                  <a:schemeClr val="bg1"/>
                </a:solidFill>
              </a:rPr>
              <a:t> «Сведения о болезни, вызванной вирусом  иммунодефицита человека» 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304157" y="947575"/>
            <a:ext cx="855424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b="1" dirty="0">
                <a:solidFill>
                  <a:srgbClr val="0033CC"/>
                </a:solidFill>
              </a:rPr>
              <a:t>НЕКОТОРЫЕ УСЛОВИЯ ВНУТРИТАБЛИЧНОГО КОНТРОЛЯ ДЛЯ ТАБЛИЦЫ 1000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304157" y="1314940"/>
            <a:ext cx="8300291" cy="45397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1700" u="sng" dirty="0"/>
              <a:t>Для иностранных граждан (мужчины) (В20-В24):</a:t>
            </a:r>
          </a:p>
          <a:p>
            <a:pPr algn="just"/>
            <a:r>
              <a:rPr lang="ru-RU" sz="1700" dirty="0" smtClean="0"/>
              <a:t>Строка ф.61, таб.1000, </a:t>
            </a:r>
            <a:r>
              <a:rPr lang="ru-RU" sz="1700" dirty="0" smtClean="0">
                <a:solidFill>
                  <a:srgbClr val="C00000"/>
                </a:solidFill>
              </a:rPr>
              <a:t>стр.1, </a:t>
            </a:r>
            <a:r>
              <a:rPr lang="ru-RU" sz="1700" dirty="0" smtClean="0"/>
              <a:t>гр.05:15</a:t>
            </a:r>
            <a:r>
              <a:rPr lang="ru-RU" sz="1700" dirty="0" smtClean="0">
                <a:solidFill>
                  <a:srgbClr val="C00000"/>
                </a:solidFill>
              </a:rPr>
              <a:t> </a:t>
            </a:r>
            <a:r>
              <a:rPr lang="ru-RU" sz="1700" dirty="0"/>
              <a:t>должна быть </a:t>
            </a:r>
            <a:r>
              <a:rPr lang="ru-RU" sz="1700" u="sng" dirty="0"/>
              <a:t>больше</a:t>
            </a:r>
            <a:r>
              <a:rPr lang="ru-RU" sz="1700" dirty="0"/>
              <a:t> строки </a:t>
            </a:r>
            <a:endParaRPr lang="ru-RU" sz="1700" dirty="0" smtClean="0"/>
          </a:p>
          <a:p>
            <a:pPr algn="just"/>
            <a:r>
              <a:rPr lang="ru-RU" sz="1700" dirty="0"/>
              <a:t> </a:t>
            </a:r>
            <a:r>
              <a:rPr lang="ru-RU" sz="1700" dirty="0" smtClean="0"/>
              <a:t>         из </a:t>
            </a:r>
            <a:r>
              <a:rPr lang="ru-RU" sz="1700" dirty="0"/>
              <a:t>ф.61,таб.1000</a:t>
            </a:r>
            <a:r>
              <a:rPr lang="ru-RU" sz="1700" dirty="0" smtClean="0"/>
              <a:t>, </a:t>
            </a:r>
            <a:r>
              <a:rPr lang="ru-RU" sz="1700" dirty="0" smtClean="0">
                <a:solidFill>
                  <a:srgbClr val="C00000"/>
                </a:solidFill>
              </a:rPr>
              <a:t>стр.51</a:t>
            </a:r>
            <a:r>
              <a:rPr lang="ru-RU" sz="1700" dirty="0" smtClean="0"/>
              <a:t>, гр.05:15</a:t>
            </a:r>
            <a:endParaRPr lang="ru-RU" sz="1700" dirty="0"/>
          </a:p>
          <a:p>
            <a:pPr algn="just"/>
            <a:endParaRPr lang="ru-RU" sz="1700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1700" u="sng" dirty="0"/>
              <a:t>Для иностранных граждан (женщины) (В20-В24):</a:t>
            </a:r>
          </a:p>
          <a:p>
            <a:pPr algn="just"/>
            <a:r>
              <a:rPr lang="ru-RU" sz="1700" dirty="0"/>
              <a:t>Строка </a:t>
            </a:r>
            <a:r>
              <a:rPr lang="ru-RU" sz="1700" dirty="0" smtClean="0"/>
              <a:t>ф.61,таб.1000, </a:t>
            </a:r>
            <a:r>
              <a:rPr lang="ru-RU" sz="1700" dirty="0" smtClean="0">
                <a:solidFill>
                  <a:srgbClr val="C00000"/>
                </a:solidFill>
              </a:rPr>
              <a:t>стр.2, </a:t>
            </a:r>
            <a:r>
              <a:rPr lang="ru-RU" sz="1700" dirty="0" smtClean="0"/>
              <a:t>гр.05:15</a:t>
            </a:r>
            <a:r>
              <a:rPr lang="ru-RU" sz="1700" dirty="0" smtClean="0">
                <a:solidFill>
                  <a:srgbClr val="C00000"/>
                </a:solidFill>
              </a:rPr>
              <a:t> </a:t>
            </a:r>
            <a:r>
              <a:rPr lang="ru-RU" sz="1700" dirty="0"/>
              <a:t>должна быть </a:t>
            </a:r>
            <a:r>
              <a:rPr lang="ru-RU" sz="1700" u="sng" dirty="0"/>
              <a:t>больше</a:t>
            </a:r>
            <a:r>
              <a:rPr lang="ru-RU" sz="1700" dirty="0"/>
              <a:t> строки </a:t>
            </a:r>
            <a:endParaRPr lang="ru-RU" sz="1700" dirty="0" smtClean="0"/>
          </a:p>
          <a:p>
            <a:pPr algn="just"/>
            <a:r>
              <a:rPr lang="ru-RU" sz="1700" dirty="0"/>
              <a:t> </a:t>
            </a:r>
            <a:r>
              <a:rPr lang="ru-RU" sz="1700" dirty="0" smtClean="0"/>
              <a:t>       из </a:t>
            </a:r>
            <a:r>
              <a:rPr lang="ru-RU" sz="1700" dirty="0"/>
              <a:t>ф.61</a:t>
            </a:r>
            <a:r>
              <a:rPr lang="ru-RU" sz="1700" dirty="0" smtClean="0"/>
              <a:t>, таб.1000, </a:t>
            </a:r>
            <a:r>
              <a:rPr lang="ru-RU" sz="1700" dirty="0" smtClean="0">
                <a:solidFill>
                  <a:srgbClr val="C00000"/>
                </a:solidFill>
              </a:rPr>
              <a:t>стр.52</a:t>
            </a:r>
            <a:r>
              <a:rPr lang="ru-RU" sz="1700" dirty="0" smtClean="0"/>
              <a:t>, гр.05:15</a:t>
            </a:r>
            <a:endParaRPr lang="ru-RU" sz="1700" dirty="0"/>
          </a:p>
          <a:p>
            <a:pPr algn="just"/>
            <a:endParaRPr lang="ru-RU" sz="1700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1700" u="sng" dirty="0"/>
              <a:t>Для иностранных граждан, имеющих вид на жительство и разрешение на </a:t>
            </a:r>
          </a:p>
          <a:p>
            <a:pPr algn="just"/>
            <a:r>
              <a:rPr lang="ru-RU" sz="1700" u="sng" dirty="0"/>
              <a:t>временное проживание (мужчины) (В20-В24):</a:t>
            </a:r>
          </a:p>
          <a:p>
            <a:pPr algn="just"/>
            <a:r>
              <a:rPr lang="ru-RU" sz="1700" dirty="0"/>
              <a:t>Строка ф.61</a:t>
            </a:r>
            <a:r>
              <a:rPr lang="ru-RU" sz="1700" dirty="0" smtClean="0"/>
              <a:t>, таб.1000, </a:t>
            </a:r>
            <a:r>
              <a:rPr lang="ru-RU" sz="1700" dirty="0" smtClean="0">
                <a:solidFill>
                  <a:srgbClr val="C00000"/>
                </a:solidFill>
              </a:rPr>
              <a:t>стр.51, </a:t>
            </a:r>
            <a:r>
              <a:rPr lang="ru-RU" sz="1700" dirty="0" smtClean="0"/>
              <a:t>гр.05:15</a:t>
            </a:r>
            <a:r>
              <a:rPr lang="ru-RU" sz="1700" dirty="0" smtClean="0">
                <a:solidFill>
                  <a:srgbClr val="C00000"/>
                </a:solidFill>
              </a:rPr>
              <a:t> </a:t>
            </a:r>
            <a:r>
              <a:rPr lang="ru-RU" sz="1700" dirty="0"/>
              <a:t>должна быть </a:t>
            </a:r>
            <a:r>
              <a:rPr lang="ru-RU" sz="1700" u="sng" dirty="0"/>
              <a:t>больше или равна </a:t>
            </a:r>
            <a:r>
              <a:rPr lang="ru-RU" sz="1700" dirty="0"/>
              <a:t>строки </a:t>
            </a:r>
            <a:endParaRPr lang="ru-RU" sz="1700" dirty="0" smtClean="0"/>
          </a:p>
          <a:p>
            <a:pPr algn="just"/>
            <a:r>
              <a:rPr lang="ru-RU" sz="1700" dirty="0" smtClean="0"/>
              <a:t>         из </a:t>
            </a:r>
            <a:r>
              <a:rPr lang="ru-RU" sz="1700" dirty="0"/>
              <a:t>ф.61</a:t>
            </a:r>
            <a:r>
              <a:rPr lang="ru-RU" sz="1700" dirty="0" smtClean="0"/>
              <a:t>, таб.1000, </a:t>
            </a:r>
            <a:r>
              <a:rPr lang="ru-RU" sz="1700" dirty="0" smtClean="0">
                <a:solidFill>
                  <a:srgbClr val="C00000"/>
                </a:solidFill>
              </a:rPr>
              <a:t>стр.53+55</a:t>
            </a:r>
            <a:r>
              <a:rPr lang="ru-RU" sz="1700" dirty="0" smtClean="0"/>
              <a:t>, гр.05:15</a:t>
            </a:r>
            <a:endParaRPr lang="ru-RU" sz="1700" dirty="0"/>
          </a:p>
          <a:p>
            <a:pPr algn="just"/>
            <a:endParaRPr lang="ru-RU" sz="1700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1700" u="sng" dirty="0"/>
              <a:t>Для иностранных граждан, имеющих вид на жительство и разрешение на </a:t>
            </a:r>
          </a:p>
          <a:p>
            <a:pPr algn="just"/>
            <a:r>
              <a:rPr lang="ru-RU" sz="1700" u="sng" dirty="0"/>
              <a:t>временное проживание (женщины) (В20-В24):</a:t>
            </a:r>
          </a:p>
          <a:p>
            <a:pPr algn="just"/>
            <a:r>
              <a:rPr lang="ru-RU" sz="1700" dirty="0"/>
              <a:t>Строка ф.61</a:t>
            </a:r>
            <a:r>
              <a:rPr lang="ru-RU" sz="1700" dirty="0" smtClean="0"/>
              <a:t>, таб.1000, </a:t>
            </a:r>
            <a:r>
              <a:rPr lang="ru-RU" sz="1700" dirty="0" smtClean="0">
                <a:solidFill>
                  <a:srgbClr val="C00000"/>
                </a:solidFill>
              </a:rPr>
              <a:t>стр.52, </a:t>
            </a:r>
            <a:r>
              <a:rPr lang="ru-RU" sz="1700" dirty="0" smtClean="0"/>
              <a:t>гр.05:15</a:t>
            </a:r>
            <a:r>
              <a:rPr lang="ru-RU" sz="1700" dirty="0" smtClean="0">
                <a:solidFill>
                  <a:srgbClr val="C00000"/>
                </a:solidFill>
              </a:rPr>
              <a:t> </a:t>
            </a:r>
            <a:r>
              <a:rPr lang="ru-RU" sz="1700" dirty="0"/>
              <a:t>должна быть </a:t>
            </a:r>
            <a:r>
              <a:rPr lang="ru-RU" sz="1700" u="sng" dirty="0"/>
              <a:t>больше или равна</a:t>
            </a:r>
            <a:r>
              <a:rPr lang="ru-RU" sz="1700" dirty="0"/>
              <a:t> строки </a:t>
            </a:r>
            <a:endParaRPr lang="ru-RU" sz="1700" dirty="0" smtClean="0"/>
          </a:p>
          <a:p>
            <a:pPr algn="just"/>
            <a:r>
              <a:rPr lang="ru-RU" sz="1700" dirty="0"/>
              <a:t> </a:t>
            </a:r>
            <a:r>
              <a:rPr lang="ru-RU" sz="1700" dirty="0" smtClean="0"/>
              <a:t>       из </a:t>
            </a:r>
            <a:r>
              <a:rPr lang="ru-RU" sz="1700" dirty="0"/>
              <a:t>ф.61</a:t>
            </a:r>
            <a:r>
              <a:rPr lang="ru-RU" sz="1700" dirty="0" smtClean="0"/>
              <a:t>, таб.1000, </a:t>
            </a:r>
            <a:r>
              <a:rPr lang="ru-RU" sz="1700" dirty="0" smtClean="0">
                <a:solidFill>
                  <a:srgbClr val="C00000"/>
                </a:solidFill>
              </a:rPr>
              <a:t>стр.54+56</a:t>
            </a:r>
            <a:r>
              <a:rPr lang="ru-RU" sz="1700" dirty="0" smtClean="0"/>
              <a:t>, гр.05:15</a:t>
            </a:r>
            <a:endParaRPr lang="ru-RU" sz="1700" dirty="0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E078070-8EDD-4CBE-BA1D-D4E3024E180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5488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49071" y="917817"/>
            <a:ext cx="8558369" cy="5391503"/>
          </a:xfrm>
          <a:prstGeom prst="rect">
            <a:avLst/>
          </a:prstGeom>
          <a:solidFill>
            <a:srgbClr val="FF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" name="Прямоугольник 13"/>
          <p:cNvSpPr txBox="1">
            <a:spLocks noChangeArrowheads="1"/>
          </p:cNvSpPr>
          <p:nvPr/>
        </p:nvSpPr>
        <p:spPr bwMode="auto">
          <a:xfrm>
            <a:off x="1" y="0"/>
            <a:ext cx="9162562" cy="700282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b="1" dirty="0">
                <a:solidFill>
                  <a:schemeClr val="bg1"/>
                </a:solidFill>
              </a:rPr>
              <a:t>Форма федерального статистического наблюдения № 61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b="1" dirty="0">
                <a:solidFill>
                  <a:schemeClr val="bg1"/>
                </a:solidFill>
              </a:rPr>
              <a:t> «Сведения о болезни, вызванной вирусом  иммунодефицита человека» 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304157" y="947575"/>
            <a:ext cx="855424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b="1" dirty="0">
                <a:solidFill>
                  <a:srgbClr val="0033CC"/>
                </a:solidFill>
              </a:rPr>
              <a:t>НЕКОТОРЫЕ УСЛОВИЯ ВНУТРИТАБЛИЧНОГО КОНТРОЛЯ ДЛЯ ТАБЛИЦЫ 1000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304157" y="1314940"/>
            <a:ext cx="8228283" cy="45397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1700" u="sng" dirty="0"/>
              <a:t>Для иностранных граждан, имеющих вид на жительство (мужчины) (В20-В24):</a:t>
            </a:r>
          </a:p>
          <a:p>
            <a:pPr algn="just"/>
            <a:r>
              <a:rPr lang="ru-RU" sz="1700" dirty="0"/>
              <a:t>Строка ф.61</a:t>
            </a:r>
            <a:r>
              <a:rPr lang="ru-RU" sz="1700" dirty="0" smtClean="0"/>
              <a:t>, таб.1000, </a:t>
            </a:r>
            <a:r>
              <a:rPr lang="ru-RU" sz="1700" dirty="0" smtClean="0">
                <a:solidFill>
                  <a:srgbClr val="C00000"/>
                </a:solidFill>
              </a:rPr>
              <a:t>стр.51, </a:t>
            </a:r>
            <a:r>
              <a:rPr lang="ru-RU" sz="1700" dirty="0" smtClean="0"/>
              <a:t>гр.05:15</a:t>
            </a:r>
            <a:r>
              <a:rPr lang="ru-RU" sz="1700" dirty="0" smtClean="0">
                <a:solidFill>
                  <a:srgbClr val="C00000"/>
                </a:solidFill>
              </a:rPr>
              <a:t> </a:t>
            </a:r>
            <a:r>
              <a:rPr lang="ru-RU" sz="1700" dirty="0"/>
              <a:t>должна быть </a:t>
            </a:r>
            <a:r>
              <a:rPr lang="ru-RU" sz="1700" u="sng" dirty="0"/>
              <a:t>больше или равна</a:t>
            </a:r>
            <a:r>
              <a:rPr lang="ru-RU" sz="1700" dirty="0"/>
              <a:t> строки </a:t>
            </a:r>
            <a:endParaRPr lang="ru-RU" sz="1700" dirty="0" smtClean="0"/>
          </a:p>
          <a:p>
            <a:pPr algn="just"/>
            <a:r>
              <a:rPr lang="ru-RU" sz="1700" dirty="0"/>
              <a:t> </a:t>
            </a:r>
            <a:r>
              <a:rPr lang="ru-RU" sz="1700" dirty="0" smtClean="0"/>
              <a:t>        из </a:t>
            </a:r>
            <a:r>
              <a:rPr lang="ru-RU" sz="1700" dirty="0"/>
              <a:t>ф.61</a:t>
            </a:r>
            <a:r>
              <a:rPr lang="ru-RU" sz="1700" dirty="0" smtClean="0"/>
              <a:t>, таб.1000, </a:t>
            </a:r>
            <a:r>
              <a:rPr lang="ru-RU" sz="1700" dirty="0" smtClean="0">
                <a:solidFill>
                  <a:srgbClr val="C00000"/>
                </a:solidFill>
              </a:rPr>
              <a:t>стр.53</a:t>
            </a:r>
            <a:r>
              <a:rPr lang="ru-RU" sz="1700" dirty="0" smtClean="0"/>
              <a:t>, гр.05:15</a:t>
            </a:r>
            <a:endParaRPr lang="ru-RU" sz="1700" dirty="0"/>
          </a:p>
          <a:p>
            <a:pPr algn="just"/>
            <a:endParaRPr lang="ru-RU" sz="1700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1700" u="sng" dirty="0"/>
              <a:t>Для иностранных граждан, имеющих вид на жительство (женщины) (В20-В24):</a:t>
            </a:r>
          </a:p>
          <a:p>
            <a:pPr algn="just"/>
            <a:r>
              <a:rPr lang="ru-RU" sz="1700" dirty="0"/>
              <a:t>Строка ф.61</a:t>
            </a:r>
            <a:r>
              <a:rPr lang="ru-RU" sz="1700" dirty="0" smtClean="0"/>
              <a:t>, таб.1000, </a:t>
            </a:r>
            <a:r>
              <a:rPr lang="ru-RU" sz="1700" dirty="0" smtClean="0">
                <a:solidFill>
                  <a:srgbClr val="C00000"/>
                </a:solidFill>
              </a:rPr>
              <a:t>стр.52, </a:t>
            </a:r>
            <a:r>
              <a:rPr lang="ru-RU" sz="1700" dirty="0" smtClean="0"/>
              <a:t>гр.05:15</a:t>
            </a:r>
            <a:r>
              <a:rPr lang="ru-RU" sz="1700" dirty="0" smtClean="0">
                <a:solidFill>
                  <a:srgbClr val="C00000"/>
                </a:solidFill>
              </a:rPr>
              <a:t> </a:t>
            </a:r>
            <a:r>
              <a:rPr lang="ru-RU" sz="1700" dirty="0"/>
              <a:t>должна быть </a:t>
            </a:r>
            <a:r>
              <a:rPr lang="ru-RU" sz="1700" u="sng" dirty="0"/>
              <a:t>больше или равна</a:t>
            </a:r>
            <a:r>
              <a:rPr lang="ru-RU" sz="1700" dirty="0"/>
              <a:t> строки </a:t>
            </a:r>
            <a:endParaRPr lang="ru-RU" sz="1700" dirty="0" smtClean="0"/>
          </a:p>
          <a:p>
            <a:pPr algn="just"/>
            <a:r>
              <a:rPr lang="ru-RU" sz="1700" dirty="0"/>
              <a:t> </a:t>
            </a:r>
            <a:r>
              <a:rPr lang="ru-RU" sz="1700" dirty="0" smtClean="0"/>
              <a:t>        из </a:t>
            </a:r>
            <a:r>
              <a:rPr lang="ru-RU" sz="1700" dirty="0"/>
              <a:t>ф.61</a:t>
            </a:r>
            <a:r>
              <a:rPr lang="ru-RU" sz="1700" dirty="0" smtClean="0"/>
              <a:t>, таб.1000, </a:t>
            </a:r>
            <a:r>
              <a:rPr lang="ru-RU" sz="1700" dirty="0" smtClean="0">
                <a:solidFill>
                  <a:srgbClr val="C00000"/>
                </a:solidFill>
              </a:rPr>
              <a:t>стр.54</a:t>
            </a:r>
            <a:r>
              <a:rPr lang="ru-RU" sz="1700" dirty="0" smtClean="0"/>
              <a:t>, гр.05:15</a:t>
            </a:r>
            <a:endParaRPr lang="ru-RU" sz="1700" dirty="0"/>
          </a:p>
          <a:p>
            <a:pPr algn="just"/>
            <a:endParaRPr lang="ru-RU" sz="1700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1700" u="sng" dirty="0"/>
              <a:t>Для иностранных граждан, имеющих разрешение на временное проживание </a:t>
            </a:r>
          </a:p>
          <a:p>
            <a:pPr algn="just"/>
            <a:r>
              <a:rPr lang="ru-RU" sz="1700" u="sng" dirty="0"/>
              <a:t>(мужчины) (В20-В24):</a:t>
            </a:r>
          </a:p>
          <a:p>
            <a:pPr algn="just"/>
            <a:r>
              <a:rPr lang="ru-RU" sz="1700" dirty="0"/>
              <a:t>Строка ф.61</a:t>
            </a:r>
            <a:r>
              <a:rPr lang="ru-RU" sz="1700" dirty="0" smtClean="0"/>
              <a:t>, таб.1000, </a:t>
            </a:r>
            <a:r>
              <a:rPr lang="ru-RU" sz="1700" dirty="0" smtClean="0">
                <a:solidFill>
                  <a:srgbClr val="C00000"/>
                </a:solidFill>
              </a:rPr>
              <a:t>стр.51, </a:t>
            </a:r>
            <a:r>
              <a:rPr lang="ru-RU" sz="1700" dirty="0" smtClean="0"/>
              <a:t>гр.05:15</a:t>
            </a:r>
            <a:r>
              <a:rPr lang="ru-RU" sz="1700" dirty="0" smtClean="0">
                <a:solidFill>
                  <a:srgbClr val="C00000"/>
                </a:solidFill>
              </a:rPr>
              <a:t> </a:t>
            </a:r>
            <a:r>
              <a:rPr lang="ru-RU" sz="1700" dirty="0"/>
              <a:t>должна быть </a:t>
            </a:r>
            <a:r>
              <a:rPr lang="ru-RU" sz="1700" u="sng" dirty="0"/>
              <a:t>больше или равна</a:t>
            </a:r>
            <a:r>
              <a:rPr lang="ru-RU" sz="1700" dirty="0"/>
              <a:t> строки </a:t>
            </a:r>
            <a:endParaRPr lang="ru-RU" sz="1700" dirty="0" smtClean="0"/>
          </a:p>
          <a:p>
            <a:pPr algn="just"/>
            <a:r>
              <a:rPr lang="ru-RU" sz="1700" dirty="0"/>
              <a:t> </a:t>
            </a:r>
            <a:r>
              <a:rPr lang="ru-RU" sz="1700" dirty="0" smtClean="0"/>
              <a:t>        из </a:t>
            </a:r>
            <a:r>
              <a:rPr lang="ru-RU" sz="1700" dirty="0"/>
              <a:t>ф.61</a:t>
            </a:r>
            <a:r>
              <a:rPr lang="ru-RU" sz="1700" dirty="0" smtClean="0"/>
              <a:t>, таб.1000, </a:t>
            </a:r>
            <a:r>
              <a:rPr lang="ru-RU" sz="1700" dirty="0" smtClean="0">
                <a:solidFill>
                  <a:srgbClr val="C00000"/>
                </a:solidFill>
              </a:rPr>
              <a:t>стр.55</a:t>
            </a:r>
            <a:r>
              <a:rPr lang="ru-RU" sz="1700" dirty="0" smtClean="0"/>
              <a:t>, гр.05:15</a:t>
            </a:r>
            <a:endParaRPr lang="ru-RU" sz="1700" dirty="0"/>
          </a:p>
          <a:p>
            <a:pPr algn="just"/>
            <a:endParaRPr lang="ru-RU" sz="1700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1700" u="sng" dirty="0"/>
              <a:t>Для иностранных граждан, имеющих разрешение на временное проживание </a:t>
            </a:r>
          </a:p>
          <a:p>
            <a:pPr algn="just"/>
            <a:r>
              <a:rPr lang="ru-RU" sz="1700" u="sng" dirty="0"/>
              <a:t>(женщины) (В20-В24):</a:t>
            </a:r>
          </a:p>
          <a:p>
            <a:pPr algn="just"/>
            <a:r>
              <a:rPr lang="ru-RU" sz="1700" dirty="0"/>
              <a:t>Строка ф.61,таб.1000</a:t>
            </a:r>
            <a:r>
              <a:rPr lang="ru-RU" sz="1700" dirty="0" smtClean="0"/>
              <a:t>, </a:t>
            </a:r>
            <a:r>
              <a:rPr lang="ru-RU" sz="1700" dirty="0" smtClean="0">
                <a:solidFill>
                  <a:srgbClr val="C00000"/>
                </a:solidFill>
              </a:rPr>
              <a:t>стр.52,</a:t>
            </a:r>
            <a:r>
              <a:rPr lang="ru-RU" sz="1700" dirty="0" smtClean="0"/>
              <a:t>гр.05:15</a:t>
            </a:r>
            <a:r>
              <a:rPr lang="ru-RU" sz="1700" dirty="0" smtClean="0">
                <a:solidFill>
                  <a:srgbClr val="C00000"/>
                </a:solidFill>
              </a:rPr>
              <a:t> </a:t>
            </a:r>
            <a:r>
              <a:rPr lang="ru-RU" sz="1700" dirty="0"/>
              <a:t>должна быть </a:t>
            </a:r>
            <a:r>
              <a:rPr lang="ru-RU" sz="1700" u="sng" dirty="0"/>
              <a:t>больше или равна</a:t>
            </a:r>
            <a:r>
              <a:rPr lang="ru-RU" sz="1700" dirty="0"/>
              <a:t> </a:t>
            </a:r>
            <a:r>
              <a:rPr lang="ru-RU" sz="1700" dirty="0" smtClean="0"/>
              <a:t>строки</a:t>
            </a:r>
          </a:p>
          <a:p>
            <a:pPr algn="just"/>
            <a:r>
              <a:rPr lang="ru-RU" sz="1700" dirty="0"/>
              <a:t> </a:t>
            </a:r>
            <a:r>
              <a:rPr lang="ru-RU" sz="1700" dirty="0" smtClean="0"/>
              <a:t>        из </a:t>
            </a:r>
            <a:r>
              <a:rPr lang="ru-RU" sz="1700" dirty="0"/>
              <a:t>ф.61,таб.1000</a:t>
            </a:r>
            <a:r>
              <a:rPr lang="ru-RU" sz="1700" dirty="0" smtClean="0"/>
              <a:t>, </a:t>
            </a:r>
            <a:r>
              <a:rPr lang="ru-RU" sz="1700" dirty="0" smtClean="0">
                <a:solidFill>
                  <a:srgbClr val="C00000"/>
                </a:solidFill>
              </a:rPr>
              <a:t>стр.56</a:t>
            </a:r>
            <a:r>
              <a:rPr lang="ru-RU" sz="1700" dirty="0" smtClean="0"/>
              <a:t>, гр.05:15</a:t>
            </a:r>
            <a:endParaRPr lang="ru-RU" sz="1700" dirty="0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E078070-8EDD-4CBE-BA1D-D4E3024E180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1997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3"/>
          <p:cNvSpPr txBox="1">
            <a:spLocks noChangeArrowheads="1"/>
          </p:cNvSpPr>
          <p:nvPr/>
        </p:nvSpPr>
        <p:spPr bwMode="auto">
          <a:xfrm>
            <a:off x="1" y="0"/>
            <a:ext cx="9162562" cy="700282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b="1" dirty="0">
                <a:solidFill>
                  <a:schemeClr val="bg1"/>
                </a:solidFill>
              </a:rPr>
              <a:t>Форма федерального статистического наблюдения № 61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b="1" dirty="0">
                <a:solidFill>
                  <a:schemeClr val="bg1"/>
                </a:solidFill>
              </a:rPr>
              <a:t> «Сведения о болезни, вызванной вирусом  иммунодефицита человека» </a:t>
            </a: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88642153"/>
              </p:ext>
            </p:extLst>
          </p:nvPr>
        </p:nvGraphicFramePr>
        <p:xfrm>
          <a:off x="107504" y="1485112"/>
          <a:ext cx="8955824" cy="47101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1216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004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3204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3204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3204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7606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432048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648072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648072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432048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432048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648072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648072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  <a:gridCol w="576064">
                  <a:extLst>
                    <a:ext uri="{9D8B030D-6E8A-4147-A177-3AD203B41FA5}">
                      <a16:colId xmlns:a16="http://schemas.microsoft.com/office/drawing/2014/main" val="20013"/>
                    </a:ext>
                  </a:extLst>
                </a:gridCol>
                <a:gridCol w="746912">
                  <a:extLst>
                    <a:ext uri="{9D8B030D-6E8A-4147-A177-3AD203B41FA5}">
                      <a16:colId xmlns:a16="http://schemas.microsoft.com/office/drawing/2014/main" val="20014"/>
                    </a:ext>
                  </a:extLst>
                </a:gridCol>
              </a:tblGrid>
              <a:tr h="239550">
                <a:tc rowSpan="4">
                  <a:txBody>
                    <a:bodyPr/>
                    <a:lstStyle/>
                    <a:p>
                      <a:pPr algn="ctr"/>
                      <a:r>
                        <a:rPr lang="ru-RU" sz="8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Формы ВИЧ-инфекции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4">
                  <a:txBody>
                    <a:bodyPr/>
                    <a:lstStyle/>
                    <a:p>
                      <a:pPr algn="ctr"/>
                      <a:r>
                        <a:rPr lang="ru-RU" sz="8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 </a:t>
                      </a:r>
                    </a:p>
                    <a:p>
                      <a:pPr algn="ctr"/>
                      <a:r>
                        <a:rPr lang="ru-RU" sz="8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стр.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4">
                  <a:txBody>
                    <a:bodyPr/>
                    <a:lstStyle/>
                    <a:p>
                      <a:pPr algn="ctr"/>
                      <a:r>
                        <a:rPr lang="ru-RU" sz="8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Код</a:t>
                      </a:r>
                    </a:p>
                    <a:p>
                      <a:pPr algn="ctr"/>
                      <a:r>
                        <a:rPr lang="ru-RU" sz="8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МКБ-10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6">
                  <a:txBody>
                    <a:bodyPr/>
                    <a:lstStyle/>
                    <a:p>
                      <a:pPr algn="ctr"/>
                      <a:r>
                        <a:rPr lang="ru-RU" sz="8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Зарегистрировано</a:t>
                      </a:r>
                      <a:r>
                        <a:rPr lang="ru-RU" sz="800" b="1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пациентов, больных ВИЧ</a:t>
                      </a:r>
                      <a:endParaRPr lang="ru-RU" sz="8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/>
                      <a:r>
                        <a:rPr lang="ru-RU" sz="8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Снято с диспансерного наблюдения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4">
                  <a:txBody>
                    <a:bodyPr/>
                    <a:lstStyle/>
                    <a:p>
                      <a:pPr algn="ctr"/>
                      <a:r>
                        <a:rPr lang="ru-RU" sz="8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Состоит </a:t>
                      </a:r>
                    </a:p>
                    <a:p>
                      <a:pPr algn="ctr"/>
                      <a:r>
                        <a:rPr lang="ru-RU" sz="8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под </a:t>
                      </a:r>
                    </a:p>
                    <a:p>
                      <a:pPr algn="ctr"/>
                      <a:r>
                        <a:rPr lang="ru-RU" sz="8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диспансер-</a:t>
                      </a:r>
                    </a:p>
                    <a:p>
                      <a:pPr algn="ctr"/>
                      <a:r>
                        <a:rPr lang="ru-RU" sz="800" b="1" dirty="0" err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ным</a:t>
                      </a:r>
                      <a:r>
                        <a:rPr lang="ru-RU" sz="800" b="1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800" b="1" baseline="0" dirty="0" err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наблюде-нием</a:t>
                      </a:r>
                      <a:r>
                        <a:rPr lang="ru-RU" sz="800" b="1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на </a:t>
                      </a:r>
                    </a:p>
                    <a:p>
                      <a:pPr algn="ctr"/>
                      <a:r>
                        <a:rPr lang="ru-RU" sz="800" b="1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конец отчетного </a:t>
                      </a:r>
                    </a:p>
                    <a:p>
                      <a:pPr algn="ctr"/>
                      <a:r>
                        <a:rPr lang="ru-RU" sz="800" b="1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года</a:t>
                      </a:r>
                      <a:endParaRPr lang="ru-RU" sz="8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6417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lang="ru-RU" sz="8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Всего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5">
                  <a:txBody>
                    <a:bodyPr/>
                    <a:lstStyle/>
                    <a:p>
                      <a:pPr algn="ctr"/>
                      <a:r>
                        <a:rPr lang="ru-RU" sz="8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из них: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sz="8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sz="8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sz="8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sz="8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lang="ru-RU" sz="8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Всего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ru-RU" sz="8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из них: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sz="8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140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8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 впервые в жизни установленным  диагнозом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8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Переведено из  других учреждений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8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Прибыло из </a:t>
                      </a:r>
                    </a:p>
                    <a:p>
                      <a:pPr algn="ctr"/>
                      <a:r>
                        <a:rPr lang="ru-RU" sz="8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других</a:t>
                      </a:r>
                      <a:r>
                        <a:rPr lang="ru-RU" sz="800" b="1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800" b="1" baseline="0" dirty="0" err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субъек</a:t>
                      </a:r>
                      <a:r>
                        <a:rPr lang="ru-RU" sz="800" b="1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</a:p>
                    <a:p>
                      <a:pPr algn="ctr"/>
                      <a:r>
                        <a:rPr lang="ru-RU" sz="800" b="1" baseline="0" dirty="0" err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тов</a:t>
                      </a:r>
                      <a:r>
                        <a:rPr lang="ru-RU" sz="800" b="1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в России</a:t>
                      </a:r>
                      <a:endParaRPr lang="ru-RU" sz="8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8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Переведено в другие учреждения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8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Вы-</a:t>
                      </a:r>
                    </a:p>
                    <a:p>
                      <a:pPr algn="ctr"/>
                      <a:r>
                        <a:rPr lang="ru-RU" sz="8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было </a:t>
                      </a:r>
                    </a:p>
                    <a:p>
                      <a:pPr algn="ctr"/>
                      <a:r>
                        <a:rPr lang="ru-RU" sz="8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</a:t>
                      </a:r>
                    </a:p>
                    <a:p>
                      <a:pPr algn="ctr"/>
                      <a:r>
                        <a:rPr lang="ru-RU" sz="8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другие </a:t>
                      </a:r>
                      <a:r>
                        <a:rPr lang="ru-RU" sz="800" b="1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субъек</a:t>
                      </a:r>
                      <a:r>
                        <a:rPr lang="ru-RU" sz="8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</a:p>
                    <a:p>
                      <a:pPr algn="ctr"/>
                      <a:r>
                        <a:rPr lang="ru-RU" sz="8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ты</a:t>
                      </a:r>
                      <a:r>
                        <a:rPr lang="ru-RU" sz="800" b="1" baseline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</a:p>
                    <a:p>
                      <a:pPr algn="ctr"/>
                      <a:r>
                        <a:rPr lang="ru-RU" sz="800" b="1" baseline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России</a:t>
                      </a:r>
                      <a:endParaRPr lang="ru-RU" sz="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8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</a:t>
                      </a:r>
                      <a:r>
                        <a:rPr lang="ru-RU" sz="800" b="1" baseline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</a:p>
                    <a:p>
                      <a:pPr algn="ctr"/>
                      <a:r>
                        <a:rPr lang="ru-RU" sz="8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связи </a:t>
                      </a:r>
                    </a:p>
                    <a:p>
                      <a:pPr algn="ctr"/>
                      <a:r>
                        <a:rPr lang="ru-RU" sz="8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</a:t>
                      </a:r>
                      <a:r>
                        <a:rPr lang="ru-RU" sz="800" b="1" baseline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800" b="1" baseline="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смер-тью</a:t>
                      </a:r>
                      <a:endParaRPr lang="ru-RU" sz="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06680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/>
                      <a:endParaRPr lang="ru-RU" sz="8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Всего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Из них детей </a:t>
                      </a:r>
                    </a:p>
                    <a:p>
                      <a:pPr algn="ctr"/>
                      <a:r>
                        <a:rPr lang="ru-RU" sz="8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</a:t>
                      </a:r>
                      <a:r>
                        <a:rPr lang="ru-RU" sz="800" b="1" dirty="0" err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возрас</a:t>
                      </a:r>
                      <a:r>
                        <a:rPr lang="ru-RU" sz="8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-те</a:t>
                      </a:r>
                      <a:r>
                        <a:rPr lang="ru-RU" sz="800" b="1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</a:p>
                    <a:p>
                      <a:pPr algn="ctr"/>
                      <a:r>
                        <a:rPr lang="ru-RU" sz="800" b="1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0-17 лет</a:t>
                      </a:r>
                      <a:endParaRPr lang="ru-RU" sz="8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всего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Из них из </a:t>
                      </a:r>
                      <a:r>
                        <a:rPr lang="ru-RU" sz="800" b="1" dirty="0" err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учрежде-ний</a:t>
                      </a:r>
                      <a:r>
                        <a:rPr lang="ru-RU" sz="8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</a:p>
                    <a:p>
                      <a:pPr algn="ctr"/>
                      <a:r>
                        <a:rPr lang="ru-RU" sz="8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ФСИН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ru-RU" sz="8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всего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из них в </a:t>
                      </a:r>
                      <a:r>
                        <a:rPr lang="ru-RU" sz="800" b="1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учрежде</a:t>
                      </a:r>
                      <a:r>
                        <a:rPr lang="ru-RU" sz="8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</a:p>
                    <a:p>
                      <a:pPr algn="ctr"/>
                      <a:r>
                        <a:rPr lang="ru-RU" sz="800" b="1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ния</a:t>
                      </a:r>
                      <a:r>
                        <a:rPr lang="ru-RU" sz="8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</a:p>
                    <a:p>
                      <a:pPr algn="ctr"/>
                      <a:r>
                        <a:rPr lang="ru-RU" sz="8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ФСИН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ru-RU" sz="8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ru-RU" sz="8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65608">
                <a:tc>
                  <a:txBody>
                    <a:bodyPr/>
                    <a:lstStyle/>
                    <a:p>
                      <a:pPr algn="ctr"/>
                      <a:r>
                        <a:rPr lang="ru-RU" sz="8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88032"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800" b="1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Зарегистрировано пациентов с болезнью, вызванной ВИЧ, всего</a:t>
                      </a:r>
                      <a:endParaRPr lang="ru-RU" sz="800" b="1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b="1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В20 – В24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8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endParaRPr lang="ru-RU" sz="8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8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8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8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8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8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8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8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8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8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8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800" b="1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60280">
                <a:tc>
                  <a:txBody>
                    <a:bodyPr/>
                    <a:lstStyle/>
                    <a:p>
                      <a:pPr algn="just"/>
                      <a:r>
                        <a:rPr lang="ru-RU" sz="800" b="1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 в том числе: </a:t>
                      </a:r>
                    </a:p>
                    <a:p>
                      <a:pPr algn="just"/>
                      <a:r>
                        <a:rPr lang="ru-RU" sz="800" b="1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проявляющейся в виде инфекционных и паразитарных болезней</a:t>
                      </a:r>
                      <a:endParaRPr lang="ru-RU" sz="8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В20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8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8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8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8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8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8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8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8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8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8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8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92512">
                <a:tc>
                  <a:txBody>
                    <a:bodyPr/>
                    <a:lstStyle/>
                    <a:p>
                      <a:pPr algn="ctr"/>
                      <a:r>
                        <a:rPr lang="ru-RU" sz="800" b="1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     …</a:t>
                      </a:r>
                      <a:endParaRPr lang="ru-RU" sz="8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…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…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b="1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…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b="1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…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b="1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…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b="1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…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b="1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…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b="1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…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…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…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…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…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…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…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92512">
                <a:tc>
                  <a:txBody>
                    <a:bodyPr/>
                    <a:lstStyle/>
                    <a:p>
                      <a:pPr algn="just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Из стр. 1:  мужчин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800" b="1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8</a:t>
                      </a:r>
                      <a:endParaRPr lang="ru-RU" sz="800" b="1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В20-В24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800" b="1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800" b="1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800" b="1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800" b="1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800" b="1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800" b="1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8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8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8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8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8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92512">
                <a:tc>
                  <a:txBody>
                    <a:bodyPr/>
                    <a:lstStyle/>
                    <a:p>
                      <a:pPr algn="just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Кроме того, </a:t>
                      </a:r>
                    </a:p>
                    <a:p>
                      <a:pPr algn="just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число контактных лиц с   пациентами ВИЧ-инфекцией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en-US" sz="800" b="1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9</a:t>
                      </a:r>
                      <a:endParaRPr lang="ru-RU" sz="800" b="1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en-US" sz="800" b="1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Z20.6</a:t>
                      </a:r>
                      <a:endParaRPr lang="ru-RU" sz="800" b="1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800" b="1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800" b="1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800" b="1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800" b="1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800" b="1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800" b="1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8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8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8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8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8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92512">
                <a:tc>
                  <a:txBody>
                    <a:bodyPr/>
                    <a:lstStyle/>
                    <a:p>
                      <a:pPr marL="0" algn="just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число лиц с бессимптомным статусом, вызванным ВИЧ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US" sz="800" b="1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0</a:t>
                      </a:r>
                      <a:endParaRPr lang="ru-RU" sz="800" b="1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en-US" sz="800" b="1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Z21</a:t>
                      </a:r>
                      <a:endParaRPr lang="ru-RU" sz="800" b="1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800" b="1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800" b="1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800" b="1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800" b="1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800" b="1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800" b="1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8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8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8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8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8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271319" y="1208113"/>
            <a:ext cx="201622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100" b="1" i="0" u="none" strike="noStrike" cap="none" normalizeH="0" baseline="0" dirty="0" smtClean="0">
                <a:ln>
                  <a:noFill/>
                </a:ln>
                <a:solidFill>
                  <a:srgbClr val="0033CC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altLang="ru-RU" sz="1100" b="1" i="0" u="none" strike="noStrike" cap="none" normalizeH="0" baseline="0" dirty="0">
                <a:ln>
                  <a:noFill/>
                </a:ln>
                <a:solidFill>
                  <a:srgbClr val="0033CC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(</a:t>
            </a:r>
            <a:r>
              <a:rPr kumimoji="0" lang="ru-RU" altLang="ru-RU" sz="1100" b="1" i="0" u="none" strike="noStrike" cap="none" normalizeH="0" baseline="0" dirty="0">
                <a:ln>
                  <a:noFill/>
                </a:ln>
                <a:solidFill>
                  <a:srgbClr val="0033CC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2000) </a:t>
            </a:r>
            <a:r>
              <a:rPr kumimoji="0" lang="ru-RU" altLang="ru-RU" sz="1200" b="0" i="0" u="none" strike="noStrike" cap="none" normalizeH="0" baseline="0" dirty="0">
                <a:ln>
                  <a:noFill/>
                </a:ln>
                <a:solidFill>
                  <a:srgbClr val="0033CC"/>
                </a:solidFill>
                <a:effectLst/>
                <a:ea typeface="Times New Roman" pitchFamily="18" charset="0"/>
                <a:cs typeface="Arial" pitchFamily="34" charset="0"/>
              </a:rPr>
              <a:t>	</a:t>
            </a:r>
            <a:endParaRPr kumimoji="0" lang="ru-RU" altLang="ru-RU" sz="1200" b="0" i="0" u="none" strike="noStrike" cap="none" normalizeH="0" baseline="0" dirty="0">
              <a:ln>
                <a:noFill/>
              </a:ln>
              <a:solidFill>
                <a:srgbClr val="0033CC"/>
              </a:solidFill>
              <a:effectLst/>
              <a:latin typeface="Times New Roman" pitchFamily="18" charset="0"/>
              <a:ea typeface="Times New Roman" pitchFamily="18" charset="0"/>
              <a:cs typeface="Arial" pitchFamily="34" charset="0"/>
              <a:sym typeface="Symbol" pitchFamily="18" charset="2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07504" y="700282"/>
            <a:ext cx="903649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Движение пациентов, больных ВИЧ-инфекцией, контактных лиц с больными ВИЧ-инфекцией и лиц с бессимптомным статусом, состоящих под наблюдением данной медицинской организации, и клинические стадии ВИЧ-инфекции </a:t>
            </a: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E078070-8EDD-4CBE-BA1D-D4E3024E180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9874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13"/>
          <p:cNvSpPr txBox="1">
            <a:spLocks noChangeArrowheads="1"/>
          </p:cNvSpPr>
          <p:nvPr/>
        </p:nvSpPr>
        <p:spPr bwMode="auto">
          <a:xfrm>
            <a:off x="1" y="0"/>
            <a:ext cx="9162562" cy="700282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b="1" dirty="0">
                <a:solidFill>
                  <a:schemeClr val="bg1"/>
                </a:solidFill>
              </a:rPr>
              <a:t>Форма федерального статистического наблюдения № 61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b="1" dirty="0">
                <a:solidFill>
                  <a:schemeClr val="bg1"/>
                </a:solidFill>
              </a:rPr>
              <a:t> «Сведения о болезни, вызванной вирусом  иммунодефицита человека» </a:t>
            </a:r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B9A6A43D-A9A3-4BCF-B87E-C31A7022711C}"/>
              </a:ext>
            </a:extLst>
          </p:cNvPr>
          <p:cNvSpPr/>
          <p:nvPr/>
        </p:nvSpPr>
        <p:spPr>
          <a:xfrm>
            <a:off x="238587" y="860085"/>
            <a:ext cx="8725901" cy="5187299"/>
          </a:xfrm>
          <a:prstGeom prst="rect">
            <a:avLst/>
          </a:prstGeom>
          <a:solidFill>
            <a:srgbClr val="FF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B449845A-7B56-40B1-9EE8-1810B7F93071}"/>
              </a:ext>
            </a:extLst>
          </p:cNvPr>
          <p:cNvSpPr/>
          <p:nvPr/>
        </p:nvSpPr>
        <p:spPr>
          <a:xfrm>
            <a:off x="304157" y="947575"/>
            <a:ext cx="855424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b="1" dirty="0">
                <a:solidFill>
                  <a:srgbClr val="0033CC"/>
                </a:solidFill>
              </a:rPr>
              <a:t>НЕКОТОРЫЕ УСЛОВИЯ ВНУТРИТАБЛИЧНОГО, </a:t>
            </a:r>
            <a:r>
              <a:rPr lang="ru-RU" altLang="ru-RU" b="1" dirty="0" smtClean="0">
                <a:solidFill>
                  <a:srgbClr val="0033CC"/>
                </a:solidFill>
              </a:rPr>
              <a:t> </a:t>
            </a:r>
            <a:r>
              <a:rPr lang="ru-RU" altLang="ru-RU" b="1" dirty="0">
                <a:solidFill>
                  <a:srgbClr val="0033CC"/>
                </a:solidFill>
              </a:rPr>
              <a:t>МЕЖГОДОВОГО КОНТРОЛЯ ДЛЯ ТАБЛИЦЫ 2000</a:t>
            </a:r>
          </a:p>
        </p:txBody>
      </p:sp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80FD3927-0543-437A-9ACE-A5639B6ACE38}"/>
              </a:ext>
            </a:extLst>
          </p:cNvPr>
          <p:cNvSpPr/>
          <p:nvPr/>
        </p:nvSpPr>
        <p:spPr>
          <a:xfrm>
            <a:off x="285595" y="1563457"/>
            <a:ext cx="8572811" cy="57400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b="1" dirty="0"/>
              <a:t>Состоит под диспансерным наблюдением на конец отчетного года</a:t>
            </a:r>
            <a:r>
              <a:rPr lang="ru-RU" b="1" dirty="0" smtClean="0"/>
              <a:t>:</a:t>
            </a:r>
          </a:p>
          <a:p>
            <a:pPr algn="just"/>
            <a:endParaRPr lang="ru-RU" b="1" dirty="0"/>
          </a:p>
          <a:p>
            <a:r>
              <a:rPr lang="ru-RU" sz="1400" b="1" dirty="0" smtClean="0"/>
              <a:t>  </a:t>
            </a:r>
            <a:r>
              <a:rPr lang="ru-RU" altLang="ru-RU" sz="1600" b="1" dirty="0">
                <a:solidFill>
                  <a:srgbClr val="C00000"/>
                </a:solidFill>
              </a:rPr>
              <a:t>2019</a:t>
            </a:r>
            <a:r>
              <a:rPr lang="ru-RU" altLang="ru-RU" sz="1600" dirty="0"/>
              <a:t>, ф. 61, т.2000</a:t>
            </a:r>
            <a:r>
              <a:rPr lang="ru-RU" altLang="ru-RU" sz="1600" dirty="0" smtClean="0"/>
              <a:t>, </a:t>
            </a:r>
            <a:r>
              <a:rPr lang="ru-RU" altLang="ru-RU" sz="1600" dirty="0" smtClean="0">
                <a:solidFill>
                  <a:srgbClr val="C00000"/>
                </a:solidFill>
              </a:rPr>
              <a:t>стр</a:t>
            </a:r>
            <a:r>
              <a:rPr lang="ru-RU" altLang="ru-RU" sz="1600" dirty="0">
                <a:solidFill>
                  <a:srgbClr val="C00000"/>
                </a:solidFill>
              </a:rPr>
              <a:t>. 1+9+10</a:t>
            </a:r>
            <a:r>
              <a:rPr lang="ru-RU" altLang="ru-RU" sz="1600" dirty="0"/>
              <a:t>, </a:t>
            </a:r>
            <a:r>
              <a:rPr lang="ru-RU" altLang="ru-RU" sz="1600" dirty="0">
                <a:solidFill>
                  <a:srgbClr val="C00000"/>
                </a:solidFill>
              </a:rPr>
              <a:t>гр. </a:t>
            </a:r>
            <a:r>
              <a:rPr lang="ru-RU" altLang="ru-RU" sz="1600" dirty="0" smtClean="0">
                <a:solidFill>
                  <a:srgbClr val="C00000"/>
                </a:solidFill>
              </a:rPr>
              <a:t>15       </a:t>
            </a:r>
            <a:r>
              <a:rPr lang="ru-RU" altLang="ru-RU" sz="1600" b="1" i="1" dirty="0" smtClean="0">
                <a:solidFill>
                  <a:srgbClr val="FF0000"/>
                </a:solidFill>
              </a:rPr>
              <a:t>равно </a:t>
            </a:r>
          </a:p>
          <a:p>
            <a:r>
              <a:rPr lang="ru-RU" altLang="ru-RU" sz="1600" b="1" dirty="0" smtClean="0">
                <a:solidFill>
                  <a:srgbClr val="C00000"/>
                </a:solidFill>
              </a:rPr>
              <a:t>                                                                                 2018</a:t>
            </a:r>
            <a:r>
              <a:rPr lang="ru-RU" altLang="ru-RU" sz="1600" dirty="0" smtClean="0"/>
              <a:t>, ф.61,т.2000,стр.1+9+10</a:t>
            </a:r>
            <a:r>
              <a:rPr lang="ru-RU" altLang="ru-RU" sz="1600" dirty="0"/>
              <a:t>, </a:t>
            </a:r>
            <a:r>
              <a:rPr lang="ru-RU" altLang="ru-RU" sz="1600" dirty="0" smtClean="0"/>
              <a:t>гр.15 </a:t>
            </a:r>
            <a:r>
              <a:rPr lang="ru-RU" altLang="ru-RU" sz="2000" b="1" dirty="0" smtClean="0"/>
              <a:t>+</a:t>
            </a:r>
            <a:endParaRPr lang="ru-RU" altLang="ru-RU" sz="2000" b="1" dirty="0"/>
          </a:p>
          <a:p>
            <a:r>
              <a:rPr lang="ru-RU" altLang="ru-RU" sz="1600" b="1" dirty="0" smtClean="0">
                <a:solidFill>
                  <a:srgbClr val="C00000"/>
                </a:solidFill>
              </a:rPr>
              <a:t>                                                                                 2019</a:t>
            </a:r>
            <a:r>
              <a:rPr lang="ru-RU" altLang="ru-RU" sz="1600" dirty="0" smtClean="0"/>
              <a:t>, ф.61</a:t>
            </a:r>
            <a:r>
              <a:rPr lang="ru-RU" altLang="ru-RU" sz="1600" dirty="0"/>
              <a:t>, т.2000,стр.1+9+10, гр. </a:t>
            </a:r>
            <a:r>
              <a:rPr lang="ru-RU" altLang="ru-RU" sz="1600" dirty="0" smtClean="0"/>
              <a:t>05 </a:t>
            </a:r>
            <a:r>
              <a:rPr lang="ru-RU" altLang="ru-RU" b="1" dirty="0" smtClean="0"/>
              <a:t>+</a:t>
            </a:r>
            <a:endParaRPr lang="ru-RU" altLang="ru-RU" b="1" dirty="0"/>
          </a:p>
          <a:p>
            <a:r>
              <a:rPr lang="ru-RU" altLang="ru-RU" sz="1600" b="1" dirty="0" smtClean="0">
                <a:solidFill>
                  <a:srgbClr val="C00000"/>
                </a:solidFill>
              </a:rPr>
              <a:t>                                                                                 2019</a:t>
            </a:r>
            <a:r>
              <a:rPr lang="ru-RU" altLang="ru-RU" sz="1600" dirty="0" smtClean="0"/>
              <a:t>, ф.61,т.2000,стр.1+9+10</a:t>
            </a:r>
            <a:r>
              <a:rPr lang="ru-RU" altLang="ru-RU" sz="1600" dirty="0"/>
              <a:t>, </a:t>
            </a:r>
            <a:r>
              <a:rPr lang="ru-RU" altLang="ru-RU" sz="1600" dirty="0" smtClean="0"/>
              <a:t>гр.07 </a:t>
            </a:r>
            <a:r>
              <a:rPr lang="ru-RU" altLang="ru-RU" b="1" dirty="0" smtClean="0"/>
              <a:t>+</a:t>
            </a:r>
            <a:endParaRPr lang="ru-RU" altLang="ru-RU" b="1" dirty="0"/>
          </a:p>
          <a:p>
            <a:r>
              <a:rPr lang="ru-RU" altLang="ru-RU" sz="1600" b="1" dirty="0" smtClean="0">
                <a:solidFill>
                  <a:srgbClr val="C00000"/>
                </a:solidFill>
              </a:rPr>
              <a:t>                                                                                 2019</a:t>
            </a:r>
            <a:r>
              <a:rPr lang="ru-RU" altLang="ru-RU" sz="1600" dirty="0" smtClean="0"/>
              <a:t>, ф.61</a:t>
            </a:r>
            <a:r>
              <a:rPr lang="ru-RU" altLang="ru-RU" sz="1600" dirty="0"/>
              <a:t>, т. 2000,стр.1+9+10, </a:t>
            </a:r>
            <a:r>
              <a:rPr lang="ru-RU" altLang="ru-RU" sz="1600" dirty="0" smtClean="0"/>
              <a:t>гр.09 </a:t>
            </a:r>
            <a:r>
              <a:rPr lang="ru-RU" altLang="ru-RU" sz="2400" b="1" dirty="0" smtClean="0"/>
              <a:t>-</a:t>
            </a:r>
            <a:endParaRPr lang="ru-RU" altLang="ru-RU" sz="2400" b="1" dirty="0"/>
          </a:p>
          <a:p>
            <a:r>
              <a:rPr lang="ru-RU" altLang="ru-RU" sz="1600" b="1" dirty="0" smtClean="0">
                <a:solidFill>
                  <a:srgbClr val="C00000"/>
                </a:solidFill>
              </a:rPr>
              <a:t>                                                                                 2019</a:t>
            </a:r>
            <a:r>
              <a:rPr lang="ru-RU" altLang="ru-RU" sz="1600" dirty="0" smtClean="0"/>
              <a:t>, ф</a:t>
            </a:r>
            <a:r>
              <a:rPr lang="ru-RU" altLang="ru-RU" sz="1600" dirty="0"/>
              <a:t>. 61,т.2000,стр.1+9+10, гр. 10 </a:t>
            </a:r>
            <a:endParaRPr lang="ru-RU" altLang="ru-RU" sz="1600" b="1" dirty="0"/>
          </a:p>
          <a:p>
            <a:pPr algn="just"/>
            <a:endParaRPr lang="ru-RU" altLang="ru-RU" sz="1600" b="1" i="1" dirty="0">
              <a:solidFill>
                <a:srgbClr val="FF0000"/>
              </a:solidFill>
            </a:endParaRPr>
          </a:p>
          <a:p>
            <a:pPr algn="just"/>
            <a:endParaRPr lang="ru-RU" sz="1600" b="1" dirty="0"/>
          </a:p>
          <a:p>
            <a:pPr algn="just"/>
            <a:r>
              <a:rPr lang="ru-RU" sz="1600" b="1" dirty="0">
                <a:solidFill>
                  <a:srgbClr val="C00000"/>
                </a:solidFill>
              </a:rPr>
              <a:t> </a:t>
            </a:r>
            <a:endParaRPr lang="ru-RU" sz="1700" b="1" dirty="0">
              <a:solidFill>
                <a:srgbClr val="C00000"/>
              </a:solidFill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1600" i="1" u="sng" dirty="0" smtClean="0"/>
              <a:t>Состоит </a:t>
            </a:r>
            <a:r>
              <a:rPr lang="ru-RU" sz="1600" i="1" u="sng" dirty="0"/>
              <a:t>под диспансерным наблюдением на конец отчетного года (мужчины):</a:t>
            </a:r>
          </a:p>
          <a:p>
            <a:pPr algn="just"/>
            <a:r>
              <a:rPr lang="ru-RU" sz="1600" i="1" dirty="0"/>
              <a:t>ф.61</a:t>
            </a:r>
            <a:r>
              <a:rPr lang="ru-RU" sz="1600" i="1" dirty="0" smtClean="0"/>
              <a:t>, таб.2000</a:t>
            </a:r>
            <a:r>
              <a:rPr lang="ru-RU" sz="1600" i="1" dirty="0" smtClean="0"/>
              <a:t>, стр.8</a:t>
            </a:r>
            <a:r>
              <a:rPr lang="ru-RU" sz="1600" i="1" dirty="0" smtClean="0"/>
              <a:t>, гр.15 </a:t>
            </a:r>
            <a:r>
              <a:rPr lang="ru-RU" sz="1600" i="1" dirty="0" smtClean="0"/>
              <a:t>должно </a:t>
            </a:r>
            <a:r>
              <a:rPr lang="ru-RU" sz="1600" i="1" dirty="0"/>
              <a:t>быть </a:t>
            </a:r>
            <a:r>
              <a:rPr lang="ru-RU" sz="1600" i="1" u="sng" dirty="0" smtClean="0"/>
              <a:t>равно</a:t>
            </a:r>
            <a:r>
              <a:rPr lang="ru-RU" sz="1600" i="1" dirty="0" smtClean="0"/>
              <a:t> </a:t>
            </a:r>
          </a:p>
          <a:p>
            <a:pPr algn="just"/>
            <a:r>
              <a:rPr lang="ru-RU" i="1" dirty="0" smtClean="0"/>
              <a:t>(</a:t>
            </a:r>
            <a:r>
              <a:rPr lang="ru-RU" sz="1600" i="1" dirty="0" smtClean="0"/>
              <a:t>ф.61</a:t>
            </a:r>
            <a:r>
              <a:rPr lang="ru-RU" sz="1600" i="1" dirty="0" smtClean="0"/>
              <a:t>, таб.2000,стр.8, гр.15 </a:t>
            </a:r>
            <a:r>
              <a:rPr lang="ru-RU" sz="1600" i="1" dirty="0" smtClean="0"/>
              <a:t>предыдущего года </a:t>
            </a:r>
            <a:r>
              <a:rPr lang="ru-RU" i="1" dirty="0" smtClean="0"/>
              <a:t>+</a:t>
            </a:r>
            <a:r>
              <a:rPr lang="ru-RU" sz="1600" i="1" dirty="0" smtClean="0"/>
              <a:t> ф.61</a:t>
            </a:r>
            <a:r>
              <a:rPr lang="ru-RU" sz="1600" i="1" dirty="0" smtClean="0"/>
              <a:t>, таб.2000</a:t>
            </a:r>
            <a:r>
              <a:rPr lang="ru-RU" sz="1600" i="1" dirty="0" smtClean="0"/>
              <a:t>, стр.8</a:t>
            </a:r>
            <a:r>
              <a:rPr lang="ru-RU" sz="1600" i="1" dirty="0" smtClean="0"/>
              <a:t>, гр.5 </a:t>
            </a:r>
            <a:r>
              <a:rPr lang="en-US" sz="1600" i="1" dirty="0" smtClean="0"/>
              <a:t>+</a:t>
            </a:r>
            <a:r>
              <a:rPr lang="ru-RU" sz="1600" i="1" dirty="0" smtClean="0"/>
              <a:t> ф.61</a:t>
            </a:r>
            <a:r>
              <a:rPr lang="ru-RU" sz="1600" i="1" dirty="0" smtClean="0"/>
              <a:t>, таб.2000</a:t>
            </a:r>
            <a:r>
              <a:rPr lang="ru-RU" sz="1600" i="1" dirty="0" smtClean="0"/>
              <a:t>, стр.8</a:t>
            </a:r>
            <a:r>
              <a:rPr lang="ru-RU" sz="1600" i="1" dirty="0" smtClean="0"/>
              <a:t>, гр.</a:t>
            </a:r>
            <a:r>
              <a:rPr lang="en-US" sz="1600" i="1" dirty="0" smtClean="0"/>
              <a:t>7</a:t>
            </a:r>
            <a:r>
              <a:rPr lang="ru-RU" sz="1600" i="1" dirty="0" smtClean="0"/>
              <a:t> </a:t>
            </a:r>
            <a:r>
              <a:rPr lang="en-US" i="1" dirty="0" smtClean="0"/>
              <a:t>+</a:t>
            </a:r>
            <a:r>
              <a:rPr lang="ru-RU" i="1" dirty="0" smtClean="0"/>
              <a:t> </a:t>
            </a:r>
            <a:r>
              <a:rPr lang="ru-RU" sz="1600" i="1" dirty="0" smtClean="0"/>
              <a:t>ф.61</a:t>
            </a:r>
            <a:r>
              <a:rPr lang="ru-RU" sz="1600" i="1" dirty="0" smtClean="0"/>
              <a:t>, таб.2000, стр.8, гр.</a:t>
            </a:r>
            <a:r>
              <a:rPr lang="en-US" sz="1600" i="1" dirty="0" smtClean="0"/>
              <a:t>9</a:t>
            </a:r>
            <a:r>
              <a:rPr lang="ru-RU" sz="1600" i="1" dirty="0" smtClean="0"/>
              <a:t>) </a:t>
            </a:r>
            <a:r>
              <a:rPr lang="en-US" sz="2000" i="1" dirty="0" smtClean="0"/>
              <a:t>-</a:t>
            </a:r>
            <a:r>
              <a:rPr lang="ru-RU" sz="1600" i="1" dirty="0" smtClean="0"/>
              <a:t> ф.61</a:t>
            </a:r>
            <a:r>
              <a:rPr lang="ru-RU" sz="1600" i="1" dirty="0" smtClean="0"/>
              <a:t>, таб.2000</a:t>
            </a:r>
            <a:r>
              <a:rPr lang="ru-RU" sz="1600" i="1" dirty="0" smtClean="0"/>
              <a:t>, стр.8</a:t>
            </a:r>
            <a:r>
              <a:rPr lang="ru-RU" sz="1600" i="1" dirty="0" smtClean="0"/>
              <a:t>, гр.</a:t>
            </a:r>
            <a:r>
              <a:rPr lang="en-US" sz="1600" i="1" dirty="0"/>
              <a:t>10</a:t>
            </a:r>
            <a:r>
              <a:rPr lang="ru-RU" sz="1600" i="1" dirty="0"/>
              <a:t> текущего </a:t>
            </a:r>
            <a:r>
              <a:rPr lang="ru-RU" sz="1600" i="1" dirty="0" smtClean="0"/>
              <a:t>года (пояснительная записка при невозможности его выполнения)</a:t>
            </a:r>
            <a:endParaRPr lang="ru-RU" sz="1600" i="1" dirty="0"/>
          </a:p>
          <a:p>
            <a:pPr algn="just"/>
            <a:endParaRPr lang="ru-RU" sz="1700" b="1" dirty="0">
              <a:solidFill>
                <a:srgbClr val="C00000"/>
              </a:solidFill>
            </a:endParaRPr>
          </a:p>
          <a:p>
            <a:pPr algn="just"/>
            <a:endParaRPr lang="ru-RU" sz="1700" b="1" dirty="0" smtClean="0">
              <a:solidFill>
                <a:srgbClr val="C00000"/>
              </a:solidFill>
            </a:endParaRPr>
          </a:p>
          <a:p>
            <a:pPr algn="just"/>
            <a:endParaRPr lang="ru-RU" sz="1700" b="1" dirty="0">
              <a:solidFill>
                <a:srgbClr val="C00000"/>
              </a:solidFill>
            </a:endParaRPr>
          </a:p>
          <a:p>
            <a:pPr algn="just"/>
            <a:endParaRPr lang="ru-RU" sz="1700" b="1" dirty="0">
              <a:solidFill>
                <a:srgbClr val="C00000"/>
              </a:solidFill>
            </a:endParaRPr>
          </a:p>
          <a:p>
            <a:pPr algn="just"/>
            <a:endParaRPr lang="ru-RU" sz="1700" b="1" dirty="0">
              <a:solidFill>
                <a:srgbClr val="C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/>
          <a:lstStyle/>
          <a:p>
            <a:pPr>
              <a:defRPr/>
            </a:pPr>
            <a:fld id="{EE078070-8EDD-4CBE-BA1D-D4E3024E180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19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7770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13"/>
          <p:cNvSpPr txBox="1">
            <a:spLocks noChangeArrowheads="1"/>
          </p:cNvSpPr>
          <p:nvPr/>
        </p:nvSpPr>
        <p:spPr bwMode="auto">
          <a:xfrm>
            <a:off x="1" y="0"/>
            <a:ext cx="9162562" cy="90872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sz="1600" b="1" dirty="0">
                <a:solidFill>
                  <a:schemeClr val="bg1"/>
                </a:solidFill>
              </a:rPr>
              <a:t>Форма федерального статистического наблюдения № 61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sz="1600" b="1" dirty="0">
                <a:solidFill>
                  <a:schemeClr val="bg1"/>
                </a:solidFill>
              </a:rPr>
              <a:t> «Сведения о болезни, вызванной вирусом  иммунодефицита человека</a:t>
            </a:r>
            <a:r>
              <a:rPr lang="ru-RU" altLang="ru-RU" sz="1600" b="1" dirty="0" smtClean="0">
                <a:solidFill>
                  <a:schemeClr val="bg1"/>
                </a:solidFill>
              </a:rPr>
              <a:t>»</a:t>
            </a:r>
            <a:r>
              <a:rPr lang="ru-RU" altLang="ru-RU" sz="1600" b="1" dirty="0"/>
              <a:t> </a:t>
            </a:r>
            <a:endParaRPr lang="ru-RU" altLang="ru-RU" sz="1600" b="1" dirty="0" smtClean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sz="1600" b="1" dirty="0" smtClean="0">
                <a:solidFill>
                  <a:schemeClr val="bg1"/>
                </a:solidFill>
              </a:rPr>
              <a:t>утверждена </a:t>
            </a:r>
            <a:r>
              <a:rPr lang="ru-RU" altLang="ru-RU" sz="1600" b="1" dirty="0">
                <a:solidFill>
                  <a:schemeClr val="bg1"/>
                </a:solidFill>
              </a:rPr>
              <a:t>приказом Росстата от </a:t>
            </a:r>
            <a:r>
              <a:rPr lang="ru-RU" altLang="ru-RU" sz="1600" b="1" dirty="0" smtClean="0">
                <a:solidFill>
                  <a:schemeClr val="bg1"/>
                </a:solidFill>
              </a:rPr>
              <a:t>30 декабря </a:t>
            </a:r>
            <a:r>
              <a:rPr lang="ru-RU" altLang="ru-RU" sz="1600" b="1" dirty="0">
                <a:solidFill>
                  <a:schemeClr val="bg1"/>
                </a:solidFill>
              </a:rPr>
              <a:t>2015 г. №672</a:t>
            </a:r>
            <a:r>
              <a:rPr lang="ru-RU" altLang="ru-RU" sz="1600" b="1" dirty="0" smtClean="0">
                <a:solidFill>
                  <a:schemeClr val="bg1"/>
                </a:solidFill>
              </a:rPr>
              <a:t> </a:t>
            </a:r>
            <a:endParaRPr lang="ru-RU" altLang="ru-RU" sz="1600" b="1" dirty="0">
              <a:solidFill>
                <a:schemeClr val="bg1"/>
              </a:solidFill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1213D14-E593-4B81-A867-9DE033BC1F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1075"/>
          <a:stretch/>
        </p:blipFill>
        <p:spPr bwMode="auto">
          <a:xfrm>
            <a:off x="4716014" y="974228"/>
            <a:ext cx="3677947" cy="4866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4567203" y="5034494"/>
            <a:ext cx="4572000" cy="1477328"/>
          </a:xfrm>
          <a:prstGeom prst="rect">
            <a:avLst/>
          </a:prstGeom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  <p:txBody>
          <a:bodyPr>
            <a:spAutoFit/>
          </a:bodyPr>
          <a:lstStyle/>
          <a:p>
            <a:pPr algn="ctr"/>
            <a:r>
              <a:rPr lang="ru-RU" b="1" dirty="0">
                <a:solidFill>
                  <a:srgbClr val="FF0000"/>
                </a:solidFill>
                <a:effectLst>
                  <a:glow rad="711200">
                    <a:schemeClr val="bg1"/>
                  </a:glow>
                </a:effectLst>
              </a:rPr>
              <a:t>ИНСТРУКЦИЯ по составлению </a:t>
            </a:r>
            <a:r>
              <a:rPr lang="ru-RU" b="1" dirty="0" smtClean="0">
                <a:solidFill>
                  <a:srgbClr val="FF0000"/>
                </a:solidFill>
                <a:effectLst>
                  <a:glow rad="711200">
                    <a:schemeClr val="bg1"/>
                  </a:glow>
                </a:effectLst>
              </a:rPr>
              <a:t>формы федерального </a:t>
            </a:r>
            <a:r>
              <a:rPr lang="ru-RU" b="1" dirty="0">
                <a:solidFill>
                  <a:srgbClr val="FF0000"/>
                </a:solidFill>
                <a:effectLst>
                  <a:glow rad="711200">
                    <a:schemeClr val="bg1"/>
                  </a:glow>
                </a:effectLst>
              </a:rPr>
              <a:t>статистического наблюдения № </a:t>
            </a:r>
            <a:r>
              <a:rPr lang="ru-RU" b="1" dirty="0" smtClean="0">
                <a:solidFill>
                  <a:srgbClr val="FF0000"/>
                </a:solidFill>
                <a:effectLst>
                  <a:glow rad="711200">
                    <a:schemeClr val="bg1"/>
                  </a:glow>
                </a:effectLst>
              </a:rPr>
              <a:t>61, </a:t>
            </a:r>
            <a:r>
              <a:rPr lang="ru-RU" b="1" dirty="0" smtClean="0">
                <a:solidFill>
                  <a:srgbClr val="0000FF"/>
                </a:solidFill>
                <a:effectLst>
                  <a:glow rad="711200">
                    <a:schemeClr val="bg1"/>
                  </a:glow>
                </a:effectLst>
              </a:rPr>
              <a:t>утверждена заместителем Министра здравоохранения Российской федерации С.А. Краевым </a:t>
            </a:r>
            <a:r>
              <a:rPr lang="ru-RU" altLang="ru-RU" b="1" dirty="0" smtClean="0">
                <a:solidFill>
                  <a:srgbClr val="0000FF"/>
                </a:solidFill>
                <a:effectLst>
                  <a:glow rad="711200">
                    <a:schemeClr val="bg1"/>
                  </a:glow>
                </a:effectLst>
              </a:rPr>
              <a:t> 27.12.2016</a:t>
            </a:r>
            <a:r>
              <a:rPr lang="ru-RU" b="1" dirty="0" smtClean="0">
                <a:solidFill>
                  <a:srgbClr val="0000FF"/>
                </a:solidFill>
                <a:effectLst>
                  <a:glow rad="711200">
                    <a:schemeClr val="bg1"/>
                  </a:glow>
                </a:effectLst>
              </a:rPr>
              <a:t> </a:t>
            </a:r>
            <a:endParaRPr lang="ru-RU" b="1" dirty="0">
              <a:solidFill>
                <a:srgbClr val="0000FF"/>
              </a:solidFill>
              <a:effectLst>
                <a:glow rad="711200">
                  <a:schemeClr val="bg1"/>
                </a:glow>
              </a:effectLst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217" y="1143310"/>
            <a:ext cx="3657772" cy="38747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Прямоугольник 8"/>
          <p:cNvSpPr/>
          <p:nvPr/>
        </p:nvSpPr>
        <p:spPr>
          <a:xfrm>
            <a:off x="75008" y="4437112"/>
            <a:ext cx="4355976" cy="2308324"/>
          </a:xfrm>
          <a:prstGeom prst="rect">
            <a:avLst/>
          </a:prstGeom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rgbClr val="FF0000"/>
                </a:solidFill>
                <a:effectLst>
                  <a:glow rad="711200">
                    <a:schemeClr val="bg1"/>
                  </a:glow>
                </a:effectLst>
              </a:rPr>
              <a:t>МЕТОДИЧЕСКИЕ РЕКОМЕНДАЦИИ </a:t>
            </a:r>
            <a:endParaRPr lang="ru-RU" b="1" dirty="0" smtClean="0">
              <a:solidFill>
                <a:srgbClr val="FF0000"/>
              </a:solidFill>
              <a:effectLst>
                <a:glow rad="711200">
                  <a:schemeClr val="bg1"/>
                </a:glow>
              </a:effectLst>
            </a:endParaRPr>
          </a:p>
          <a:p>
            <a:pPr algn="ctr"/>
            <a:r>
              <a:rPr lang="ru-RU" b="1" dirty="0" smtClean="0">
                <a:solidFill>
                  <a:srgbClr val="FF0000"/>
                </a:solidFill>
                <a:effectLst>
                  <a:glow rad="711200">
                    <a:schemeClr val="bg1"/>
                  </a:glow>
                </a:effectLst>
              </a:rPr>
              <a:t>по порядку </a:t>
            </a:r>
            <a:r>
              <a:rPr lang="ru-RU" b="1" dirty="0">
                <a:solidFill>
                  <a:srgbClr val="FF0000"/>
                </a:solidFill>
                <a:effectLst>
                  <a:glow rad="711200">
                    <a:schemeClr val="bg1"/>
                  </a:glow>
                </a:effectLst>
              </a:rPr>
              <a:t>статистического учета и кодирования болезни, вызванной вирусом иммунодефицита человека [ВИЧ] в статистике заболеваемости и </a:t>
            </a:r>
            <a:r>
              <a:rPr lang="ru-RU" b="1" dirty="0" smtClean="0">
                <a:solidFill>
                  <a:srgbClr val="FF0000"/>
                </a:solidFill>
                <a:effectLst>
                  <a:glow rad="711200">
                    <a:schemeClr val="bg1"/>
                  </a:glow>
                </a:effectLst>
              </a:rPr>
              <a:t>смертности, </a:t>
            </a:r>
            <a:r>
              <a:rPr lang="ru-RU" b="1" dirty="0" smtClean="0">
                <a:solidFill>
                  <a:srgbClr val="0000FF"/>
                </a:solidFill>
                <a:effectLst>
                  <a:glow rad="711200">
                    <a:schemeClr val="bg1"/>
                  </a:glow>
                </a:effectLst>
              </a:rPr>
              <a:t>утверждены Министром здравоохранения Российской федерации В.И. Скворцовой </a:t>
            </a:r>
            <a:r>
              <a:rPr lang="ru-RU" altLang="ru-RU" b="1" dirty="0" smtClean="0">
                <a:solidFill>
                  <a:srgbClr val="0000FF"/>
                </a:solidFill>
                <a:effectLst>
                  <a:glow rad="711200">
                    <a:schemeClr val="bg1"/>
                  </a:glow>
                </a:effectLst>
              </a:rPr>
              <a:t> 27.06.2016</a:t>
            </a:r>
            <a:r>
              <a:rPr lang="ru-RU" b="1" dirty="0" smtClean="0">
                <a:solidFill>
                  <a:srgbClr val="0000FF"/>
                </a:solidFill>
                <a:effectLst>
                  <a:glow rad="711200">
                    <a:schemeClr val="bg1"/>
                  </a:glow>
                </a:effectLst>
              </a:rPr>
              <a:t> </a:t>
            </a:r>
            <a:endParaRPr lang="ru-RU" b="1" dirty="0">
              <a:solidFill>
                <a:srgbClr val="0000FF"/>
              </a:solidFill>
              <a:effectLst>
                <a:glow rad="711200">
                  <a:schemeClr val="bg1"/>
                </a:glow>
              </a:effectLst>
            </a:endParaRPr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5155D76C-9AC6-47F5-B3FF-A559BB445680}"/>
              </a:ext>
            </a:extLst>
          </p:cNvPr>
          <p:cNvSpPr/>
          <p:nvPr/>
        </p:nvSpPr>
        <p:spPr>
          <a:xfrm>
            <a:off x="107504" y="996697"/>
            <a:ext cx="237626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Нормативная база:</a:t>
            </a:r>
            <a:endParaRPr lang="ru-RU" sz="2000" u="sng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305814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13"/>
          <p:cNvSpPr txBox="1">
            <a:spLocks noChangeArrowheads="1"/>
          </p:cNvSpPr>
          <p:nvPr/>
        </p:nvSpPr>
        <p:spPr bwMode="auto">
          <a:xfrm>
            <a:off x="1" y="0"/>
            <a:ext cx="9162562" cy="700282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b="1" dirty="0">
                <a:solidFill>
                  <a:schemeClr val="bg1"/>
                </a:solidFill>
              </a:rPr>
              <a:t>Форма федерального статистического наблюдения № 61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b="1" dirty="0">
                <a:solidFill>
                  <a:schemeClr val="bg1"/>
                </a:solidFill>
              </a:rPr>
              <a:t> «Сведения о болезни, вызванной вирусом  иммунодефицита человека» </a:t>
            </a:r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B9A6A43D-A9A3-4BCF-B87E-C31A7022711C}"/>
              </a:ext>
            </a:extLst>
          </p:cNvPr>
          <p:cNvSpPr/>
          <p:nvPr/>
        </p:nvSpPr>
        <p:spPr>
          <a:xfrm>
            <a:off x="238588" y="700282"/>
            <a:ext cx="8558369" cy="5897070"/>
          </a:xfrm>
          <a:prstGeom prst="rect">
            <a:avLst/>
          </a:prstGeom>
          <a:solidFill>
            <a:srgbClr val="FF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B449845A-7B56-40B1-9EE8-1810B7F93071}"/>
              </a:ext>
            </a:extLst>
          </p:cNvPr>
          <p:cNvSpPr/>
          <p:nvPr/>
        </p:nvSpPr>
        <p:spPr>
          <a:xfrm>
            <a:off x="264151" y="700282"/>
            <a:ext cx="855424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b="1" dirty="0">
                <a:solidFill>
                  <a:srgbClr val="0033CC"/>
                </a:solidFill>
              </a:rPr>
              <a:t>НЕКОТОРЫЕ УСЛОВИЯ ВНУТРИТАБЛИЧНОГО </a:t>
            </a:r>
            <a:r>
              <a:rPr lang="ru-RU" altLang="ru-RU" b="1" dirty="0" smtClean="0">
                <a:solidFill>
                  <a:srgbClr val="0033CC"/>
                </a:solidFill>
              </a:rPr>
              <a:t>КОНТРОЛЯ </a:t>
            </a:r>
            <a:r>
              <a:rPr lang="ru-RU" altLang="ru-RU" b="1" dirty="0">
                <a:solidFill>
                  <a:srgbClr val="0033CC"/>
                </a:solidFill>
              </a:rPr>
              <a:t>ДЛЯ ТАБЛИЦЫ </a:t>
            </a:r>
            <a:r>
              <a:rPr lang="ru-RU" altLang="ru-RU" b="1" dirty="0" smtClean="0">
                <a:solidFill>
                  <a:srgbClr val="0033CC"/>
                </a:solidFill>
              </a:rPr>
              <a:t>2000</a:t>
            </a:r>
            <a:endParaRPr lang="ru-RU" altLang="ru-RU" b="1" dirty="0">
              <a:solidFill>
                <a:srgbClr val="0033CC"/>
              </a:solidFill>
            </a:endParaRPr>
          </a:p>
        </p:txBody>
      </p:sp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80FD3927-0543-437A-9ACE-A5639B6ACE38}"/>
              </a:ext>
            </a:extLst>
          </p:cNvPr>
          <p:cNvSpPr/>
          <p:nvPr/>
        </p:nvSpPr>
        <p:spPr>
          <a:xfrm>
            <a:off x="259111" y="1196752"/>
            <a:ext cx="8417345" cy="70634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1600" b="1" u="sng" dirty="0"/>
              <a:t>Для зарегистрированных пациентов</a:t>
            </a:r>
            <a:r>
              <a:rPr lang="ru-RU" sz="1600" b="1" u="sng" dirty="0">
                <a:solidFill>
                  <a:schemeClr val="dk1"/>
                </a:solidFill>
              </a:rPr>
              <a:t> с болезнью, вызванной ВИЧ, всего (</a:t>
            </a:r>
            <a:r>
              <a:rPr lang="ru-RU" sz="1600" b="1" u="sng" dirty="0">
                <a:ea typeface="Times New Roman"/>
              </a:rPr>
              <a:t>В20 –В24)</a:t>
            </a:r>
            <a:r>
              <a:rPr lang="ru-RU" sz="1600" b="1" u="sng" dirty="0"/>
              <a:t>:</a:t>
            </a:r>
          </a:p>
          <a:p>
            <a:pPr algn="just"/>
            <a:r>
              <a:rPr lang="ru-RU" sz="1600" b="1" dirty="0"/>
              <a:t>     ф.61,таб.2000, </a:t>
            </a:r>
            <a:r>
              <a:rPr lang="ru-RU" sz="1600" b="1" dirty="0">
                <a:solidFill>
                  <a:srgbClr val="C00000"/>
                </a:solidFill>
              </a:rPr>
              <a:t>стр.1, гр. 04:15 </a:t>
            </a:r>
            <a:r>
              <a:rPr lang="ru-RU" sz="1600" b="1" dirty="0"/>
              <a:t>должно быть </a:t>
            </a:r>
            <a:r>
              <a:rPr lang="ru-RU" sz="1600" b="1" u="sng" dirty="0"/>
              <a:t>равно</a:t>
            </a:r>
            <a:r>
              <a:rPr lang="ru-RU" sz="1600" b="1" dirty="0"/>
              <a:t> </a:t>
            </a:r>
          </a:p>
          <a:p>
            <a:pPr algn="just"/>
            <a:r>
              <a:rPr lang="ru-RU" sz="1600" b="1" dirty="0"/>
              <a:t>     ф.61,таб.2000, </a:t>
            </a:r>
            <a:r>
              <a:rPr lang="ru-RU" sz="1600" b="1" dirty="0">
                <a:solidFill>
                  <a:srgbClr val="C00000"/>
                </a:solidFill>
              </a:rPr>
              <a:t>стр.2:6, гр.04:15</a:t>
            </a:r>
          </a:p>
          <a:p>
            <a:pPr algn="just"/>
            <a:endParaRPr lang="ru-RU" sz="1600" b="1" u="sng" dirty="0" smtClean="0"/>
          </a:p>
          <a:p>
            <a:pPr algn="just">
              <a:buFont typeface="Arial" panose="020B0604020202020204" pitchFamily="34" charset="0"/>
              <a:buChar char="•"/>
            </a:pPr>
            <a:r>
              <a:rPr lang="ru-RU" sz="1600" b="1" dirty="0"/>
              <a:t> </a:t>
            </a:r>
            <a:r>
              <a:rPr lang="ru-RU" sz="1600" b="1" dirty="0" smtClean="0"/>
              <a:t>   </a:t>
            </a:r>
            <a:r>
              <a:rPr lang="ru-RU" sz="1600" b="1" u="sng" dirty="0" smtClean="0"/>
              <a:t> Для </a:t>
            </a:r>
            <a:r>
              <a:rPr lang="ru-RU" sz="1600" b="1" u="sng" dirty="0"/>
              <a:t>состоящих под наблюдением данной медицинской организации </a:t>
            </a:r>
            <a:r>
              <a:rPr lang="ru-RU" sz="1600" b="1" u="sng" dirty="0" smtClean="0"/>
              <a:t>лиц</a:t>
            </a:r>
            <a:r>
              <a:rPr lang="ru-RU" sz="1600" b="1" u="sng" dirty="0"/>
              <a:t>, с впервые </a:t>
            </a:r>
            <a:endParaRPr lang="ru-RU" sz="1600" b="1" u="sng" dirty="0" smtClean="0"/>
          </a:p>
          <a:p>
            <a:pPr algn="just"/>
            <a:r>
              <a:rPr lang="ru-RU" sz="1600" b="1" dirty="0" smtClean="0"/>
              <a:t>      </a:t>
            </a:r>
            <a:r>
              <a:rPr lang="ru-RU" sz="1600" b="1" u="sng" dirty="0" smtClean="0"/>
              <a:t>в  жизни </a:t>
            </a:r>
            <a:r>
              <a:rPr lang="ru-RU" sz="1600" b="1" u="sng" dirty="0"/>
              <a:t>установленным  диагнозом:</a:t>
            </a:r>
          </a:p>
          <a:p>
            <a:pPr algn="just"/>
            <a:r>
              <a:rPr lang="ru-RU" sz="1600" b="1" dirty="0" smtClean="0"/>
              <a:t> </a:t>
            </a:r>
            <a:r>
              <a:rPr lang="ru-RU" sz="1600" b="1" dirty="0" smtClean="0"/>
              <a:t>   </a:t>
            </a:r>
            <a:r>
              <a:rPr lang="ru-RU" sz="1600" b="1" dirty="0" smtClean="0"/>
              <a:t>ф.61,таб.2000, </a:t>
            </a:r>
            <a:r>
              <a:rPr lang="ru-RU" sz="1600" b="1" dirty="0" smtClean="0">
                <a:solidFill>
                  <a:srgbClr val="C00000"/>
                </a:solidFill>
              </a:rPr>
              <a:t>стр.1:10,гр.05 </a:t>
            </a:r>
            <a:r>
              <a:rPr lang="ru-RU" sz="1600" b="1" dirty="0" smtClean="0"/>
              <a:t>должно </a:t>
            </a:r>
            <a:r>
              <a:rPr lang="ru-RU" sz="1600" b="1" dirty="0"/>
              <a:t>быть </a:t>
            </a:r>
            <a:r>
              <a:rPr lang="ru-RU" sz="1600" b="1" u="sng" dirty="0"/>
              <a:t>больше</a:t>
            </a:r>
            <a:r>
              <a:rPr lang="ru-RU" sz="1600" b="1" dirty="0"/>
              <a:t> </a:t>
            </a:r>
            <a:endParaRPr lang="ru-RU" sz="1600" b="1" dirty="0" smtClean="0"/>
          </a:p>
          <a:p>
            <a:pPr algn="just"/>
            <a:r>
              <a:rPr lang="ru-RU" sz="1600" b="1" dirty="0" smtClean="0"/>
              <a:t>   </a:t>
            </a:r>
            <a:r>
              <a:rPr lang="ru-RU" sz="1600" b="1" dirty="0" smtClean="0"/>
              <a:t> ф.61,таб.2000</a:t>
            </a:r>
            <a:r>
              <a:rPr lang="ru-RU" sz="1600" b="1" dirty="0" smtClean="0">
                <a:solidFill>
                  <a:srgbClr val="C00000"/>
                </a:solidFill>
              </a:rPr>
              <a:t>, стр.1:10,гр.06 </a:t>
            </a:r>
            <a:endParaRPr lang="ru-RU" sz="1600" b="1" dirty="0">
              <a:solidFill>
                <a:srgbClr val="C00000"/>
              </a:solidFill>
            </a:endParaRPr>
          </a:p>
          <a:p>
            <a:pPr algn="just"/>
            <a:endParaRPr lang="ru-RU" sz="1600" b="1" dirty="0">
              <a:solidFill>
                <a:srgbClr val="C00000"/>
              </a:solidFill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1600" b="1" u="sng" dirty="0"/>
              <a:t>Для состоящих под наблюдением данной медицинской </a:t>
            </a:r>
            <a:r>
              <a:rPr lang="ru-RU" sz="1600" b="1" u="sng" dirty="0" smtClean="0"/>
              <a:t>организации лиц</a:t>
            </a:r>
            <a:r>
              <a:rPr lang="ru-RU" sz="1600" b="1" u="sng" dirty="0"/>
              <a:t>, переведенных из  других учреждений:</a:t>
            </a:r>
          </a:p>
          <a:p>
            <a:pPr algn="just"/>
            <a:r>
              <a:rPr lang="ru-RU" sz="1600" b="1" dirty="0" smtClean="0"/>
              <a:t>    ф.61,таб.2000</a:t>
            </a:r>
            <a:r>
              <a:rPr lang="ru-RU" sz="1600" b="1" dirty="0" smtClean="0"/>
              <a:t>, </a:t>
            </a:r>
            <a:r>
              <a:rPr lang="ru-RU" sz="1600" b="1" dirty="0" smtClean="0">
                <a:solidFill>
                  <a:srgbClr val="C00000"/>
                </a:solidFill>
              </a:rPr>
              <a:t>стр.1:10, гр.07 </a:t>
            </a:r>
            <a:r>
              <a:rPr lang="ru-RU" sz="1600" b="1" dirty="0" smtClean="0"/>
              <a:t>должно </a:t>
            </a:r>
            <a:r>
              <a:rPr lang="ru-RU" sz="1600" b="1" dirty="0"/>
              <a:t>быть </a:t>
            </a:r>
            <a:r>
              <a:rPr lang="ru-RU" sz="1600" b="1" u="sng" dirty="0"/>
              <a:t>больше или </a:t>
            </a:r>
            <a:r>
              <a:rPr lang="ru-RU" sz="1600" b="1" u="sng" dirty="0" smtClean="0"/>
              <a:t>равно</a:t>
            </a:r>
          </a:p>
          <a:p>
            <a:pPr algn="just"/>
            <a:r>
              <a:rPr lang="ru-RU" sz="1600" b="1" dirty="0" smtClean="0"/>
              <a:t> </a:t>
            </a:r>
            <a:r>
              <a:rPr lang="ru-RU" sz="1600" b="1" dirty="0" smtClean="0"/>
              <a:t>   ф.61,таб.2000</a:t>
            </a:r>
            <a:r>
              <a:rPr lang="ru-RU" sz="1600" b="1" dirty="0" smtClean="0"/>
              <a:t>, </a:t>
            </a:r>
            <a:r>
              <a:rPr lang="ru-RU" sz="1600" b="1" dirty="0" smtClean="0">
                <a:solidFill>
                  <a:srgbClr val="C00000"/>
                </a:solidFill>
              </a:rPr>
              <a:t>стр.1:10, гр.08 </a:t>
            </a:r>
            <a:endParaRPr lang="ru-RU" sz="1600" b="1" dirty="0">
              <a:solidFill>
                <a:srgbClr val="C00000"/>
              </a:solidFill>
            </a:endParaRPr>
          </a:p>
          <a:p>
            <a:pPr algn="just"/>
            <a:endParaRPr lang="ru-RU" sz="1600" b="1" dirty="0">
              <a:solidFill>
                <a:srgbClr val="C00000"/>
              </a:solidFill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1600" b="1" u="sng" dirty="0"/>
              <a:t>Для снятых с диспансерного наблюдения пациентов:</a:t>
            </a:r>
          </a:p>
          <a:p>
            <a:pPr algn="just"/>
            <a:r>
              <a:rPr lang="ru-RU" sz="1600" b="1" dirty="0" smtClean="0"/>
              <a:t> </a:t>
            </a:r>
            <a:r>
              <a:rPr lang="ru-RU" sz="1600" b="1" dirty="0" smtClean="0"/>
              <a:t>   ф.61</a:t>
            </a:r>
            <a:r>
              <a:rPr lang="ru-RU" sz="1600" b="1" dirty="0" smtClean="0"/>
              <a:t>, таб.2000, </a:t>
            </a:r>
            <a:r>
              <a:rPr lang="ru-RU" sz="1600" b="1" dirty="0" smtClean="0">
                <a:solidFill>
                  <a:srgbClr val="C00000"/>
                </a:solidFill>
              </a:rPr>
              <a:t>стр.1:8, гр.10 </a:t>
            </a:r>
            <a:r>
              <a:rPr lang="ru-RU" sz="1600" b="1" dirty="0" smtClean="0"/>
              <a:t>должно </a:t>
            </a:r>
            <a:r>
              <a:rPr lang="ru-RU" sz="1600" b="1" dirty="0"/>
              <a:t>быть </a:t>
            </a:r>
            <a:r>
              <a:rPr lang="ru-RU" sz="1600" b="1" u="sng" dirty="0" smtClean="0"/>
              <a:t>равно</a:t>
            </a:r>
            <a:r>
              <a:rPr lang="ru-RU" sz="1600" b="1" dirty="0" smtClean="0"/>
              <a:t> </a:t>
            </a:r>
          </a:p>
          <a:p>
            <a:pPr algn="just"/>
            <a:r>
              <a:rPr lang="ru-RU" sz="1600" b="1" dirty="0" smtClean="0">
                <a:solidFill>
                  <a:srgbClr val="C00000"/>
                </a:solidFill>
              </a:rPr>
              <a:t>    </a:t>
            </a:r>
            <a:r>
              <a:rPr lang="ru-RU" sz="2000" b="1" dirty="0" smtClean="0"/>
              <a:t>(</a:t>
            </a:r>
            <a:r>
              <a:rPr lang="ru-RU" sz="1600" b="1" dirty="0" smtClean="0"/>
              <a:t>ф.61, таб.2000, </a:t>
            </a:r>
            <a:r>
              <a:rPr lang="ru-RU" sz="1600" b="1" dirty="0" smtClean="0">
                <a:solidFill>
                  <a:srgbClr val="C00000"/>
                </a:solidFill>
              </a:rPr>
              <a:t>стр.1:8, гр.11 </a:t>
            </a:r>
            <a:r>
              <a:rPr lang="ru-RU" sz="2000" b="1" dirty="0" smtClean="0">
                <a:solidFill>
                  <a:srgbClr val="C00000"/>
                </a:solidFill>
              </a:rPr>
              <a:t>+ </a:t>
            </a:r>
            <a:r>
              <a:rPr lang="ru-RU" sz="1600" b="1" dirty="0" smtClean="0"/>
              <a:t>ф.61, таб.2000, </a:t>
            </a:r>
            <a:r>
              <a:rPr lang="ru-RU" sz="1600" b="1" dirty="0" smtClean="0">
                <a:solidFill>
                  <a:srgbClr val="C00000"/>
                </a:solidFill>
              </a:rPr>
              <a:t>стр.1:8, гр.13 </a:t>
            </a:r>
            <a:r>
              <a:rPr lang="ru-RU" b="1" dirty="0" smtClean="0">
                <a:solidFill>
                  <a:srgbClr val="C00000"/>
                </a:solidFill>
              </a:rPr>
              <a:t>+</a:t>
            </a:r>
            <a:r>
              <a:rPr lang="ru-RU" sz="1600" b="1" dirty="0" smtClean="0">
                <a:solidFill>
                  <a:srgbClr val="C00000"/>
                </a:solidFill>
              </a:rPr>
              <a:t> </a:t>
            </a:r>
            <a:r>
              <a:rPr lang="ru-RU" sz="1600" b="1" dirty="0"/>
              <a:t>ф.61,таб.2000</a:t>
            </a:r>
            <a:r>
              <a:rPr lang="ru-RU" sz="1600" b="1" dirty="0" smtClean="0"/>
              <a:t>, </a:t>
            </a:r>
            <a:r>
              <a:rPr lang="ru-RU" sz="1600" b="1" dirty="0" smtClean="0">
                <a:solidFill>
                  <a:srgbClr val="C00000"/>
                </a:solidFill>
              </a:rPr>
              <a:t>стр.1:8, гр.14</a:t>
            </a:r>
            <a:r>
              <a:rPr lang="ru-RU" sz="2000" b="1" dirty="0" smtClean="0"/>
              <a:t>)</a:t>
            </a:r>
            <a:endParaRPr lang="ru-RU" sz="1600" b="1" dirty="0"/>
          </a:p>
          <a:p>
            <a:pPr algn="just"/>
            <a:endParaRPr lang="ru-RU" b="1" dirty="0">
              <a:solidFill>
                <a:srgbClr val="C00000"/>
              </a:solidFill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1600" b="1" u="sng" dirty="0"/>
              <a:t>Для снятых с диспансерного наблюдения лиц и </a:t>
            </a:r>
            <a:r>
              <a:rPr lang="ru-RU" sz="1600" b="1" u="sng" dirty="0" err="1"/>
              <a:t>переведеных</a:t>
            </a:r>
            <a:r>
              <a:rPr lang="ru-RU" sz="1600" b="1" u="sng" dirty="0"/>
              <a:t> в </a:t>
            </a:r>
            <a:r>
              <a:rPr lang="ru-RU" sz="1600" b="1" u="sng" dirty="0" smtClean="0"/>
              <a:t>другие  учреждения</a:t>
            </a:r>
            <a:r>
              <a:rPr lang="ru-RU" sz="1600" b="1" u="sng" dirty="0"/>
              <a:t>:</a:t>
            </a:r>
          </a:p>
          <a:p>
            <a:pPr algn="just"/>
            <a:r>
              <a:rPr lang="ru-RU" sz="1600" b="1" dirty="0" smtClean="0"/>
              <a:t>  </a:t>
            </a:r>
            <a:r>
              <a:rPr lang="ru-RU" sz="1600" b="1" dirty="0" smtClean="0"/>
              <a:t>  ф.61</a:t>
            </a:r>
            <a:r>
              <a:rPr lang="ru-RU" sz="1600" b="1" dirty="0" smtClean="0"/>
              <a:t>, таб.2000, </a:t>
            </a:r>
            <a:r>
              <a:rPr lang="ru-RU" sz="1600" b="1" dirty="0" smtClean="0">
                <a:solidFill>
                  <a:srgbClr val="C00000"/>
                </a:solidFill>
              </a:rPr>
              <a:t>стр.1:10, гр.11 </a:t>
            </a:r>
            <a:r>
              <a:rPr lang="ru-RU" sz="1600" b="1" dirty="0" smtClean="0"/>
              <a:t>должно </a:t>
            </a:r>
            <a:r>
              <a:rPr lang="ru-RU" sz="1600" b="1" dirty="0"/>
              <a:t>быть </a:t>
            </a:r>
            <a:r>
              <a:rPr lang="ru-RU" sz="1600" b="1" u="sng" dirty="0"/>
              <a:t>больше или </a:t>
            </a:r>
            <a:r>
              <a:rPr lang="ru-RU" sz="1600" b="1" u="sng" dirty="0" smtClean="0"/>
              <a:t>равно</a:t>
            </a:r>
          </a:p>
          <a:p>
            <a:pPr algn="just"/>
            <a:r>
              <a:rPr lang="ru-RU" sz="1600" b="1" dirty="0" smtClean="0"/>
              <a:t>  </a:t>
            </a:r>
            <a:r>
              <a:rPr lang="ru-RU" sz="1600" b="1" dirty="0" smtClean="0"/>
              <a:t>  ф.61</a:t>
            </a:r>
            <a:r>
              <a:rPr lang="ru-RU" sz="1600" b="1" dirty="0" smtClean="0"/>
              <a:t>, таб.2000, </a:t>
            </a:r>
            <a:r>
              <a:rPr lang="ru-RU" sz="1600" b="1" dirty="0" smtClean="0">
                <a:solidFill>
                  <a:srgbClr val="C00000"/>
                </a:solidFill>
              </a:rPr>
              <a:t>стр.1:10, гр.12</a:t>
            </a:r>
            <a:endParaRPr lang="ru-RU" sz="1600" b="1" dirty="0">
              <a:solidFill>
                <a:srgbClr val="C00000"/>
              </a:solidFill>
            </a:endParaRPr>
          </a:p>
          <a:p>
            <a:pPr algn="just"/>
            <a:endParaRPr lang="ru-RU" b="1" dirty="0">
              <a:solidFill>
                <a:srgbClr val="C00000"/>
              </a:solidFill>
            </a:endParaRPr>
          </a:p>
          <a:p>
            <a:pPr algn="just"/>
            <a:r>
              <a:rPr lang="ru-RU" b="1" dirty="0">
                <a:solidFill>
                  <a:srgbClr val="C00000"/>
                </a:solidFill>
              </a:rPr>
              <a:t> </a:t>
            </a:r>
          </a:p>
          <a:p>
            <a:pPr algn="just"/>
            <a:endParaRPr lang="ru-RU" b="1" dirty="0">
              <a:solidFill>
                <a:srgbClr val="C00000"/>
              </a:solidFill>
            </a:endParaRPr>
          </a:p>
          <a:p>
            <a:pPr algn="just"/>
            <a:endParaRPr lang="ru-RU" b="1" dirty="0">
              <a:solidFill>
                <a:srgbClr val="C00000"/>
              </a:solidFill>
            </a:endParaRPr>
          </a:p>
          <a:p>
            <a:pPr algn="just"/>
            <a:endParaRPr lang="ru-RU" b="1" dirty="0">
              <a:solidFill>
                <a:srgbClr val="C00000"/>
              </a:solidFill>
            </a:endParaRPr>
          </a:p>
          <a:p>
            <a:pPr algn="just"/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E078070-8EDD-4CBE-BA1D-D4E3024E180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8784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61251936"/>
              </p:ext>
            </p:extLst>
          </p:nvPr>
        </p:nvGraphicFramePr>
        <p:xfrm>
          <a:off x="468543" y="1279546"/>
          <a:ext cx="8228523" cy="4583234"/>
        </p:xfrm>
        <a:graphic>
          <a:graphicData uri="http://schemas.openxmlformats.org/drawingml/2006/table">
            <a:tbl>
              <a:tblPr/>
              <a:tblGrid>
                <a:gridCol w="2119917">
                  <a:extLst>
                    <a:ext uri="{9D8B030D-6E8A-4147-A177-3AD203B41FA5}">
                      <a16:colId xmlns:a16="http://schemas.microsoft.com/office/drawing/2014/main" val="2622256443"/>
                    </a:ext>
                  </a:extLst>
                </a:gridCol>
                <a:gridCol w="398328">
                  <a:extLst>
                    <a:ext uri="{9D8B030D-6E8A-4147-A177-3AD203B41FA5}">
                      <a16:colId xmlns:a16="http://schemas.microsoft.com/office/drawing/2014/main" val="3551490096"/>
                    </a:ext>
                  </a:extLst>
                </a:gridCol>
                <a:gridCol w="710240">
                  <a:extLst>
                    <a:ext uri="{9D8B030D-6E8A-4147-A177-3AD203B41FA5}">
                      <a16:colId xmlns:a16="http://schemas.microsoft.com/office/drawing/2014/main" val="741105656"/>
                    </a:ext>
                  </a:extLst>
                </a:gridCol>
                <a:gridCol w="556310">
                  <a:extLst>
                    <a:ext uri="{9D8B030D-6E8A-4147-A177-3AD203B41FA5}">
                      <a16:colId xmlns:a16="http://schemas.microsoft.com/office/drawing/2014/main" val="2427557447"/>
                    </a:ext>
                  </a:extLst>
                </a:gridCol>
                <a:gridCol w="554960">
                  <a:extLst>
                    <a:ext uri="{9D8B030D-6E8A-4147-A177-3AD203B41FA5}">
                      <a16:colId xmlns:a16="http://schemas.microsoft.com/office/drawing/2014/main" val="2291487147"/>
                    </a:ext>
                  </a:extLst>
                </a:gridCol>
                <a:gridCol w="554959">
                  <a:extLst>
                    <a:ext uri="{9D8B030D-6E8A-4147-A177-3AD203B41FA5}">
                      <a16:colId xmlns:a16="http://schemas.microsoft.com/office/drawing/2014/main" val="3398251737"/>
                    </a:ext>
                  </a:extLst>
                </a:gridCol>
                <a:gridCol w="556310">
                  <a:extLst>
                    <a:ext uri="{9D8B030D-6E8A-4147-A177-3AD203B41FA5}">
                      <a16:colId xmlns:a16="http://schemas.microsoft.com/office/drawing/2014/main" val="3573311398"/>
                    </a:ext>
                  </a:extLst>
                </a:gridCol>
                <a:gridCol w="554960">
                  <a:extLst>
                    <a:ext uri="{9D8B030D-6E8A-4147-A177-3AD203B41FA5}">
                      <a16:colId xmlns:a16="http://schemas.microsoft.com/office/drawing/2014/main" val="2794350087"/>
                    </a:ext>
                  </a:extLst>
                </a:gridCol>
                <a:gridCol w="556310">
                  <a:extLst>
                    <a:ext uri="{9D8B030D-6E8A-4147-A177-3AD203B41FA5}">
                      <a16:colId xmlns:a16="http://schemas.microsoft.com/office/drawing/2014/main" val="1435502946"/>
                    </a:ext>
                  </a:extLst>
                </a:gridCol>
                <a:gridCol w="554959">
                  <a:extLst>
                    <a:ext uri="{9D8B030D-6E8A-4147-A177-3AD203B41FA5}">
                      <a16:colId xmlns:a16="http://schemas.microsoft.com/office/drawing/2014/main" val="2908980132"/>
                    </a:ext>
                  </a:extLst>
                </a:gridCol>
                <a:gridCol w="554960">
                  <a:extLst>
                    <a:ext uri="{9D8B030D-6E8A-4147-A177-3AD203B41FA5}">
                      <a16:colId xmlns:a16="http://schemas.microsoft.com/office/drawing/2014/main" val="3403408927"/>
                    </a:ext>
                  </a:extLst>
                </a:gridCol>
                <a:gridCol w="556310">
                  <a:extLst>
                    <a:ext uri="{9D8B030D-6E8A-4147-A177-3AD203B41FA5}">
                      <a16:colId xmlns:a16="http://schemas.microsoft.com/office/drawing/2014/main" val="3221798798"/>
                    </a:ext>
                  </a:extLst>
                </a:gridCol>
              </a:tblGrid>
              <a:tr h="256566">
                <a:tc rowSpan="2"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ct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Формы ВИЧ-инфекции</a:t>
                      </a: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31" marR="5833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 marL="20638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20638" marR="0" lvl="0" indent="0" algn="ct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</a:t>
                      </a: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20638" marR="0" lvl="0" indent="0" algn="ct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стр.</a:t>
                      </a: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31" marR="5833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ct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Код</a:t>
                      </a: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МКБ-10</a:t>
                      </a: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31" marR="5833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9"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ct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из общего числа зарегистрированных пациентов, больных ВИЧ-инфекцией  (гр. 4) имели клиническую стадию заболевания: </a:t>
                      </a: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31" marR="5833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75526553"/>
                  </a:ext>
                </a:extLst>
              </a:tr>
              <a:tr h="56174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ct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2А</a:t>
                      </a: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31" marR="5833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ct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2Б</a:t>
                      </a: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31" marR="5833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ct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2В</a:t>
                      </a: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31" marR="5833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ct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31" marR="5833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ct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4А</a:t>
                      </a: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31" marR="5833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ct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4Б</a:t>
                      </a: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31" marR="5833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ct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4В</a:t>
                      </a: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31" marR="5833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ct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31" marR="5833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ct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стадия не установ-лена</a:t>
                      </a: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31" marR="5833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18944115"/>
                  </a:ext>
                </a:extLst>
              </a:tr>
              <a:tr h="128283"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ct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31" marR="5833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ct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31" marR="5833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ct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31" marR="5833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ct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</a:t>
                      </a: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31" marR="5833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ct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</a:t>
                      </a: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31" marR="5833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ct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</a:t>
                      </a: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31" marR="5833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ct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</a:t>
                      </a: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31" marR="5833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ct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</a:t>
                      </a: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31" marR="5833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ct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</a:t>
                      </a: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31" marR="5833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ct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</a:t>
                      </a: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31" marR="5833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ct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23</a:t>
                      </a: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31" marR="5833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ct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24</a:t>
                      </a: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31" marR="5833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4311898"/>
                  </a:ext>
                </a:extLst>
              </a:tr>
              <a:tr h="230909"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just" defTabSz="1050925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Зарегистрировано пациентов с болезнью, вызванной ВИЧ, всего</a:t>
                      </a: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31" marR="5833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ct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31" marR="5833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ct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В20</a:t>
                      </a:r>
                      <a:r>
                        <a:rPr kumimoji="0" lang="en-US" alt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– </a:t>
                      </a:r>
                      <a:r>
                        <a:rPr kumimoji="0" lang="ru-RU" alt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В24</a:t>
                      </a: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31" marR="5833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31" marR="5833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31" marR="5833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31" marR="5833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31" marR="5833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31" marR="5833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31" marR="5833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31" marR="5833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31" marR="5833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31" marR="5833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52814610"/>
                  </a:ext>
                </a:extLst>
              </a:tr>
              <a:tr h="347039"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just" defTabSz="1050925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в том числе: </a:t>
                      </a: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just" defTabSz="1050925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проявляющейся в виде инфекционных</a:t>
                      </a:r>
                      <a:br>
                        <a:rPr kumimoji="0" lang="ru-RU" alt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kumimoji="0" lang="ru-RU" alt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и паразитарных болезней</a:t>
                      </a: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31" marR="5833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ct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31" marR="5833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ct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В20</a:t>
                      </a: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31" marR="5833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31" marR="5833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31" marR="5833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31" marR="5833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31" marR="5833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31" marR="5833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31" marR="5833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31" marR="5833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31" marR="5833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31" marR="5833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40579530"/>
                  </a:ext>
                </a:extLst>
              </a:tr>
              <a:tr h="347039">
                <a:tc>
                  <a:txBody>
                    <a:bodyPr/>
                    <a:lstStyle>
                      <a:lvl1pPr indent="201613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201613" algn="just" defTabSz="1050925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из них: </a:t>
                      </a: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201613" algn="just" defTabSz="1050925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 проявлением микобактериальной инфекции</a:t>
                      </a: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31" marR="5833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ct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2.1</a:t>
                      </a: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31" marR="5833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ct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В20.0</a:t>
                      </a: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31" marR="5833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31" marR="5833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31" marR="5833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31" marR="5833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31" marR="5833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31" marR="5833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31" marR="5833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31" marR="5833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31" marR="5833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31" marR="5833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83406862"/>
                  </a:ext>
                </a:extLst>
              </a:tr>
              <a:tr h="155560">
                <a:tc>
                  <a:txBody>
                    <a:bodyPr/>
                    <a:lstStyle>
                      <a:lvl1pPr marL="201613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201613" marR="0" lvl="0" indent="0" algn="just" defTabSz="1050925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 проявлениями множественных инфекций</a:t>
                      </a: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31" marR="5833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ctr" defTabSz="1050925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2.2</a:t>
                      </a: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31" marR="5833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ct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В20.7</a:t>
                      </a: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31" marR="5833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31" marR="5833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31" marR="5833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31" marR="5833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31" marR="5833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31" marR="5833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31" marR="5833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31" marR="5833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31" marR="5833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31" marR="5833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72890623"/>
                  </a:ext>
                </a:extLst>
              </a:tr>
              <a:tr h="230909"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just" defTabSz="1050925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проявляющейся в виде злокачествен</a:t>
                      </a:r>
                      <a:br>
                        <a:rPr kumimoji="0" lang="ru-RU" alt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kumimoji="0" lang="ru-RU" alt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ных новообразований</a:t>
                      </a: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31" marR="5833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ctr" defTabSz="1050925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31" marR="5833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ctr" defTabSz="1050925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В21</a:t>
                      </a: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31" marR="5833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31" marR="5833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31" marR="5833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31" marR="5833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31" marR="5833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31" marR="5833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31" marR="5833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31" marR="5833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31" marR="5833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31" marR="5833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2004737"/>
                  </a:ext>
                </a:extLst>
              </a:tr>
              <a:tr h="293025"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just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проявляющейся в виде других</a:t>
                      </a:r>
                      <a:br>
                        <a:rPr kumimoji="0" lang="ru-RU" alt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kumimoji="0" lang="ru-RU" alt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уточненных заболеваний</a:t>
                      </a: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31" marR="5833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ct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31" marR="5833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ct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В22</a:t>
                      </a: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31" marR="5833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31" marR="5833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31" marR="5833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31" marR="5833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31" marR="5833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31" marR="5833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31" marR="5833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31" marR="5833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31" marR="5833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31" marR="5833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375314"/>
                  </a:ext>
                </a:extLst>
              </a:tr>
              <a:tr h="230909">
                <a:tc>
                  <a:txBody>
                    <a:bodyPr/>
                    <a:lstStyle>
                      <a:lvl1pPr marL="201613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201613" marR="0" lvl="0" indent="0" algn="l" defTabSz="1050925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из них: с проявлениями множественных болезней</a:t>
                      </a: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31" marR="5833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ct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4.1</a:t>
                      </a: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31" marR="5833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ct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В22.7</a:t>
                      </a: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31" marR="5833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31" marR="5833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31" marR="5833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31" marR="5833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31" marR="5833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31" marR="5833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31" marR="5833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31" marR="5833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31" marR="5833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31" marR="5833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96098349"/>
                  </a:ext>
                </a:extLst>
              </a:tr>
              <a:tr h="155560"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just" defTabSz="1050925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проявляющейся в виде других  состояний </a:t>
                      </a: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31" marR="5833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ct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31" marR="5833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ct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В23</a:t>
                      </a: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31" marR="5833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31" marR="5833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31" marR="5833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31" marR="5833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31" marR="5833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31" marR="5833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31" marR="5833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31" marR="5833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31" marR="5833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31" marR="5833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42225229"/>
                  </a:ext>
                </a:extLst>
              </a:tr>
              <a:tr h="230909"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just" defTabSz="1050925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проявляющейся болезнью, вызванной</a:t>
                      </a:r>
                      <a:br>
                        <a:rPr kumimoji="0" lang="ru-RU" alt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kumimoji="0" lang="ru-RU" alt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ВИЧ, неуточненной</a:t>
                      </a: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31" marR="5833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ct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31" marR="5833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ct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В24</a:t>
                      </a: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31" marR="5833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31" marR="5833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31" marR="5833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31" marR="5833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31" marR="5833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31" marR="5833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31" marR="5833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31" marR="5833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31" marR="5833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31" marR="5833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17089746"/>
                  </a:ext>
                </a:extLst>
              </a:tr>
              <a:tr h="155560"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just" defTabSz="1050925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Из стр.1: иностранных граждан</a:t>
                      </a: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31" marR="5833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ct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31" marR="5833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ct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В20-В24</a:t>
                      </a: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31" marR="5833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31" marR="5833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31" marR="5833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31" marR="5833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31" marR="5833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31" marR="5833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31" marR="5833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31" marR="5833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31" marR="5833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31" marR="5833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76991116"/>
                  </a:ext>
                </a:extLst>
              </a:tr>
              <a:tr h="230909"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just" defTabSz="1050925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из них: имеющих вид на </a:t>
                      </a: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just" defTabSz="1050925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  жительство</a:t>
                      </a: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31" marR="5833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ct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7.1</a:t>
                      </a: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31" marR="5833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ct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В20-В24</a:t>
                      </a: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31" marR="5833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31" marR="5833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31" marR="5833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31" marR="5833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31" marR="5833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31" marR="5833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31" marR="5833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31" marR="5833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31" marR="5833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31" marR="5833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58021755"/>
                  </a:ext>
                </a:extLst>
              </a:tr>
              <a:tr h="230909">
                <a:tc>
                  <a:txBody>
                    <a:bodyPr/>
                    <a:lstStyle>
                      <a:lvl1pPr indent="290513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290513" algn="just" defTabSz="1050925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разрешение на временное</a:t>
                      </a: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290513" algn="just" defTabSz="1050925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проживание </a:t>
                      </a: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31" marR="5833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ct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7.2</a:t>
                      </a: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31" marR="5833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ct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В20-В24</a:t>
                      </a: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31" marR="5833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31" marR="5833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31" marR="5833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31" marR="5833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31" marR="5833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31" marR="5833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31" marR="5833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31" marR="5833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31" marR="5833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31" marR="5833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61965893"/>
                  </a:ext>
                </a:extLst>
              </a:tr>
              <a:tr h="155560"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just" defTabSz="1050925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Из стр.1: мужчин</a:t>
                      </a: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31" marR="5833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ct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31" marR="5833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ct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В20-В24</a:t>
                      </a: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31" marR="5833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31" marR="5833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31" marR="5833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31" marR="5833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31" marR="5833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31" marR="5833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31" marR="5833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31" marR="5833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31" marR="5833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31" marR="5833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03551815"/>
                  </a:ext>
                </a:extLst>
              </a:tr>
              <a:tr h="347039"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just" defTabSz="1050925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Кроме того, </a:t>
                      </a: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just" defTabSz="1050925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число контактных лиц с пациентами ВИЧ-инфекцией</a:t>
                      </a: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31" marR="5833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ct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31" marR="5833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ct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Z</a:t>
                      </a:r>
                      <a:r>
                        <a:rPr kumimoji="0" lang="ru-RU" altLang="ru-RU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20.</a:t>
                      </a:r>
                      <a:r>
                        <a:rPr kumimoji="0" lang="en-US" altLang="ru-RU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kumimoji="0" lang="ru-RU" alt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31" marR="5833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X</a:t>
                      </a: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31" marR="5833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X</a:t>
                      </a: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31" marR="5833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X</a:t>
                      </a: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31" marR="5833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X</a:t>
                      </a: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31" marR="5833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X</a:t>
                      </a: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31" marR="5833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X</a:t>
                      </a: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31" marR="5833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X</a:t>
                      </a: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31" marR="5833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X</a:t>
                      </a: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31" marR="5833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X</a:t>
                      </a: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31" marR="5833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7614530"/>
                  </a:ext>
                </a:extLst>
              </a:tr>
              <a:tr h="230909">
                <a:tc>
                  <a:txBody>
                    <a:bodyPr/>
                    <a:lstStyle>
                      <a:lvl1pPr marL="201613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201613" marR="0" lvl="0" indent="0" algn="just" defTabSz="1050925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число лиц с бессимптомным статусом, вызванным ВИЧ</a:t>
                      </a: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31" marR="5833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ct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kumimoji="0" lang="en-US" alt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31" marR="5833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ctr" defTabSz="1050925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Z</a:t>
                      </a:r>
                      <a:r>
                        <a:rPr kumimoji="0" lang="ru-RU" alt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</a:t>
                      </a: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31" marR="5833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X</a:t>
                      </a: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31" marR="5833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X</a:t>
                      </a: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31" marR="5833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X</a:t>
                      </a: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31" marR="5833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X</a:t>
                      </a:r>
                      <a:endParaRPr kumimoji="0" lang="ru-RU" alt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31" marR="5833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X</a:t>
                      </a: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31" marR="5833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X</a:t>
                      </a: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31" marR="5833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X</a:t>
                      </a: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31" marR="5833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X</a:t>
                      </a: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31" marR="5833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X</a:t>
                      </a:r>
                      <a:endParaRPr kumimoji="0" lang="ru-RU" alt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31" marR="5833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23004686"/>
                  </a:ext>
                </a:extLst>
              </a:tr>
            </a:tbl>
          </a:graphicData>
        </a:graphic>
      </p:graphicFrame>
      <p:sp>
        <p:nvSpPr>
          <p:cNvPr id="14576" name="Rectangle 1"/>
          <p:cNvSpPr>
            <a:spLocks noChangeArrowheads="1"/>
          </p:cNvSpPr>
          <p:nvPr/>
        </p:nvSpPr>
        <p:spPr bwMode="auto">
          <a:xfrm>
            <a:off x="468543" y="937420"/>
            <a:ext cx="19574589" cy="4719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indent="2921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ru-RU" sz="936" b="1">
                <a:cs typeface="Times New Roman" panose="02020603050405020304" pitchFamily="18" charset="0"/>
              </a:rPr>
              <a:t>																					</a:t>
            </a:r>
            <a:endParaRPr lang="ru-RU" altLang="ru-RU" sz="595"/>
          </a:p>
          <a:p>
            <a:endParaRPr lang="ru-RU" altLang="ru-RU" sz="1531"/>
          </a:p>
        </p:txBody>
      </p:sp>
      <p:sp>
        <p:nvSpPr>
          <p:cNvPr id="14577" name="Прямоугольник 3"/>
          <p:cNvSpPr>
            <a:spLocks noChangeArrowheads="1"/>
          </p:cNvSpPr>
          <p:nvPr/>
        </p:nvSpPr>
        <p:spPr bwMode="auto">
          <a:xfrm>
            <a:off x="251520" y="878453"/>
            <a:ext cx="2176814" cy="3279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ru-RU" altLang="ru-RU" sz="1531" b="1" dirty="0">
                <a:cs typeface="Times New Roman" panose="02020603050405020304" pitchFamily="18" charset="0"/>
              </a:rPr>
              <a:t>(2000) продолжение </a:t>
            </a:r>
            <a:endParaRPr lang="ru-RU" altLang="ru-RU" sz="1531" dirty="0"/>
          </a:p>
        </p:txBody>
      </p:sp>
      <p:sp>
        <p:nvSpPr>
          <p:cNvPr id="14578" name="Прямоугольник 4"/>
          <p:cNvSpPr>
            <a:spLocks noChangeArrowheads="1"/>
          </p:cNvSpPr>
          <p:nvPr/>
        </p:nvSpPr>
        <p:spPr bwMode="auto">
          <a:xfrm>
            <a:off x="1339927" y="3356992"/>
            <a:ext cx="7595246" cy="799065"/>
          </a:xfrm>
          <a:prstGeom prst="rect">
            <a:avLst/>
          </a:prstGeom>
          <a:solidFill>
            <a:schemeClr val="bg1"/>
          </a:solidFill>
          <a:ln w="9525">
            <a:solidFill>
              <a:srgbClr val="BD032F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ru-RU" altLang="ru-RU" sz="1531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Табл. 2000 </a:t>
            </a:r>
            <a:r>
              <a:rPr lang="ru-RU" altLang="ru-RU" sz="153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графах 16-24 показываются сведения о распределении пациентов с болезнью, вызванной ВИЧ, из контингентов, находящихся под диспансерным наблюдением в отчетном году </a:t>
            </a:r>
            <a:r>
              <a:rPr lang="ru-RU" altLang="ru-RU" sz="153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(таб.2000, гр.4)</a:t>
            </a:r>
            <a:r>
              <a:rPr lang="ru-RU" altLang="ru-RU" sz="153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altLang="ru-RU" sz="153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клиническим стадиям заболевания.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499415" y="5806873"/>
            <a:ext cx="8323613" cy="1015663"/>
          </a:xfrm>
          <a:prstGeom prst="rect">
            <a:avLst/>
          </a:prstGeom>
          <a:solidFill>
            <a:srgbClr val="FFFFFF"/>
          </a:solidFill>
        </p:spPr>
        <p:txBody>
          <a:bodyPr wrap="square">
            <a:spAutoFit/>
          </a:bodyPr>
          <a:lstStyle/>
          <a:p>
            <a:pPr indent="268288" algn="just">
              <a:buFont typeface="Arial" panose="020B0604020202020204" pitchFamily="34" charset="0"/>
              <a:buChar char="•"/>
            </a:pPr>
            <a:r>
              <a:rPr lang="ru-RU" sz="1200" u="sng" dirty="0"/>
              <a:t>Из общего числа     зарегистрированных пациентов,  больных ВИЧ-инфекцией имели клиническую стадию заболевания</a:t>
            </a:r>
            <a:r>
              <a:rPr lang="ru-RU" sz="1200" dirty="0"/>
              <a:t>:</a:t>
            </a:r>
          </a:p>
          <a:p>
            <a:pPr indent="268288" algn="just"/>
            <a:r>
              <a:rPr lang="ru-RU" sz="1200" dirty="0"/>
              <a:t>Ф.61,таб.2000</a:t>
            </a:r>
            <a:r>
              <a:rPr lang="ru-RU" sz="1200" dirty="0">
                <a:solidFill>
                  <a:srgbClr val="C00000"/>
                </a:solidFill>
              </a:rPr>
              <a:t>,стр.1, гр.04 </a:t>
            </a:r>
            <a:r>
              <a:rPr lang="ru-RU" sz="1200" dirty="0"/>
              <a:t>должно быть </a:t>
            </a:r>
            <a:r>
              <a:rPr lang="ru-RU" sz="1200" u="sng" dirty="0"/>
              <a:t>равно</a:t>
            </a:r>
            <a:r>
              <a:rPr lang="ru-RU" sz="1200" dirty="0"/>
              <a:t> сумме</a:t>
            </a:r>
          </a:p>
          <a:p>
            <a:pPr indent="268288" algn="just"/>
            <a:r>
              <a:rPr lang="ru-RU" sz="1200" dirty="0">
                <a:solidFill>
                  <a:srgbClr val="C00000"/>
                </a:solidFill>
              </a:rPr>
              <a:t>(</a:t>
            </a:r>
            <a:r>
              <a:rPr lang="ru-RU" sz="1200" dirty="0"/>
              <a:t>ф.61,таб.2000</a:t>
            </a:r>
            <a:r>
              <a:rPr lang="ru-RU" sz="1200" dirty="0">
                <a:solidFill>
                  <a:srgbClr val="C00000"/>
                </a:solidFill>
              </a:rPr>
              <a:t>,стр.1,гр.16 + </a:t>
            </a:r>
            <a:r>
              <a:rPr lang="ru-RU" sz="1200" dirty="0"/>
              <a:t>ф.61,таб.2000,</a:t>
            </a:r>
            <a:r>
              <a:rPr lang="ru-RU" sz="1200" dirty="0">
                <a:solidFill>
                  <a:srgbClr val="C00000"/>
                </a:solidFill>
              </a:rPr>
              <a:t>стр.1,гр.17 + </a:t>
            </a:r>
            <a:r>
              <a:rPr lang="ru-RU" sz="1200" dirty="0"/>
              <a:t>ф.61,таб.2000</a:t>
            </a:r>
            <a:r>
              <a:rPr lang="ru-RU" sz="1200" dirty="0">
                <a:solidFill>
                  <a:srgbClr val="C00000"/>
                </a:solidFill>
              </a:rPr>
              <a:t>,стр.1,гр.18  + </a:t>
            </a:r>
            <a:r>
              <a:rPr lang="ru-RU" sz="1200" dirty="0"/>
              <a:t>ф.61,таб.2000, </a:t>
            </a:r>
            <a:r>
              <a:rPr lang="ru-RU" sz="1200" dirty="0">
                <a:solidFill>
                  <a:srgbClr val="C00000"/>
                </a:solidFill>
              </a:rPr>
              <a:t>стр.1,гр.19 + </a:t>
            </a:r>
            <a:r>
              <a:rPr lang="ru-RU" sz="1200" dirty="0"/>
              <a:t>ф.61,таб.2000</a:t>
            </a:r>
            <a:r>
              <a:rPr lang="ru-RU" sz="1200" dirty="0">
                <a:solidFill>
                  <a:srgbClr val="C00000"/>
                </a:solidFill>
              </a:rPr>
              <a:t>, стр.1,гр.20 + </a:t>
            </a:r>
            <a:r>
              <a:rPr lang="ru-RU" sz="1200" dirty="0"/>
              <a:t>ф.61,таб.2000</a:t>
            </a:r>
            <a:r>
              <a:rPr lang="ru-RU" sz="1200" dirty="0">
                <a:solidFill>
                  <a:srgbClr val="C00000"/>
                </a:solidFill>
              </a:rPr>
              <a:t>, стр.1,гр.21 + </a:t>
            </a:r>
            <a:r>
              <a:rPr lang="ru-RU" sz="1200" dirty="0"/>
              <a:t>ф.61,таб.2000,</a:t>
            </a:r>
            <a:r>
              <a:rPr lang="ru-RU" sz="1200" dirty="0">
                <a:solidFill>
                  <a:srgbClr val="C00000"/>
                </a:solidFill>
              </a:rPr>
              <a:t>стр.1,гр.22 + </a:t>
            </a:r>
            <a:r>
              <a:rPr lang="ru-RU" sz="1200" dirty="0"/>
              <a:t>ф.61,таб.2000</a:t>
            </a:r>
            <a:r>
              <a:rPr lang="ru-RU" sz="1200" dirty="0">
                <a:solidFill>
                  <a:srgbClr val="C00000"/>
                </a:solidFill>
              </a:rPr>
              <a:t>,стр.1,гр.23  + </a:t>
            </a:r>
            <a:r>
              <a:rPr lang="ru-RU" sz="1200" dirty="0"/>
              <a:t>ф.61,таб.2000,</a:t>
            </a:r>
            <a:r>
              <a:rPr lang="ru-RU" sz="1200" dirty="0">
                <a:solidFill>
                  <a:srgbClr val="C00000"/>
                </a:solidFill>
              </a:rPr>
              <a:t>стр.1,гр.24)</a:t>
            </a:r>
            <a:endParaRPr lang="ru-RU" sz="12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4503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45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578" grpId="0" animBg="1"/>
      <p:bldP spid="3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930C406D-CFAA-4A1F-A8DD-746CD24EAA75}"/>
              </a:ext>
            </a:extLst>
          </p:cNvPr>
          <p:cNvSpPr/>
          <p:nvPr/>
        </p:nvSpPr>
        <p:spPr>
          <a:xfrm>
            <a:off x="249071" y="917817"/>
            <a:ext cx="8558369" cy="5501264"/>
          </a:xfrm>
          <a:prstGeom prst="rect">
            <a:avLst/>
          </a:prstGeom>
          <a:solidFill>
            <a:srgbClr val="FF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" name="Прямоугольник 13"/>
          <p:cNvSpPr txBox="1">
            <a:spLocks noChangeArrowheads="1"/>
          </p:cNvSpPr>
          <p:nvPr/>
        </p:nvSpPr>
        <p:spPr bwMode="auto">
          <a:xfrm>
            <a:off x="1" y="0"/>
            <a:ext cx="9162562" cy="700282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b="1" dirty="0">
                <a:solidFill>
                  <a:schemeClr val="bg1"/>
                </a:solidFill>
              </a:rPr>
              <a:t>Форма федерального статистического наблюдения № 61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b="1" dirty="0">
                <a:solidFill>
                  <a:schemeClr val="bg1"/>
                </a:solidFill>
              </a:rPr>
              <a:t> «Сведения о болезни, вызванной вирусом  иммунодефицита человека» </a:t>
            </a:r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EFCF7FFB-9C71-4663-8FB2-B35FB49DDE04}"/>
              </a:ext>
            </a:extLst>
          </p:cNvPr>
          <p:cNvSpPr/>
          <p:nvPr/>
        </p:nvSpPr>
        <p:spPr>
          <a:xfrm>
            <a:off x="311063" y="898238"/>
            <a:ext cx="832989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sz="1600" b="1" dirty="0">
                <a:solidFill>
                  <a:srgbClr val="0033CC"/>
                </a:solidFill>
              </a:rPr>
              <a:t>НЕКОТОРЫЕ УСЛОВИЯ ВНУТРИТАБЛИЧНОГО </a:t>
            </a:r>
            <a:r>
              <a:rPr lang="ru-RU" altLang="ru-RU" sz="1600" b="1" dirty="0" smtClean="0">
                <a:solidFill>
                  <a:srgbClr val="0033CC"/>
                </a:solidFill>
              </a:rPr>
              <a:t>КОНТРОЛЯ </a:t>
            </a:r>
            <a:r>
              <a:rPr lang="ru-RU" altLang="ru-RU" sz="1600" b="1" dirty="0">
                <a:solidFill>
                  <a:srgbClr val="0033CC"/>
                </a:solidFill>
              </a:rPr>
              <a:t>ДЛЯ ТАБЛИЦЫ 2000</a:t>
            </a:r>
          </a:p>
        </p:txBody>
      </p:sp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AA35560B-1966-48E8-ABCB-C770CBEE41A9}"/>
              </a:ext>
            </a:extLst>
          </p:cNvPr>
          <p:cNvSpPr/>
          <p:nvPr/>
        </p:nvSpPr>
        <p:spPr>
          <a:xfrm>
            <a:off x="311062" y="1340768"/>
            <a:ext cx="8496378" cy="36009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1600" u="sng" dirty="0"/>
              <a:t>Для зарегистрированных пациентов</a:t>
            </a:r>
            <a:r>
              <a:rPr lang="ru-RU" sz="1600" u="sng" dirty="0">
                <a:solidFill>
                  <a:schemeClr val="dk1"/>
                </a:solidFill>
              </a:rPr>
              <a:t> с болезнью, вызванной ВИЧ, </a:t>
            </a:r>
            <a:r>
              <a:rPr lang="ru-RU" sz="1600" u="sng" dirty="0" smtClean="0">
                <a:solidFill>
                  <a:schemeClr val="dk1"/>
                </a:solidFill>
              </a:rPr>
              <a:t>проявляющейся </a:t>
            </a:r>
            <a:r>
              <a:rPr lang="ru-RU" sz="1600" u="sng" dirty="0">
                <a:solidFill>
                  <a:schemeClr val="dk1"/>
                </a:solidFill>
              </a:rPr>
              <a:t>в виде инфекционных и паразитарных болезней</a:t>
            </a:r>
            <a:r>
              <a:rPr lang="ru-RU" sz="1600" u="sng" dirty="0"/>
              <a:t> </a:t>
            </a:r>
            <a:r>
              <a:rPr lang="ru-RU" sz="1600" u="sng" dirty="0">
                <a:solidFill>
                  <a:schemeClr val="dk1"/>
                </a:solidFill>
              </a:rPr>
              <a:t>(</a:t>
            </a:r>
            <a:r>
              <a:rPr lang="ru-RU" sz="1600" u="sng" dirty="0">
                <a:ea typeface="Times New Roman"/>
              </a:rPr>
              <a:t>В20)</a:t>
            </a:r>
            <a:r>
              <a:rPr lang="ru-RU" sz="1600" u="sng" dirty="0"/>
              <a:t>:</a:t>
            </a:r>
          </a:p>
          <a:p>
            <a:pPr algn="just"/>
            <a:r>
              <a:rPr lang="ru-RU" sz="1600" dirty="0" smtClean="0"/>
              <a:t>  ф.61,таб.2000,</a:t>
            </a:r>
            <a:r>
              <a:rPr lang="ru-RU" sz="1600" dirty="0" smtClean="0">
                <a:solidFill>
                  <a:srgbClr val="C00000"/>
                </a:solidFill>
              </a:rPr>
              <a:t>стр.2, гр.04:24 </a:t>
            </a:r>
            <a:r>
              <a:rPr lang="ru-RU" sz="1600" dirty="0" smtClean="0"/>
              <a:t>должно </a:t>
            </a:r>
            <a:r>
              <a:rPr lang="ru-RU" sz="1600" dirty="0"/>
              <a:t>быть </a:t>
            </a:r>
            <a:r>
              <a:rPr lang="ru-RU" sz="1600" u="sng" dirty="0"/>
              <a:t>больше</a:t>
            </a:r>
            <a:r>
              <a:rPr lang="ru-RU" sz="1600" dirty="0"/>
              <a:t> </a:t>
            </a:r>
            <a:endParaRPr lang="ru-RU" sz="1600" dirty="0" smtClean="0"/>
          </a:p>
          <a:p>
            <a:pPr algn="just"/>
            <a:r>
              <a:rPr lang="ru-RU" sz="1600" dirty="0"/>
              <a:t> </a:t>
            </a:r>
            <a:r>
              <a:rPr lang="ru-RU" sz="1600" dirty="0" smtClean="0"/>
              <a:t> ф.61,таб.2000, </a:t>
            </a:r>
            <a:r>
              <a:rPr lang="ru-RU" sz="1600" dirty="0" smtClean="0">
                <a:solidFill>
                  <a:srgbClr val="C00000"/>
                </a:solidFill>
              </a:rPr>
              <a:t>стр.2.1+2.2, гр. 04:24</a:t>
            </a:r>
            <a:endParaRPr lang="ru-RU" sz="1600" dirty="0">
              <a:solidFill>
                <a:srgbClr val="C00000"/>
              </a:solidFill>
            </a:endParaRPr>
          </a:p>
          <a:p>
            <a:pPr algn="just"/>
            <a:endParaRPr lang="ru-RU" dirty="0">
              <a:solidFill>
                <a:srgbClr val="C000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600" dirty="0"/>
              <a:t> </a:t>
            </a:r>
            <a:r>
              <a:rPr lang="ru-RU" sz="1600" u="sng" dirty="0"/>
              <a:t>Для зарегистрированных пациентов</a:t>
            </a:r>
            <a:r>
              <a:rPr lang="ru-RU" sz="1600" u="sng" dirty="0">
                <a:solidFill>
                  <a:schemeClr val="dk1"/>
                </a:solidFill>
              </a:rPr>
              <a:t> с болезнью, вызванной ВИЧ, </a:t>
            </a:r>
            <a:r>
              <a:rPr lang="ru-RU" sz="1600" u="sng" dirty="0" smtClean="0">
                <a:solidFill>
                  <a:schemeClr val="dk1"/>
                </a:solidFill>
              </a:rPr>
              <a:t>проявляющейся </a:t>
            </a:r>
            <a:r>
              <a:rPr lang="ru-RU" sz="1600" u="sng" dirty="0"/>
              <a:t>в виде других уточненных заболеваний </a:t>
            </a:r>
            <a:r>
              <a:rPr lang="ru-RU" sz="1600" u="sng" dirty="0">
                <a:solidFill>
                  <a:schemeClr val="dk1"/>
                </a:solidFill>
              </a:rPr>
              <a:t>(</a:t>
            </a:r>
            <a:r>
              <a:rPr lang="ru-RU" sz="1600" u="sng" dirty="0">
                <a:ea typeface="Times New Roman"/>
              </a:rPr>
              <a:t>В22)</a:t>
            </a:r>
            <a:r>
              <a:rPr lang="ru-RU" sz="1600" u="sng" dirty="0"/>
              <a:t>:</a:t>
            </a:r>
          </a:p>
          <a:p>
            <a:pPr algn="just"/>
            <a:r>
              <a:rPr lang="ru-RU" sz="1600" dirty="0" smtClean="0"/>
              <a:t>  ф.61,таб.2000, </a:t>
            </a:r>
            <a:r>
              <a:rPr lang="ru-RU" sz="1600" dirty="0" smtClean="0">
                <a:solidFill>
                  <a:srgbClr val="C00000"/>
                </a:solidFill>
              </a:rPr>
              <a:t>стр.4, гр. 04:24 </a:t>
            </a:r>
            <a:r>
              <a:rPr lang="ru-RU" sz="1600" dirty="0" smtClean="0"/>
              <a:t>должно </a:t>
            </a:r>
            <a:r>
              <a:rPr lang="ru-RU" sz="1600" dirty="0"/>
              <a:t>быть </a:t>
            </a:r>
            <a:r>
              <a:rPr lang="ru-RU" sz="1600" u="sng" dirty="0"/>
              <a:t>больше</a:t>
            </a:r>
            <a:r>
              <a:rPr lang="ru-RU" sz="1600" dirty="0"/>
              <a:t> </a:t>
            </a:r>
            <a:endParaRPr lang="ru-RU" sz="1600" dirty="0" smtClean="0"/>
          </a:p>
          <a:p>
            <a:pPr algn="just"/>
            <a:r>
              <a:rPr lang="ru-RU" sz="1600" dirty="0" smtClean="0"/>
              <a:t>  ф.61,таб.2000</a:t>
            </a:r>
            <a:r>
              <a:rPr lang="ru-RU" sz="1600" dirty="0" smtClean="0">
                <a:solidFill>
                  <a:srgbClr val="C00000"/>
                </a:solidFill>
              </a:rPr>
              <a:t>,стр.4.1, гр.04:24</a:t>
            </a:r>
            <a:endParaRPr lang="ru-RU" sz="1600" dirty="0">
              <a:solidFill>
                <a:srgbClr val="C00000"/>
              </a:solidFill>
            </a:endParaRPr>
          </a:p>
          <a:p>
            <a:pPr algn="just"/>
            <a:endParaRPr lang="ru-RU" dirty="0">
              <a:solidFill>
                <a:srgbClr val="C00000"/>
              </a:solidFill>
            </a:endParaRPr>
          </a:p>
          <a:p>
            <a:pPr indent="268288" algn="just">
              <a:buFont typeface="Arial" panose="020B0604020202020204" pitchFamily="34" charset="0"/>
              <a:buChar char="•"/>
            </a:pPr>
            <a:r>
              <a:rPr lang="ru-RU" sz="1600" u="sng" dirty="0"/>
              <a:t>Для зарегистрированных пациентов</a:t>
            </a:r>
            <a:r>
              <a:rPr lang="ru-RU" sz="1600" u="sng" dirty="0">
                <a:solidFill>
                  <a:schemeClr val="dk1"/>
                </a:solidFill>
              </a:rPr>
              <a:t> с болезнью, вызванной ВИЧ, всего (</a:t>
            </a:r>
            <a:r>
              <a:rPr lang="ru-RU" sz="1600" u="sng" dirty="0">
                <a:ea typeface="Times New Roman"/>
              </a:rPr>
              <a:t>В20 </a:t>
            </a:r>
            <a:r>
              <a:rPr lang="ru-RU" sz="1600" u="sng" dirty="0" smtClean="0">
                <a:ea typeface="Times New Roman"/>
              </a:rPr>
              <a:t>–В24</a:t>
            </a:r>
            <a:r>
              <a:rPr lang="ru-RU" sz="1600" u="sng" dirty="0">
                <a:ea typeface="Times New Roman"/>
              </a:rPr>
              <a:t>)</a:t>
            </a:r>
            <a:r>
              <a:rPr lang="ru-RU" sz="1600" u="sng" dirty="0"/>
              <a:t>:</a:t>
            </a:r>
          </a:p>
          <a:p>
            <a:pPr indent="268288" algn="just"/>
            <a:r>
              <a:rPr lang="ru-RU" sz="1600" dirty="0" smtClean="0"/>
              <a:t>   ф.61,таб.2000</a:t>
            </a:r>
            <a:r>
              <a:rPr lang="ru-RU" sz="1600" dirty="0" smtClean="0">
                <a:solidFill>
                  <a:srgbClr val="C00000"/>
                </a:solidFill>
              </a:rPr>
              <a:t>,стр.1,гр.04:24 </a:t>
            </a:r>
            <a:r>
              <a:rPr lang="ru-RU" sz="1600" dirty="0" smtClean="0"/>
              <a:t>должно </a:t>
            </a:r>
            <a:r>
              <a:rPr lang="ru-RU" sz="1600" dirty="0"/>
              <a:t>быть </a:t>
            </a:r>
            <a:r>
              <a:rPr lang="ru-RU" sz="1600" u="sng" dirty="0"/>
              <a:t>больше </a:t>
            </a:r>
            <a:endParaRPr lang="ru-RU" sz="1600" u="sng" dirty="0" smtClean="0"/>
          </a:p>
          <a:p>
            <a:pPr indent="268288" algn="just"/>
            <a:r>
              <a:rPr lang="ru-RU" sz="1600" dirty="0"/>
              <a:t> </a:t>
            </a:r>
            <a:r>
              <a:rPr lang="ru-RU" sz="1600" dirty="0" smtClean="0"/>
              <a:t>  ф.61,таб.2000,</a:t>
            </a:r>
            <a:r>
              <a:rPr lang="ru-RU" sz="1600" dirty="0" smtClean="0">
                <a:solidFill>
                  <a:srgbClr val="C00000"/>
                </a:solidFill>
              </a:rPr>
              <a:t>стр.7,гр.04:24</a:t>
            </a:r>
          </a:p>
          <a:p>
            <a:pPr indent="268288" algn="just"/>
            <a:endParaRPr lang="ru-RU" sz="1600" dirty="0">
              <a:solidFill>
                <a:srgbClr val="C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975586" y="6419081"/>
            <a:ext cx="2133600" cy="365125"/>
          </a:xfrm>
        </p:spPr>
        <p:txBody>
          <a:bodyPr/>
          <a:lstStyle/>
          <a:p>
            <a:pPr>
              <a:defRPr/>
            </a:pPr>
            <a:fld id="{EE078070-8EDD-4CBE-BA1D-D4E3024E180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22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4519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930C406D-CFAA-4A1F-A8DD-746CD24EAA75}"/>
              </a:ext>
            </a:extLst>
          </p:cNvPr>
          <p:cNvSpPr/>
          <p:nvPr/>
        </p:nvSpPr>
        <p:spPr>
          <a:xfrm>
            <a:off x="249071" y="750591"/>
            <a:ext cx="8558369" cy="5356625"/>
          </a:xfrm>
          <a:prstGeom prst="rect">
            <a:avLst/>
          </a:prstGeom>
          <a:solidFill>
            <a:srgbClr val="FF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" name="Прямоугольник 13"/>
          <p:cNvSpPr txBox="1">
            <a:spLocks noChangeArrowheads="1"/>
          </p:cNvSpPr>
          <p:nvPr/>
        </p:nvSpPr>
        <p:spPr bwMode="auto">
          <a:xfrm>
            <a:off x="1" y="0"/>
            <a:ext cx="9162562" cy="700282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b="1" dirty="0">
                <a:solidFill>
                  <a:schemeClr val="bg1"/>
                </a:solidFill>
              </a:rPr>
              <a:t>Форма федерального статистического наблюдения № 61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b="1" dirty="0">
                <a:solidFill>
                  <a:schemeClr val="bg1"/>
                </a:solidFill>
              </a:rPr>
              <a:t> «Сведения о болезни, вызванной вирусом  иммунодефицита человека» </a:t>
            </a:r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EFCF7FFB-9C71-4663-8FB2-B35FB49DDE04}"/>
              </a:ext>
            </a:extLst>
          </p:cNvPr>
          <p:cNvSpPr/>
          <p:nvPr/>
        </p:nvSpPr>
        <p:spPr>
          <a:xfrm>
            <a:off x="294875" y="750592"/>
            <a:ext cx="855424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b="1" dirty="0">
                <a:solidFill>
                  <a:srgbClr val="0033CC"/>
                </a:solidFill>
              </a:rPr>
              <a:t>НЕКОТОРЫЕ УСЛОВИЯ ВНУТРИТАБЛИЧНОГО </a:t>
            </a:r>
            <a:r>
              <a:rPr lang="ru-RU" altLang="ru-RU" b="1" dirty="0" smtClean="0">
                <a:solidFill>
                  <a:srgbClr val="0033CC"/>
                </a:solidFill>
              </a:rPr>
              <a:t>КОНТРОЛЯ </a:t>
            </a:r>
            <a:r>
              <a:rPr lang="ru-RU" altLang="ru-RU" b="1" dirty="0">
                <a:solidFill>
                  <a:srgbClr val="0033CC"/>
                </a:solidFill>
              </a:rPr>
              <a:t>ДЛЯ ТАБЛИЦЫ 2000</a:t>
            </a:r>
          </a:p>
        </p:txBody>
      </p:sp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AA35560B-1966-48E8-ABCB-C770CBEE41A9}"/>
              </a:ext>
            </a:extLst>
          </p:cNvPr>
          <p:cNvSpPr/>
          <p:nvPr/>
        </p:nvSpPr>
        <p:spPr>
          <a:xfrm>
            <a:off x="269913" y="1305903"/>
            <a:ext cx="8579211" cy="44319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1600" u="sng" dirty="0"/>
              <a:t>Для зарегистрированных пациентов - иностранных граждан,</a:t>
            </a:r>
            <a:r>
              <a:rPr lang="ru-RU" sz="1600" u="sng" dirty="0">
                <a:solidFill>
                  <a:schemeClr val="dk1"/>
                </a:solidFill>
              </a:rPr>
              <a:t> с </a:t>
            </a:r>
            <a:r>
              <a:rPr lang="ru-RU" sz="1600" u="sng" dirty="0" smtClean="0">
                <a:solidFill>
                  <a:schemeClr val="dk1"/>
                </a:solidFill>
              </a:rPr>
              <a:t>болезнью, вызванной </a:t>
            </a:r>
            <a:r>
              <a:rPr lang="ru-RU" sz="1600" u="sng" dirty="0">
                <a:solidFill>
                  <a:schemeClr val="dk1"/>
                </a:solidFill>
              </a:rPr>
              <a:t>ВИЧ, (</a:t>
            </a:r>
            <a:r>
              <a:rPr lang="ru-RU" sz="1600" u="sng" dirty="0">
                <a:ea typeface="Times New Roman"/>
              </a:rPr>
              <a:t>В20–В24)</a:t>
            </a:r>
            <a:r>
              <a:rPr lang="ru-RU" sz="1600" u="sng" dirty="0"/>
              <a:t>:</a:t>
            </a:r>
          </a:p>
          <a:p>
            <a:pPr algn="just"/>
            <a:r>
              <a:rPr lang="ru-RU" sz="1600" dirty="0"/>
              <a:t>ф.61,таб.2000,</a:t>
            </a:r>
            <a:r>
              <a:rPr lang="ru-RU" sz="1600" dirty="0">
                <a:solidFill>
                  <a:srgbClr val="C00000"/>
                </a:solidFill>
              </a:rPr>
              <a:t>стр.7,гр.04:24 </a:t>
            </a:r>
            <a:r>
              <a:rPr lang="ru-RU" sz="1600" dirty="0" smtClean="0"/>
              <a:t>должно </a:t>
            </a:r>
            <a:r>
              <a:rPr lang="ru-RU" sz="1600" dirty="0"/>
              <a:t>быть </a:t>
            </a:r>
            <a:r>
              <a:rPr lang="ru-RU" sz="1600" u="sng" dirty="0"/>
              <a:t>больше или </a:t>
            </a:r>
            <a:r>
              <a:rPr lang="ru-RU" sz="1600" u="sng" dirty="0" smtClean="0"/>
              <a:t>равно </a:t>
            </a:r>
          </a:p>
          <a:p>
            <a:pPr algn="just"/>
            <a:r>
              <a:rPr lang="ru-RU" sz="1600" dirty="0" smtClean="0"/>
              <a:t>ф.61,таб.2000</a:t>
            </a:r>
            <a:r>
              <a:rPr lang="ru-RU" sz="1600" dirty="0" smtClean="0">
                <a:solidFill>
                  <a:srgbClr val="C00000"/>
                </a:solidFill>
              </a:rPr>
              <a:t>, стр.7.1+7.2, гр.04:24</a:t>
            </a:r>
            <a:endParaRPr lang="ru-RU" sz="1600" dirty="0">
              <a:solidFill>
                <a:srgbClr val="C00000"/>
              </a:solidFill>
            </a:endParaRPr>
          </a:p>
          <a:p>
            <a:pPr algn="just"/>
            <a:endParaRPr lang="ru-RU" sz="1600" dirty="0">
              <a:solidFill>
                <a:srgbClr val="C00000"/>
              </a:solidFill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1600" u="sng" dirty="0"/>
              <a:t>Для зарегистрированных пациентов - иностранных граждан,</a:t>
            </a:r>
            <a:r>
              <a:rPr lang="ru-RU" sz="1600" u="sng" dirty="0">
                <a:solidFill>
                  <a:schemeClr val="dk1"/>
                </a:solidFill>
              </a:rPr>
              <a:t> с болезнью, </a:t>
            </a:r>
            <a:r>
              <a:rPr lang="ru-RU" sz="1600" u="sng" dirty="0" smtClean="0">
                <a:solidFill>
                  <a:schemeClr val="dk1"/>
                </a:solidFill>
              </a:rPr>
              <a:t>вызванной </a:t>
            </a:r>
            <a:r>
              <a:rPr lang="ru-RU" sz="1600" u="sng" dirty="0">
                <a:solidFill>
                  <a:schemeClr val="dk1"/>
                </a:solidFill>
              </a:rPr>
              <a:t>ВИЧ, (</a:t>
            </a:r>
            <a:r>
              <a:rPr lang="ru-RU" sz="1600" u="sng" dirty="0">
                <a:ea typeface="Times New Roman"/>
              </a:rPr>
              <a:t>В20–В24)</a:t>
            </a:r>
            <a:r>
              <a:rPr lang="ru-RU" sz="1600" u="sng" dirty="0"/>
              <a:t>:</a:t>
            </a:r>
          </a:p>
          <a:p>
            <a:pPr algn="just"/>
            <a:r>
              <a:rPr lang="ru-RU" sz="1600" dirty="0"/>
              <a:t>ф.61,таб.2000</a:t>
            </a:r>
            <a:r>
              <a:rPr lang="ru-RU" sz="1600" dirty="0" smtClean="0"/>
              <a:t>, </a:t>
            </a:r>
            <a:r>
              <a:rPr lang="ru-RU" sz="1600" dirty="0" smtClean="0">
                <a:solidFill>
                  <a:srgbClr val="C00000"/>
                </a:solidFill>
              </a:rPr>
              <a:t>стр.7, гр.04:24 </a:t>
            </a:r>
            <a:r>
              <a:rPr lang="ru-RU" sz="1600" dirty="0" smtClean="0"/>
              <a:t>должно </a:t>
            </a:r>
            <a:r>
              <a:rPr lang="ru-RU" sz="1600" dirty="0"/>
              <a:t>быть </a:t>
            </a:r>
            <a:r>
              <a:rPr lang="ru-RU" sz="1600" u="sng" dirty="0"/>
              <a:t>больше или </a:t>
            </a:r>
            <a:r>
              <a:rPr lang="ru-RU" sz="1600" u="sng" dirty="0" smtClean="0"/>
              <a:t>равно </a:t>
            </a:r>
          </a:p>
          <a:p>
            <a:pPr algn="just"/>
            <a:r>
              <a:rPr lang="ru-RU" sz="1600" dirty="0" smtClean="0"/>
              <a:t>ф.61,таб.2000, </a:t>
            </a:r>
            <a:r>
              <a:rPr lang="ru-RU" sz="1600" dirty="0" smtClean="0">
                <a:solidFill>
                  <a:srgbClr val="C00000"/>
                </a:solidFill>
              </a:rPr>
              <a:t>стр.7.1, гр.04:24</a:t>
            </a:r>
            <a:endParaRPr lang="ru-RU" sz="1600" dirty="0">
              <a:solidFill>
                <a:srgbClr val="C00000"/>
              </a:solidFill>
            </a:endParaRPr>
          </a:p>
          <a:p>
            <a:pPr algn="just"/>
            <a:endParaRPr lang="ru-RU" sz="1600" dirty="0">
              <a:solidFill>
                <a:srgbClr val="C00000"/>
              </a:solidFill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1600" u="sng" dirty="0"/>
              <a:t>Для зарегистрированных пациентов - иностранных граждан,</a:t>
            </a:r>
            <a:r>
              <a:rPr lang="ru-RU" sz="1600" u="sng" dirty="0">
                <a:solidFill>
                  <a:schemeClr val="dk1"/>
                </a:solidFill>
              </a:rPr>
              <a:t> с болезнью, </a:t>
            </a:r>
            <a:r>
              <a:rPr lang="ru-RU" sz="1600" u="sng" dirty="0" smtClean="0">
                <a:solidFill>
                  <a:schemeClr val="dk1"/>
                </a:solidFill>
              </a:rPr>
              <a:t>вызванной </a:t>
            </a:r>
            <a:r>
              <a:rPr lang="ru-RU" sz="1600" u="sng" dirty="0">
                <a:solidFill>
                  <a:schemeClr val="dk1"/>
                </a:solidFill>
              </a:rPr>
              <a:t>ВИЧ, (</a:t>
            </a:r>
            <a:r>
              <a:rPr lang="ru-RU" sz="1600" u="sng" dirty="0">
                <a:ea typeface="Times New Roman"/>
              </a:rPr>
              <a:t>В20–В24)</a:t>
            </a:r>
            <a:r>
              <a:rPr lang="ru-RU" sz="1600" u="sng" dirty="0"/>
              <a:t>:</a:t>
            </a:r>
          </a:p>
          <a:p>
            <a:pPr algn="just"/>
            <a:r>
              <a:rPr lang="ru-RU" sz="1600" dirty="0"/>
              <a:t>ф.61,таб.2000</a:t>
            </a:r>
            <a:r>
              <a:rPr lang="ru-RU" sz="1600" dirty="0" smtClean="0"/>
              <a:t>, </a:t>
            </a:r>
            <a:r>
              <a:rPr lang="ru-RU" sz="1600" dirty="0" smtClean="0">
                <a:solidFill>
                  <a:srgbClr val="C00000"/>
                </a:solidFill>
              </a:rPr>
              <a:t>стр.7, гр.04:24 </a:t>
            </a:r>
            <a:r>
              <a:rPr lang="ru-RU" sz="1600" dirty="0" smtClean="0"/>
              <a:t>должно </a:t>
            </a:r>
            <a:r>
              <a:rPr lang="ru-RU" sz="1600" dirty="0"/>
              <a:t>быть </a:t>
            </a:r>
            <a:r>
              <a:rPr lang="ru-RU" sz="1600" u="sng" dirty="0"/>
              <a:t>больше или </a:t>
            </a:r>
            <a:r>
              <a:rPr lang="ru-RU" sz="1600" u="sng" dirty="0" smtClean="0"/>
              <a:t>равно</a:t>
            </a:r>
          </a:p>
          <a:p>
            <a:pPr algn="just"/>
            <a:r>
              <a:rPr lang="ru-RU" sz="1600" dirty="0" smtClean="0"/>
              <a:t>ф.61,таб.2000, </a:t>
            </a:r>
            <a:r>
              <a:rPr lang="ru-RU" sz="1600" dirty="0" smtClean="0">
                <a:solidFill>
                  <a:srgbClr val="C00000"/>
                </a:solidFill>
              </a:rPr>
              <a:t>стр.7.2, гр.04:24</a:t>
            </a:r>
            <a:endParaRPr lang="ru-RU" sz="1600" dirty="0">
              <a:solidFill>
                <a:srgbClr val="C00000"/>
              </a:solidFill>
            </a:endParaRPr>
          </a:p>
          <a:p>
            <a:pPr algn="just"/>
            <a:endParaRPr lang="ru-RU" dirty="0">
              <a:solidFill>
                <a:srgbClr val="C00000"/>
              </a:solidFill>
            </a:endParaRPr>
          </a:p>
          <a:p>
            <a:pPr algn="just"/>
            <a:endParaRPr lang="ru-RU" b="1" dirty="0">
              <a:solidFill>
                <a:srgbClr val="C00000"/>
              </a:solidFill>
            </a:endParaRPr>
          </a:p>
          <a:p>
            <a:pPr algn="just"/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E078070-8EDD-4CBE-BA1D-D4E3024E180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8036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84907" y="1224692"/>
            <a:ext cx="8401354" cy="469892"/>
          </a:xfrm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indent="1550176" algn="l" defTabSz="777789">
              <a:defRPr/>
            </a:pPr>
            <a:r>
              <a:rPr lang="ru-RU" altLang="ru-RU" sz="1191" b="1" dirty="0">
                <a:latin typeface="Arial" panose="020B0604020202020204" pitchFamily="34" charset="0"/>
                <a:cs typeface="Times New Roman" panose="02020603050405020304" pitchFamily="18" charset="0"/>
              </a:rPr>
              <a:t>3. Результаты обследования пациентов, больных ВИЧ-инфекцией в отчетном году</a:t>
            </a:r>
            <a:r>
              <a:rPr lang="ru-RU" altLang="ru-RU" sz="100" dirty="0">
                <a:latin typeface="Arial" panose="020B0604020202020204" pitchFamily="34" charset="0"/>
              </a:rPr>
              <a:t/>
            </a:r>
            <a:br>
              <a:rPr lang="ru-RU" altLang="ru-RU" sz="100" dirty="0">
                <a:latin typeface="Arial" panose="020B0604020202020204" pitchFamily="34" charset="0"/>
              </a:rPr>
            </a:br>
            <a:r>
              <a:rPr lang="ru-RU" altLang="ru-RU" sz="1191" b="1" dirty="0">
                <a:latin typeface="Arial" panose="020B0604020202020204" pitchFamily="34" charset="0"/>
                <a:cs typeface="Times New Roman" panose="02020603050405020304" pitchFamily="18" charset="0"/>
              </a:rPr>
              <a:t> (3000)</a:t>
            </a:r>
            <a:endParaRPr lang="ru-RU" altLang="ru-RU" sz="119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6332966"/>
              </p:ext>
            </p:extLst>
          </p:nvPr>
        </p:nvGraphicFramePr>
        <p:xfrm>
          <a:off x="457742" y="1827089"/>
          <a:ext cx="8228519" cy="4285386"/>
        </p:xfrm>
        <a:graphic>
          <a:graphicData uri="http://schemas.openxmlformats.org/drawingml/2006/table">
            <a:tbl>
              <a:tblPr firstRow="1" firstCol="1" bandRow="1">
                <a:tableStyleId>{2D5ABB26-0587-4C30-8999-92F81FD0307C}</a:tableStyleId>
              </a:tblPr>
              <a:tblGrid>
                <a:gridCol w="4827902">
                  <a:extLst>
                    <a:ext uri="{9D8B030D-6E8A-4147-A177-3AD203B41FA5}">
                      <a16:colId xmlns:a16="http://schemas.microsoft.com/office/drawing/2014/main" val="3770967078"/>
                    </a:ext>
                  </a:extLst>
                </a:gridCol>
                <a:gridCol w="454160">
                  <a:extLst>
                    <a:ext uri="{9D8B030D-6E8A-4147-A177-3AD203B41FA5}">
                      <a16:colId xmlns:a16="http://schemas.microsoft.com/office/drawing/2014/main" val="2098147028"/>
                    </a:ext>
                  </a:extLst>
                </a:gridCol>
                <a:gridCol w="527993">
                  <a:extLst>
                    <a:ext uri="{9D8B030D-6E8A-4147-A177-3AD203B41FA5}">
                      <a16:colId xmlns:a16="http://schemas.microsoft.com/office/drawing/2014/main" val="1460758213"/>
                    </a:ext>
                  </a:extLst>
                </a:gridCol>
                <a:gridCol w="454690">
                  <a:extLst>
                    <a:ext uri="{9D8B030D-6E8A-4147-A177-3AD203B41FA5}">
                      <a16:colId xmlns:a16="http://schemas.microsoft.com/office/drawing/2014/main" val="2526504164"/>
                    </a:ext>
                  </a:extLst>
                </a:gridCol>
                <a:gridCol w="454160">
                  <a:extLst>
                    <a:ext uri="{9D8B030D-6E8A-4147-A177-3AD203B41FA5}">
                      <a16:colId xmlns:a16="http://schemas.microsoft.com/office/drawing/2014/main" val="1205648064"/>
                    </a:ext>
                  </a:extLst>
                </a:gridCol>
                <a:gridCol w="453628">
                  <a:extLst>
                    <a:ext uri="{9D8B030D-6E8A-4147-A177-3AD203B41FA5}">
                      <a16:colId xmlns:a16="http://schemas.microsoft.com/office/drawing/2014/main" val="4090058815"/>
                    </a:ext>
                  </a:extLst>
                </a:gridCol>
                <a:gridCol w="527993">
                  <a:extLst>
                    <a:ext uri="{9D8B030D-6E8A-4147-A177-3AD203B41FA5}">
                      <a16:colId xmlns:a16="http://schemas.microsoft.com/office/drawing/2014/main" val="794097764"/>
                    </a:ext>
                  </a:extLst>
                </a:gridCol>
                <a:gridCol w="527993">
                  <a:extLst>
                    <a:ext uri="{9D8B030D-6E8A-4147-A177-3AD203B41FA5}">
                      <a16:colId xmlns:a16="http://schemas.microsoft.com/office/drawing/2014/main" val="704811170"/>
                    </a:ext>
                  </a:extLst>
                </a:gridCol>
              </a:tblGrid>
              <a:tr h="561375">
                <a:tc rowSpan="3">
                  <a:txBody>
                    <a:bodyPr/>
                    <a:lstStyle/>
                    <a:p>
                      <a:pPr algn="ctr">
                        <a:lnSpc>
                          <a:spcPts val="800"/>
                        </a:lnSpc>
                        <a:spcAft>
                          <a:spcPts val="0"/>
                        </a:spcAft>
                      </a:pPr>
                      <a:r>
                        <a:rPr lang="ru-RU" sz="900" dirty="0" smtClean="0">
                          <a:effectLst/>
                        </a:rPr>
                        <a:t>Наименование контингентов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8331" marR="5833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F2FB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№</a:t>
                      </a:r>
                      <a:endParaRPr lang="ru-RU" sz="1000">
                        <a:effectLst/>
                      </a:endParaRPr>
                    </a:p>
                    <a:p>
                      <a:pPr algn="ctr">
                        <a:lnSpc>
                          <a:spcPct val="80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строки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8331" marR="5833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F2FB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Число обследованных пациентов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8331" marR="5833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F2F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 </a:t>
                      </a:r>
                      <a:endParaRPr lang="ru-RU" sz="1000">
                        <a:effectLst/>
                      </a:endParaRPr>
                    </a:p>
                    <a:p>
                      <a:pPr algn="ctr">
                        <a:lnSpc>
                          <a:spcPct val="80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Выявлено из числа обследованных пациентов</a:t>
                      </a:r>
                      <a:endParaRPr lang="ru-RU" sz="1000">
                        <a:effectLst/>
                      </a:endParaRPr>
                    </a:p>
                    <a:p>
                      <a:pPr algn="ctr">
                        <a:lnSpc>
                          <a:spcPct val="80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8331" marR="5833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F2F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40735940"/>
                  </a:ext>
                </a:extLst>
              </a:tr>
              <a:tr h="34128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Всего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8331" marR="5833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F2FB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из них детей в возрасте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8331" marR="5833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F2F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Всего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8331" marR="5833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F2FB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из них детей в возрасте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8331" marR="5833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F2F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29504504"/>
                  </a:ext>
                </a:extLst>
              </a:tr>
              <a:tr h="34128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0-14 лет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8331" marR="5833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F2F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15-17 лет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8331" marR="5833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F2FB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0-14 лет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8331" marR="5833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F2F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15-17 лет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8331" marR="5833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F2F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18194456"/>
                  </a:ext>
                </a:extLst>
              </a:tr>
              <a:tr h="149676">
                <a:tc>
                  <a:txBody>
                    <a:bodyPr/>
                    <a:lstStyle/>
                    <a:p>
                      <a:pPr algn="ctr">
                        <a:lnSpc>
                          <a:spcPts val="800"/>
                        </a:lnSpc>
                        <a:spcAft>
                          <a:spcPts val="0"/>
                        </a:spcAft>
                      </a:pPr>
                      <a:r>
                        <a:rPr lang="ru-RU" sz="900" dirty="0" smtClean="0">
                          <a:effectLst/>
                        </a:rPr>
                        <a:t>1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8331" marR="5833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F2F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8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2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8331" marR="5833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F2F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8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3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8331" marR="5833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F2F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8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4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8331" marR="5833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F2F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8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5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8331" marR="5833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F2F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8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6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8331" marR="5833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F2F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8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7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8331" marR="5833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F2F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8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8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8331" marR="5833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F2F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8441411"/>
                  </a:ext>
                </a:extLst>
              </a:tr>
              <a:tr h="31114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 smtClean="0">
                          <a:effectLst/>
                        </a:rPr>
                        <a:t>Пациенты, больные ВИЧ-инфекцией (код МКБ </a:t>
                      </a:r>
                      <a:r>
                        <a:rPr lang="ru-RU" sz="900" dirty="0" smtClean="0">
                          <a:effectLst/>
                          <a:sym typeface="Symbol" panose="05050102010706020507" pitchFamily="18" charset="2"/>
                        </a:rPr>
                        <a:t></a:t>
                      </a:r>
                      <a:r>
                        <a:rPr lang="ru-RU" sz="900" dirty="0" smtClean="0">
                          <a:effectLst/>
                        </a:rPr>
                        <a:t> 10 В20-В24) </a:t>
                      </a:r>
                      <a:r>
                        <a:rPr lang="ru-RU" sz="1200" b="1" dirty="0" smtClean="0">
                          <a:solidFill>
                            <a:srgbClr val="C00000"/>
                          </a:solidFill>
                          <a:effectLst/>
                        </a:rPr>
                        <a:t>(таб.2000, стр.1, гр.15), </a:t>
                      </a:r>
                      <a:r>
                        <a:rPr lang="ru-RU" sz="900" dirty="0" smtClean="0">
                          <a:effectLst/>
                        </a:rPr>
                        <a:t>обследованные в отчетном году, всего 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8331" marR="5833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F2F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1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8331" marR="5833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F2FB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8331" marR="5833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F2FB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8331" marR="5833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F2FB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8331" marR="5833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F2FB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8331" marR="5833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F2FB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8331" marR="5833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F2FB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8331" marR="5833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F2F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05227586"/>
                  </a:ext>
                </a:extLst>
              </a:tr>
              <a:tr h="256255">
                <a:tc>
                  <a:txBody>
                    <a:bodyPr/>
                    <a:lstStyle/>
                    <a:p>
                      <a:pPr indent="201295" algn="just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 dirty="0" smtClean="0">
                          <a:effectLst/>
                        </a:rPr>
                        <a:t>из них обследовано:</a:t>
                      </a:r>
                      <a:endParaRPr lang="ru-RU" sz="1000" dirty="0" smtClean="0">
                        <a:effectLst/>
                      </a:endParaRPr>
                    </a:p>
                    <a:p>
                      <a:pPr algn="just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 dirty="0" smtClean="0">
                          <a:effectLst/>
                        </a:rPr>
                        <a:t>                    для выявления:    туберкулеза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8331" marR="5833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F2F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2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8331" marR="5833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F2FB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8331" marR="5833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F2FB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8331" marR="5833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F2FB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8331" marR="5833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F2FB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8331" marR="5833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F2FB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8331" marR="5833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F2FB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8331" marR="5833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F2F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9802473"/>
                  </a:ext>
                </a:extLst>
              </a:tr>
              <a:tr h="167731">
                <a:tc>
                  <a:txBody>
                    <a:bodyPr/>
                    <a:lstStyle/>
                    <a:p>
                      <a:pPr indent="741680" algn="just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 dirty="0" smtClean="0">
                          <a:effectLst/>
                        </a:rPr>
                        <a:t>                                    из них: методом флюорографии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8331" marR="5833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F2F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2.1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8331" marR="5833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F2FB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8331" marR="5833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F2FB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8331" marR="5833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F2FB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8331" marR="5833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F2FB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8331" marR="5833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F2FB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8331" marR="5833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F2FB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8331" marR="5833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F2F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58557909"/>
                  </a:ext>
                </a:extLst>
              </a:tr>
              <a:tr h="167731">
                <a:tc>
                  <a:txBody>
                    <a:bodyPr/>
                    <a:lstStyle/>
                    <a:p>
                      <a:pPr indent="1191260" algn="just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 smtClean="0">
                          <a:effectLst/>
                        </a:rPr>
                        <a:t>                                   бактериологическими методами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8331" marR="5833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F2F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</a:rPr>
                        <a:t>2.2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8331" marR="5833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F2FB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8331" marR="5833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F2FB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8331" marR="5833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F2FB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8331" marR="5833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F2FB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8331" marR="5833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F2FB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8331" marR="5833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F2FB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8331" marR="5833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F2F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41821015"/>
                  </a:ext>
                </a:extLst>
              </a:tr>
              <a:tr h="167731">
                <a:tc>
                  <a:txBody>
                    <a:bodyPr/>
                    <a:lstStyle/>
                    <a:p>
                      <a:pPr indent="1821815" algn="just">
                        <a:spcAft>
                          <a:spcPts val="0"/>
                        </a:spcAft>
                      </a:pPr>
                      <a:r>
                        <a:rPr lang="ru-RU" sz="900" dirty="0" smtClean="0">
                          <a:effectLst/>
                        </a:rPr>
                        <a:t>гепатита В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8331" marR="5833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F2F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3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8331" marR="5833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F2FB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8331" marR="5833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F2FB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8331" marR="5833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F2FB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8331" marR="5833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F2FB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8331" marR="5833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F2FB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8331" marR="5833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F2FB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8331" marR="5833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F2F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53211606"/>
                  </a:ext>
                </a:extLst>
              </a:tr>
              <a:tr h="167731">
                <a:tc>
                  <a:txBody>
                    <a:bodyPr/>
                    <a:lstStyle/>
                    <a:p>
                      <a:pPr indent="1821815" algn="just">
                        <a:spcAft>
                          <a:spcPts val="0"/>
                        </a:spcAft>
                      </a:pPr>
                      <a:r>
                        <a:rPr lang="ru-RU" sz="900" dirty="0" smtClean="0">
                          <a:effectLst/>
                        </a:rPr>
                        <a:t>гепатита С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8331" marR="5833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F2F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4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8331" marR="5833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F2FB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8331" marR="5833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F2FB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8331" marR="5833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F2FB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8331" marR="5833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F2FB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8331" marR="5833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F2FB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8331" marR="5833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F2FB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8331" marR="5833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F2F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71832154"/>
                  </a:ext>
                </a:extLst>
              </a:tr>
              <a:tr h="279551">
                <a:tc>
                  <a:txBody>
                    <a:bodyPr/>
                    <a:lstStyle/>
                    <a:p>
                      <a:pPr indent="1821815" algn="just">
                        <a:spcAft>
                          <a:spcPts val="0"/>
                        </a:spcAft>
                      </a:pPr>
                      <a:r>
                        <a:rPr lang="ru-RU" sz="900" dirty="0" smtClean="0">
                          <a:effectLst/>
                        </a:rPr>
                        <a:t>инфекций, передающихся преимущественно половым путем 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8331" marR="5833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F2F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5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8331" marR="5833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F2FB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8331" marR="5833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F2FB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8331" marR="5833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F2FB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8331" marR="5833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F2FB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8331" marR="5833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lgCheck">
                      <a:fgClr>
                        <a:srgbClr val="B5038F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8331" marR="5833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F2FB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8331" marR="5833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F2F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44697889"/>
                  </a:ext>
                </a:extLst>
              </a:tr>
              <a:tr h="167731">
                <a:tc>
                  <a:txBody>
                    <a:bodyPr/>
                    <a:lstStyle/>
                    <a:p>
                      <a:pPr indent="1821815" algn="just">
                        <a:spcAft>
                          <a:spcPts val="0"/>
                        </a:spcAft>
                      </a:pPr>
                      <a:r>
                        <a:rPr lang="ru-RU" sz="900" dirty="0" err="1" smtClean="0">
                          <a:effectLst/>
                        </a:rPr>
                        <a:t>цитомегаловирусной</a:t>
                      </a:r>
                      <a:r>
                        <a:rPr lang="ru-RU" sz="900" dirty="0" smtClean="0">
                          <a:effectLst/>
                        </a:rPr>
                        <a:t> инфекции 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8331" marR="5833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F2F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6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8331" marR="5833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F2FB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8331" marR="5833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F2FB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8331" marR="5833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F2FB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8331" marR="5833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F2FB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8331" marR="5833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F2FB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8331" marR="5833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F2FB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8331" marR="5833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F2F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60144155"/>
                  </a:ext>
                </a:extLst>
              </a:tr>
              <a:tr h="167731">
                <a:tc>
                  <a:txBody>
                    <a:bodyPr/>
                    <a:lstStyle/>
                    <a:p>
                      <a:pPr indent="1821815" algn="just">
                        <a:spcAft>
                          <a:spcPts val="0"/>
                        </a:spcAft>
                      </a:pPr>
                      <a:r>
                        <a:rPr lang="ru-RU" sz="900" dirty="0" smtClean="0">
                          <a:effectLst/>
                        </a:rPr>
                        <a:t>инфекции, вызванной вирусом герпеса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8331" marR="5833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F2F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7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8331" marR="5833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F2FB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8331" marR="5833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F2FB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8331" marR="5833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F2FB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8331" marR="5833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F2FB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8331" marR="5833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F2FB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8331" marR="5833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F2FB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8331" marR="5833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F2F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07460300"/>
                  </a:ext>
                </a:extLst>
              </a:tr>
              <a:tr h="167731">
                <a:tc>
                  <a:txBody>
                    <a:bodyPr/>
                    <a:lstStyle/>
                    <a:p>
                      <a:pPr indent="1821815">
                        <a:spcAft>
                          <a:spcPts val="0"/>
                        </a:spcAft>
                      </a:pPr>
                      <a:r>
                        <a:rPr lang="ru-RU" sz="900" dirty="0" smtClean="0">
                          <a:effectLst/>
                        </a:rPr>
                        <a:t>пневмоцистоза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8331" marR="5833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F2F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8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8331" marR="5833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F2FB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8331" marR="5833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F2FB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8331" marR="5833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F2FB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8331" marR="5833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F2FB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8331" marR="5833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F2FB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8331" marR="5833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F2FB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8331" marR="5833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F2F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27765023"/>
                  </a:ext>
                </a:extLst>
              </a:tr>
              <a:tr h="167731">
                <a:tc>
                  <a:txBody>
                    <a:bodyPr/>
                    <a:lstStyle/>
                    <a:p>
                      <a:pPr indent="1821815">
                        <a:spcAft>
                          <a:spcPts val="0"/>
                        </a:spcAft>
                      </a:pPr>
                      <a:r>
                        <a:rPr lang="ru-RU" sz="900" dirty="0" smtClean="0">
                          <a:effectLst/>
                        </a:rPr>
                        <a:t>токсоплазмоза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8331" marR="5833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F2F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9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8331" marR="5833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F2FB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8331" marR="5833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F2FB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8331" marR="5833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F2FB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8331" marR="5833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F2FB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8331" marR="5833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F2FB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8331" marR="5833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F2FB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8331" marR="5833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F2F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1574474"/>
                  </a:ext>
                </a:extLst>
              </a:tr>
              <a:tr h="167731">
                <a:tc>
                  <a:txBody>
                    <a:bodyPr/>
                    <a:lstStyle/>
                    <a:p>
                      <a:pPr indent="1821815">
                        <a:spcAft>
                          <a:spcPts val="0"/>
                        </a:spcAft>
                      </a:pPr>
                      <a:r>
                        <a:rPr lang="ru-RU" sz="900" dirty="0" smtClean="0">
                          <a:effectLst/>
                        </a:rPr>
                        <a:t>кандидоза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8331" marR="5833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F2F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10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8331" marR="5833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F2FB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8331" marR="5833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F2FB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8331" marR="5833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F2FB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8331" marR="5833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F2FB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8331" marR="5833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F2FB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8331" marR="5833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F2FB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8331" marR="5833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F2F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8328229"/>
                  </a:ext>
                </a:extLst>
              </a:tr>
              <a:tr h="16773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 smtClean="0">
                          <a:effectLst/>
                        </a:rPr>
                        <a:t>                     для определения: CD4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8331" marR="5833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F2F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11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8331" marR="5833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F2FB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8331" marR="5833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F2FB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8331" marR="5833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F2FB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8331" marR="5833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F2FB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8331" marR="5833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lgCheck">
                      <a:fgClr>
                        <a:srgbClr val="B5038F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8331" marR="5833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lgCheck">
                      <a:fgClr>
                        <a:srgbClr val="B5038F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8331" marR="5833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lgCheck">
                      <a:fgClr>
                        <a:srgbClr val="B5038F"/>
                      </a:fgClr>
                      <a:bgClr>
                        <a:schemeClr val="bg1"/>
                      </a:bgClr>
                    </a:pattFill>
                  </a:tcPr>
                </a:tc>
                <a:extLst>
                  <a:ext uri="{0D108BD9-81ED-4DB2-BD59-A6C34878D82A}">
                    <a16:rowId xmlns:a16="http://schemas.microsoft.com/office/drawing/2014/main" val="2435363722"/>
                  </a:ext>
                </a:extLst>
              </a:tr>
              <a:tr h="167731">
                <a:tc>
                  <a:txBody>
                    <a:bodyPr/>
                    <a:lstStyle/>
                    <a:p>
                      <a:pPr indent="1821815">
                        <a:spcAft>
                          <a:spcPts val="0"/>
                        </a:spcAft>
                      </a:pPr>
                      <a:r>
                        <a:rPr lang="ru-RU" sz="900" dirty="0" smtClean="0">
                          <a:effectLst/>
                        </a:rPr>
                        <a:t>вирусной нагрузки ВИЧ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8331" marR="5833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F2F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12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8331" marR="5833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F2FB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8331" marR="5833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F2FB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8331" marR="5833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F2FB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8331" marR="5833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F2FB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8331" marR="5833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lgCheck">
                      <a:fgClr>
                        <a:srgbClr val="B5038F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8331" marR="5833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lgCheck">
                      <a:fgClr>
                        <a:srgbClr val="B5038F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8331" marR="5833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lgCheck">
                      <a:fgClr>
                        <a:srgbClr val="B5038F"/>
                      </a:fgClr>
                      <a:bgClr>
                        <a:schemeClr val="bg1"/>
                      </a:bgClr>
                    </a:pattFill>
                  </a:tcPr>
                </a:tc>
                <a:extLst>
                  <a:ext uri="{0D108BD9-81ED-4DB2-BD59-A6C34878D82A}">
                    <a16:rowId xmlns:a16="http://schemas.microsoft.com/office/drawing/2014/main" val="2518387967"/>
                  </a:ext>
                </a:extLst>
              </a:tr>
              <a:tr h="167731">
                <a:tc>
                  <a:txBody>
                    <a:bodyPr/>
                    <a:lstStyle/>
                    <a:p>
                      <a:pPr indent="1821815">
                        <a:spcAft>
                          <a:spcPts val="0"/>
                        </a:spcAft>
                      </a:pPr>
                      <a:r>
                        <a:rPr lang="ru-RU" sz="900" dirty="0" smtClean="0">
                          <a:effectLst/>
                        </a:rPr>
                        <a:t>резистентности ВИЧ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8331" marR="5833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F2F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13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8331" marR="5833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F2FB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8331" marR="5833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F2FB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8331" marR="5833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F2FB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8331" marR="5833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F2FB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8331" marR="5833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F2FB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8331" marR="5833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F2FB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8331" marR="5833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F2F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92974424"/>
                  </a:ext>
                </a:extLst>
              </a:tr>
            </a:tbl>
          </a:graphicData>
        </a:graphic>
      </p:graphicFrame>
      <p:sp>
        <p:nvSpPr>
          <p:cNvPr id="15534" name="Rectangle 1"/>
          <p:cNvSpPr>
            <a:spLocks noChangeArrowheads="1"/>
          </p:cNvSpPr>
          <p:nvPr/>
        </p:nvSpPr>
        <p:spPr bwMode="auto">
          <a:xfrm>
            <a:off x="-16203" y="506135"/>
            <a:ext cx="17618926" cy="354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indent="18224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ru-RU" altLang="ru-RU" sz="851" b="1">
                <a:cs typeface="Times New Roman" panose="02020603050405020304" pitchFamily="18" charset="0"/>
              </a:rPr>
              <a:t>															                                        </a:t>
            </a:r>
            <a:r>
              <a:rPr lang="ru-RU" altLang="ru-RU" sz="851">
                <a:cs typeface="Times New Roman" panose="02020603050405020304" pitchFamily="18" charset="0"/>
              </a:rPr>
              <a:t>Код по ОКЕИ: человек </a:t>
            </a:r>
            <a:r>
              <a:rPr lang="ru-RU" altLang="ru-RU" sz="851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</a:t>
            </a:r>
            <a:r>
              <a:rPr lang="ru-RU" altLang="ru-RU" sz="851">
                <a:cs typeface="Times New Roman" panose="02020603050405020304" pitchFamily="18" charset="0"/>
              </a:rPr>
              <a:t> 792</a:t>
            </a:r>
            <a:endParaRPr lang="ru-RU" altLang="ru-RU" sz="595">
              <a:latin typeface="Times New Roman" panose="02020603050405020304" pitchFamily="18" charset="0"/>
              <a:sym typeface="Symbol" panose="05050102010706020507" pitchFamily="18" charset="2"/>
            </a:endParaRPr>
          </a:p>
          <a:p>
            <a:endParaRPr lang="ru-RU" altLang="ru-RU" sz="851">
              <a:latin typeface="Times New Roman" panose="02020603050405020304" pitchFamily="18" charset="0"/>
              <a:cs typeface="Times New Roman" panose="02020603050405020304" pitchFamily="18" charset="0"/>
              <a:sym typeface="Symbol" panose="05050102010706020507" pitchFamily="18" charset="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666809" y="4408618"/>
            <a:ext cx="1242245" cy="412998"/>
          </a:xfrm>
          <a:prstGeom prst="rect">
            <a:avLst/>
          </a:prstGeom>
          <a:solidFill>
            <a:schemeClr val="bg1"/>
          </a:solidFill>
        </p:spPr>
        <p:txBody>
          <a:bodyPr>
            <a:spAutoFit/>
          </a:bodyPr>
          <a:lstStyle/>
          <a:p>
            <a:pPr>
              <a:defRPr/>
            </a:pPr>
            <a:r>
              <a:rPr lang="ru-RU" sz="893" dirty="0">
                <a:solidFill>
                  <a:srgbClr val="FF0000"/>
                </a:solidFill>
              </a:rPr>
              <a:t>Контроль </a:t>
            </a:r>
            <a:r>
              <a:rPr lang="en-US" sz="1191" b="1" dirty="0">
                <a:solidFill>
                  <a:srgbClr val="FF0000"/>
                </a:solidFill>
              </a:rPr>
              <a:t>&gt;=</a:t>
            </a:r>
            <a:r>
              <a:rPr lang="ru-RU" sz="893" dirty="0">
                <a:solidFill>
                  <a:srgbClr val="FF0000"/>
                </a:solidFill>
              </a:rPr>
              <a:t> ф. 9, т. 2003,стр. </a:t>
            </a:r>
            <a:r>
              <a:rPr lang="en-US" sz="893" dirty="0">
                <a:solidFill>
                  <a:srgbClr val="FF0000"/>
                </a:solidFill>
              </a:rPr>
              <a:t>7</a:t>
            </a:r>
            <a:r>
              <a:rPr lang="ru-RU" sz="893" dirty="0">
                <a:solidFill>
                  <a:srgbClr val="FF0000"/>
                </a:solidFill>
              </a:rPr>
              <a:t>, гр.04</a:t>
            </a:r>
          </a:p>
        </p:txBody>
      </p:sp>
      <p:sp>
        <p:nvSpPr>
          <p:cNvPr id="2" name="Стрелка влево 1"/>
          <p:cNvSpPr/>
          <p:nvPr/>
        </p:nvSpPr>
        <p:spPr>
          <a:xfrm>
            <a:off x="7334644" y="4500436"/>
            <a:ext cx="337566" cy="216043"/>
          </a:xfrm>
          <a:prstGeom prst="lef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531"/>
          </a:p>
        </p:txBody>
      </p:sp>
      <p:sp>
        <p:nvSpPr>
          <p:cNvPr id="7" name="Прямоугольник 6"/>
          <p:cNvSpPr>
            <a:spLocks noChangeArrowheads="1"/>
          </p:cNvSpPr>
          <p:nvPr/>
        </p:nvSpPr>
        <p:spPr bwMode="auto">
          <a:xfrm>
            <a:off x="122875" y="224144"/>
            <a:ext cx="8911754" cy="720582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ru-RU" altLang="ru-RU" sz="1361" i="1" dirty="0"/>
              <a:t>В строке 11 </a:t>
            </a:r>
            <a:r>
              <a:rPr lang="ru-RU" altLang="ru-RU" sz="1361" dirty="0"/>
              <a:t>показывается общее число пациентов с ВИЧ-инфекцией, обследованных в отчетном году для определения уровня СД4 клеток. Если один и тот же пациент был обследован многократно в течение отчетного года, он должен быть показан по стр. 11, графам 3-5 </a:t>
            </a:r>
            <a:r>
              <a:rPr lang="ru-RU" altLang="ru-RU" sz="1361" i="1" dirty="0"/>
              <a:t>только 1 раз</a:t>
            </a:r>
            <a:r>
              <a:rPr lang="ru-RU" altLang="ru-RU" sz="1361" dirty="0"/>
              <a:t>.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4578752" y="6244980"/>
            <a:ext cx="4232505" cy="32791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ru-RU" altLang="ru-RU" sz="1531"/>
              <a:t>Для строк 11-12 графы 6-8 </a:t>
            </a:r>
            <a:r>
              <a:rPr lang="ru-RU" altLang="ru-RU" sz="1531" i="1"/>
              <a:t>не заполняются</a:t>
            </a:r>
            <a:r>
              <a:rPr lang="ru-RU" altLang="ru-RU" sz="1531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3236082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animBg="1"/>
      <p:bldP spid="2" grpId="0" animBg="1"/>
      <p:bldP spid="7" grpId="0" animBg="1"/>
      <p:bldP spid="8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71BC50BE-3A37-432D-867A-17DBCB38DB60}"/>
              </a:ext>
            </a:extLst>
          </p:cNvPr>
          <p:cNvSpPr/>
          <p:nvPr/>
        </p:nvSpPr>
        <p:spPr>
          <a:xfrm>
            <a:off x="290369" y="763886"/>
            <a:ext cx="8715417" cy="6065177"/>
          </a:xfrm>
          <a:prstGeom prst="rect">
            <a:avLst/>
          </a:prstGeom>
          <a:solidFill>
            <a:srgbClr val="FF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" name="Прямоугольник 13"/>
          <p:cNvSpPr txBox="1">
            <a:spLocks noChangeArrowheads="1"/>
          </p:cNvSpPr>
          <p:nvPr/>
        </p:nvSpPr>
        <p:spPr bwMode="auto">
          <a:xfrm>
            <a:off x="1" y="0"/>
            <a:ext cx="9162562" cy="700282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b="1" dirty="0">
                <a:solidFill>
                  <a:schemeClr val="bg1"/>
                </a:solidFill>
              </a:rPr>
              <a:t>Форма федерального статистического наблюдения № 61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b="1" dirty="0">
                <a:solidFill>
                  <a:schemeClr val="bg1"/>
                </a:solidFill>
              </a:rPr>
              <a:t> «Сведения о болезни, вызванной вирусом  иммунодефицита человека» </a:t>
            </a: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2D443266-EFE9-4E39-B419-586AA2FBA151}"/>
              </a:ext>
            </a:extLst>
          </p:cNvPr>
          <p:cNvSpPr/>
          <p:nvPr/>
        </p:nvSpPr>
        <p:spPr>
          <a:xfrm>
            <a:off x="271351" y="750592"/>
            <a:ext cx="8525597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sz="1600" b="1" dirty="0">
                <a:solidFill>
                  <a:srgbClr val="0033CC"/>
                </a:solidFill>
              </a:rPr>
              <a:t>НЕКОТОРЫЕ УСЛОВИЯ ВНУТРИТАБЛИЧНОГО </a:t>
            </a:r>
            <a:r>
              <a:rPr lang="ru-RU" altLang="ru-RU" sz="1600" b="1" dirty="0" smtClean="0">
                <a:solidFill>
                  <a:srgbClr val="0033CC"/>
                </a:solidFill>
              </a:rPr>
              <a:t>КОНТРОЛЯ </a:t>
            </a:r>
            <a:r>
              <a:rPr lang="ru-RU" altLang="ru-RU" sz="1600" b="1" dirty="0">
                <a:solidFill>
                  <a:srgbClr val="0033CC"/>
                </a:solidFill>
              </a:rPr>
              <a:t>ДЛЯ ТАБЛИЦЫ 3000</a:t>
            </a: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AA35560B-1966-48E8-ABCB-C770CBEE41A9}"/>
              </a:ext>
            </a:extLst>
          </p:cNvPr>
          <p:cNvSpPr/>
          <p:nvPr/>
        </p:nvSpPr>
        <p:spPr>
          <a:xfrm>
            <a:off x="294875" y="1196752"/>
            <a:ext cx="8597605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600" dirty="0" smtClean="0"/>
              <a:t>Ф.61, таб. 3000, </a:t>
            </a:r>
            <a:r>
              <a:rPr lang="ru-RU" sz="1600" dirty="0" smtClean="0">
                <a:solidFill>
                  <a:srgbClr val="C00000"/>
                </a:solidFill>
              </a:rPr>
              <a:t>стр.1:13, гр.03 </a:t>
            </a:r>
            <a:r>
              <a:rPr lang="ru-RU" sz="1600" u="sng" dirty="0" smtClean="0"/>
              <a:t>больше</a:t>
            </a:r>
            <a:r>
              <a:rPr lang="ru-RU" sz="1600" dirty="0" smtClean="0"/>
              <a:t> (ф.61,таб.3000, </a:t>
            </a:r>
            <a:r>
              <a:rPr lang="ru-RU" sz="1600" dirty="0" smtClean="0">
                <a:solidFill>
                  <a:srgbClr val="C00000"/>
                </a:solidFill>
              </a:rPr>
              <a:t>стр.1:13, гр. 04</a:t>
            </a:r>
            <a:r>
              <a:rPr lang="ru-RU" sz="1600" dirty="0" smtClean="0"/>
              <a:t> </a:t>
            </a:r>
            <a:r>
              <a:rPr lang="ru-RU" dirty="0" smtClean="0">
                <a:solidFill>
                  <a:srgbClr val="C00000"/>
                </a:solidFill>
              </a:rPr>
              <a:t>+</a:t>
            </a:r>
            <a:r>
              <a:rPr lang="ru-RU" sz="1600" dirty="0" smtClean="0"/>
              <a:t> </a:t>
            </a:r>
          </a:p>
          <a:p>
            <a:pPr algn="just"/>
            <a:r>
              <a:rPr lang="ru-RU" sz="1600" dirty="0"/>
              <a:t> </a:t>
            </a:r>
            <a:r>
              <a:rPr lang="ru-RU" sz="1600" dirty="0" smtClean="0"/>
              <a:t>                                                                          ф.61, таб. 3000, </a:t>
            </a:r>
            <a:r>
              <a:rPr lang="ru-RU" sz="1600" dirty="0" smtClean="0">
                <a:solidFill>
                  <a:srgbClr val="C00000"/>
                </a:solidFill>
              </a:rPr>
              <a:t>стр.1:13,гр.05</a:t>
            </a:r>
            <a:r>
              <a:rPr lang="ru-RU" sz="1600" dirty="0" smtClean="0"/>
              <a:t>*)</a:t>
            </a:r>
            <a:endParaRPr lang="ru-RU" sz="1600" dirty="0"/>
          </a:p>
          <a:p>
            <a:pPr algn="just"/>
            <a:r>
              <a:rPr lang="ru-RU" sz="1600" dirty="0"/>
              <a:t>Ф.61, таб. </a:t>
            </a:r>
            <a:r>
              <a:rPr lang="ru-RU" sz="1600" dirty="0" smtClean="0"/>
              <a:t>3000,</a:t>
            </a:r>
            <a:r>
              <a:rPr lang="ru-RU" sz="1600" dirty="0"/>
              <a:t> </a:t>
            </a:r>
            <a:r>
              <a:rPr lang="ru-RU" sz="1600" dirty="0" smtClean="0">
                <a:solidFill>
                  <a:srgbClr val="C00000"/>
                </a:solidFill>
              </a:rPr>
              <a:t>стр.1:10.13,гр.03</a:t>
            </a:r>
            <a:r>
              <a:rPr lang="ru-RU" sz="1600" u="sng" dirty="0" smtClean="0"/>
              <a:t> </a:t>
            </a:r>
            <a:r>
              <a:rPr lang="ru-RU" sz="1600" u="sng" dirty="0"/>
              <a:t>больше</a:t>
            </a:r>
            <a:r>
              <a:rPr lang="ru-RU" sz="1600" dirty="0" smtClean="0"/>
              <a:t> </a:t>
            </a:r>
            <a:r>
              <a:rPr lang="ru-RU" sz="1600" dirty="0"/>
              <a:t>ф.61, таб. 3000</a:t>
            </a:r>
            <a:r>
              <a:rPr lang="ru-RU" sz="1600" dirty="0" smtClean="0"/>
              <a:t>,</a:t>
            </a:r>
            <a:r>
              <a:rPr lang="ru-RU" sz="1600" dirty="0"/>
              <a:t> </a:t>
            </a:r>
            <a:r>
              <a:rPr lang="ru-RU" sz="1600" dirty="0">
                <a:solidFill>
                  <a:srgbClr val="C00000"/>
                </a:solidFill>
              </a:rPr>
              <a:t>стр.</a:t>
            </a:r>
            <a:r>
              <a:rPr lang="ru-RU" sz="1600" dirty="0" smtClean="0">
                <a:solidFill>
                  <a:srgbClr val="C00000"/>
                </a:solidFill>
              </a:rPr>
              <a:t>1:10.13, гр.06</a:t>
            </a:r>
            <a:r>
              <a:rPr lang="ru-RU" sz="1600" dirty="0" smtClean="0"/>
              <a:t>*</a:t>
            </a:r>
          </a:p>
          <a:p>
            <a:pPr algn="just"/>
            <a:r>
              <a:rPr lang="ru-RU" sz="1600" dirty="0"/>
              <a:t>Ф.61, таб. </a:t>
            </a:r>
            <a:r>
              <a:rPr lang="ru-RU" sz="1600" dirty="0" smtClean="0"/>
              <a:t>3000,</a:t>
            </a:r>
            <a:r>
              <a:rPr lang="ru-RU" sz="1600" dirty="0"/>
              <a:t> </a:t>
            </a:r>
            <a:r>
              <a:rPr lang="ru-RU" sz="1600" dirty="0">
                <a:solidFill>
                  <a:srgbClr val="C00000"/>
                </a:solidFill>
              </a:rPr>
              <a:t>стр.</a:t>
            </a:r>
            <a:r>
              <a:rPr lang="ru-RU" sz="1600" dirty="0" smtClean="0">
                <a:solidFill>
                  <a:srgbClr val="C00000"/>
                </a:solidFill>
              </a:rPr>
              <a:t>1:10.13, гр.06</a:t>
            </a:r>
            <a:r>
              <a:rPr lang="ru-RU" sz="1600" u="sng" dirty="0" smtClean="0"/>
              <a:t> </a:t>
            </a:r>
            <a:r>
              <a:rPr lang="ru-RU" sz="1600" u="sng" dirty="0"/>
              <a:t>больше</a:t>
            </a:r>
            <a:r>
              <a:rPr lang="ru-RU" sz="1600" dirty="0" smtClean="0"/>
              <a:t> </a:t>
            </a:r>
            <a:r>
              <a:rPr lang="ru-RU" dirty="0" smtClean="0">
                <a:solidFill>
                  <a:srgbClr val="C00000"/>
                </a:solidFill>
              </a:rPr>
              <a:t>(</a:t>
            </a:r>
            <a:r>
              <a:rPr lang="ru-RU" sz="1600" dirty="0" smtClean="0"/>
              <a:t>ф.61</a:t>
            </a:r>
            <a:r>
              <a:rPr lang="ru-RU" sz="1600" dirty="0"/>
              <a:t>, таб. 3000</a:t>
            </a:r>
            <a:r>
              <a:rPr lang="ru-RU" sz="1600" dirty="0" smtClean="0"/>
              <a:t>,</a:t>
            </a:r>
            <a:r>
              <a:rPr lang="ru-RU" sz="1600" dirty="0"/>
              <a:t> </a:t>
            </a:r>
            <a:r>
              <a:rPr lang="ru-RU" sz="1600" dirty="0">
                <a:solidFill>
                  <a:srgbClr val="C00000"/>
                </a:solidFill>
              </a:rPr>
              <a:t>стр.</a:t>
            </a:r>
            <a:r>
              <a:rPr lang="ru-RU" sz="1600" dirty="0" smtClean="0">
                <a:solidFill>
                  <a:srgbClr val="C00000"/>
                </a:solidFill>
              </a:rPr>
              <a:t>1:10.13, гр. 07</a:t>
            </a:r>
            <a:r>
              <a:rPr lang="ru-RU" sz="1600" dirty="0" smtClean="0"/>
              <a:t> </a:t>
            </a:r>
            <a:r>
              <a:rPr lang="ru-RU" dirty="0" smtClean="0">
                <a:solidFill>
                  <a:srgbClr val="C00000"/>
                </a:solidFill>
              </a:rPr>
              <a:t>+</a:t>
            </a:r>
            <a:r>
              <a:rPr lang="ru-RU" sz="1600" dirty="0"/>
              <a:t> </a:t>
            </a:r>
            <a:endParaRPr lang="ru-RU" sz="1600" dirty="0" smtClean="0"/>
          </a:p>
          <a:p>
            <a:pPr algn="just"/>
            <a:r>
              <a:rPr lang="ru-RU" sz="1600" dirty="0"/>
              <a:t> </a:t>
            </a:r>
            <a:r>
              <a:rPr lang="ru-RU" sz="1600" dirty="0" smtClean="0"/>
              <a:t>                                                                                ф.61</a:t>
            </a:r>
            <a:r>
              <a:rPr lang="ru-RU" sz="1600" dirty="0"/>
              <a:t>, таб. 3000</a:t>
            </a:r>
            <a:r>
              <a:rPr lang="ru-RU" sz="1600" dirty="0" smtClean="0"/>
              <a:t>, </a:t>
            </a:r>
            <a:r>
              <a:rPr lang="ru-RU" sz="1600" dirty="0">
                <a:solidFill>
                  <a:srgbClr val="C00000"/>
                </a:solidFill>
              </a:rPr>
              <a:t>стр.</a:t>
            </a:r>
            <a:r>
              <a:rPr lang="ru-RU" sz="1600" dirty="0" smtClean="0">
                <a:solidFill>
                  <a:srgbClr val="C00000"/>
                </a:solidFill>
              </a:rPr>
              <a:t>1:10.13, гр.08</a:t>
            </a:r>
            <a:r>
              <a:rPr lang="ru-RU" sz="1600" dirty="0" smtClean="0"/>
              <a:t>*</a:t>
            </a:r>
            <a:r>
              <a:rPr lang="ru-RU" dirty="0" smtClean="0">
                <a:solidFill>
                  <a:srgbClr val="C00000"/>
                </a:solidFill>
              </a:rPr>
              <a:t>)</a:t>
            </a:r>
            <a:endParaRPr lang="ru-RU" dirty="0">
              <a:solidFill>
                <a:srgbClr val="C00000"/>
              </a:solidFill>
            </a:endParaRPr>
          </a:p>
          <a:p>
            <a:pPr algn="just"/>
            <a:r>
              <a:rPr lang="ru-RU" sz="1600" dirty="0"/>
              <a:t>Ф.61, таб. </a:t>
            </a:r>
            <a:r>
              <a:rPr lang="ru-RU" sz="1600" dirty="0" smtClean="0"/>
              <a:t>3000,</a:t>
            </a:r>
            <a:r>
              <a:rPr lang="ru-RU" sz="1600" dirty="0"/>
              <a:t> </a:t>
            </a:r>
            <a:r>
              <a:rPr lang="ru-RU" sz="1600" dirty="0" smtClean="0">
                <a:solidFill>
                  <a:srgbClr val="C00000"/>
                </a:solidFill>
              </a:rPr>
              <a:t>стр.1:10.13,гр.04</a:t>
            </a:r>
            <a:r>
              <a:rPr lang="ru-RU" sz="1600" u="sng" dirty="0" smtClean="0"/>
              <a:t> </a:t>
            </a:r>
            <a:r>
              <a:rPr lang="ru-RU" sz="1600" u="sng" dirty="0"/>
              <a:t>больше</a:t>
            </a:r>
            <a:r>
              <a:rPr lang="ru-RU" sz="1600" dirty="0" smtClean="0"/>
              <a:t> </a:t>
            </a:r>
            <a:r>
              <a:rPr lang="ru-RU" sz="1600" dirty="0"/>
              <a:t>ф.61, таб. </a:t>
            </a:r>
            <a:r>
              <a:rPr lang="ru-RU" sz="1600" dirty="0" smtClean="0"/>
              <a:t>3000, </a:t>
            </a:r>
            <a:r>
              <a:rPr lang="ru-RU" sz="1600" dirty="0" smtClean="0">
                <a:solidFill>
                  <a:srgbClr val="C00000"/>
                </a:solidFill>
              </a:rPr>
              <a:t>стр.1:10.13, гр.07</a:t>
            </a:r>
            <a:r>
              <a:rPr lang="ru-RU" sz="1600" dirty="0"/>
              <a:t>*</a:t>
            </a:r>
          </a:p>
          <a:p>
            <a:pPr algn="just"/>
            <a:r>
              <a:rPr lang="ru-RU" sz="1600" dirty="0"/>
              <a:t>Ф.61, таб. </a:t>
            </a:r>
            <a:r>
              <a:rPr lang="ru-RU" sz="1600" dirty="0" smtClean="0"/>
              <a:t>3000, </a:t>
            </a:r>
            <a:r>
              <a:rPr lang="ru-RU" sz="1600" dirty="0">
                <a:solidFill>
                  <a:srgbClr val="C00000"/>
                </a:solidFill>
              </a:rPr>
              <a:t>стр.</a:t>
            </a:r>
            <a:r>
              <a:rPr lang="ru-RU" sz="1600" dirty="0" smtClean="0">
                <a:solidFill>
                  <a:srgbClr val="C00000"/>
                </a:solidFill>
              </a:rPr>
              <a:t>1:10.13,</a:t>
            </a:r>
            <a:r>
              <a:rPr lang="ru-RU" sz="1600" dirty="0">
                <a:solidFill>
                  <a:srgbClr val="C00000"/>
                </a:solidFill>
              </a:rPr>
              <a:t> </a:t>
            </a:r>
            <a:r>
              <a:rPr lang="ru-RU" sz="1600" dirty="0" smtClean="0">
                <a:solidFill>
                  <a:srgbClr val="C00000"/>
                </a:solidFill>
              </a:rPr>
              <a:t>гр.05</a:t>
            </a:r>
            <a:r>
              <a:rPr lang="ru-RU" sz="1600" u="sng" dirty="0" smtClean="0">
                <a:solidFill>
                  <a:srgbClr val="C00000"/>
                </a:solidFill>
              </a:rPr>
              <a:t>  </a:t>
            </a:r>
            <a:r>
              <a:rPr lang="ru-RU" sz="1600" u="sng" dirty="0" smtClean="0"/>
              <a:t>больше  </a:t>
            </a:r>
            <a:r>
              <a:rPr lang="ru-RU" sz="1600" dirty="0" smtClean="0"/>
              <a:t>ф.61</a:t>
            </a:r>
            <a:r>
              <a:rPr lang="ru-RU" sz="1600" dirty="0"/>
              <a:t>, таб. </a:t>
            </a:r>
            <a:r>
              <a:rPr lang="ru-RU" sz="1600" dirty="0" smtClean="0"/>
              <a:t>3000, </a:t>
            </a:r>
            <a:r>
              <a:rPr lang="ru-RU" sz="1600" dirty="0" smtClean="0">
                <a:solidFill>
                  <a:srgbClr val="C00000"/>
                </a:solidFill>
              </a:rPr>
              <a:t>стр.1:10.13,</a:t>
            </a:r>
            <a:r>
              <a:rPr lang="ru-RU" sz="1600" dirty="0">
                <a:solidFill>
                  <a:srgbClr val="C00000"/>
                </a:solidFill>
              </a:rPr>
              <a:t> </a:t>
            </a:r>
            <a:r>
              <a:rPr lang="ru-RU" sz="1600" dirty="0" smtClean="0">
                <a:solidFill>
                  <a:srgbClr val="C00000"/>
                </a:solidFill>
              </a:rPr>
              <a:t>гр.08</a:t>
            </a:r>
            <a:r>
              <a:rPr lang="ru-RU" sz="1600" dirty="0"/>
              <a:t>*</a:t>
            </a:r>
          </a:p>
          <a:p>
            <a:pPr algn="just"/>
            <a:r>
              <a:rPr lang="ru-RU" sz="1600" dirty="0"/>
              <a:t>Ф.61, таб. 3000</a:t>
            </a:r>
            <a:r>
              <a:rPr lang="ru-RU" sz="1600" dirty="0" smtClean="0"/>
              <a:t>, </a:t>
            </a:r>
            <a:r>
              <a:rPr lang="ru-RU" sz="1600" dirty="0" smtClean="0">
                <a:solidFill>
                  <a:srgbClr val="C00000"/>
                </a:solidFill>
              </a:rPr>
              <a:t>стр.1,гр. 03:08 </a:t>
            </a:r>
            <a:r>
              <a:rPr lang="ru-RU" sz="1600" u="sng" dirty="0" smtClean="0"/>
              <a:t>больше или равно </a:t>
            </a:r>
            <a:r>
              <a:rPr lang="ru-RU" sz="1600" dirty="0"/>
              <a:t>ф.61, таб. </a:t>
            </a:r>
            <a:r>
              <a:rPr lang="ru-RU" sz="1600" dirty="0" smtClean="0"/>
              <a:t>3000,</a:t>
            </a:r>
            <a:r>
              <a:rPr lang="ru-RU" sz="1600" dirty="0" smtClean="0">
                <a:solidFill>
                  <a:srgbClr val="C00000"/>
                </a:solidFill>
              </a:rPr>
              <a:t>стр.2,гр.03:08</a:t>
            </a:r>
            <a:r>
              <a:rPr lang="ru-RU" sz="1600" dirty="0" smtClean="0"/>
              <a:t>*</a:t>
            </a:r>
          </a:p>
          <a:p>
            <a:pPr algn="just"/>
            <a:r>
              <a:rPr lang="ru-RU" sz="1600" dirty="0" smtClean="0"/>
              <a:t>Ф.61, таб. 3000</a:t>
            </a:r>
            <a:r>
              <a:rPr lang="ru-RU" sz="1600" dirty="0" smtClean="0">
                <a:solidFill>
                  <a:srgbClr val="C00000"/>
                </a:solidFill>
              </a:rPr>
              <a:t>, стр. 2, гр.03.05.06.08 </a:t>
            </a:r>
            <a:r>
              <a:rPr lang="ru-RU" sz="1600" u="sng" dirty="0" smtClean="0"/>
              <a:t>больше или равно </a:t>
            </a:r>
            <a:r>
              <a:rPr lang="ru-RU" sz="1600" dirty="0" smtClean="0"/>
              <a:t>ф.61,таб.3000</a:t>
            </a:r>
            <a:r>
              <a:rPr lang="ru-RU" sz="1600" dirty="0" smtClean="0">
                <a:solidFill>
                  <a:srgbClr val="C00000"/>
                </a:solidFill>
              </a:rPr>
              <a:t>, стр.2.1,03.05.06.08*</a:t>
            </a:r>
            <a:r>
              <a:rPr lang="en-US" sz="1600" dirty="0" smtClean="0">
                <a:solidFill>
                  <a:srgbClr val="C00000"/>
                </a:solidFill>
              </a:rPr>
              <a:t> </a:t>
            </a:r>
            <a:endParaRPr lang="ru-RU" sz="1600" dirty="0" smtClean="0">
              <a:solidFill>
                <a:srgbClr val="C00000"/>
              </a:solidFill>
            </a:endParaRPr>
          </a:p>
          <a:p>
            <a:pPr algn="just"/>
            <a:r>
              <a:rPr lang="ru-RU" sz="1600" dirty="0">
                <a:solidFill>
                  <a:srgbClr val="C00000"/>
                </a:solidFill>
              </a:rPr>
              <a:t> </a:t>
            </a:r>
            <a:r>
              <a:rPr lang="ru-RU" sz="1600" dirty="0" smtClean="0">
                <a:solidFill>
                  <a:srgbClr val="C00000"/>
                </a:solidFill>
              </a:rPr>
              <a:t>                                                                       </a:t>
            </a:r>
            <a:r>
              <a:rPr lang="en-US" sz="1600" dirty="0" smtClean="0"/>
              <a:t>(</a:t>
            </a:r>
            <a:r>
              <a:rPr lang="ru-RU" sz="1600" dirty="0" smtClean="0"/>
              <a:t>для выявления туберкулеза методом флюорографии)</a:t>
            </a:r>
          </a:p>
          <a:p>
            <a:pPr algn="just"/>
            <a:r>
              <a:rPr lang="ru-RU" sz="1600" dirty="0" smtClean="0"/>
              <a:t>Ф.61,таб.3000</a:t>
            </a:r>
            <a:r>
              <a:rPr lang="ru-RU" sz="1600" dirty="0" smtClean="0">
                <a:solidFill>
                  <a:srgbClr val="C00000"/>
                </a:solidFill>
              </a:rPr>
              <a:t>, стр.2, гр. 04.07</a:t>
            </a:r>
            <a:r>
              <a:rPr lang="ru-RU" sz="1600" u="sng" dirty="0"/>
              <a:t> больше или равно </a:t>
            </a:r>
            <a:r>
              <a:rPr lang="ru-RU" sz="1600" dirty="0" smtClean="0"/>
              <a:t>ф.61, таб.3000</a:t>
            </a:r>
            <a:r>
              <a:rPr lang="ru-RU" sz="1600" dirty="0" smtClean="0">
                <a:solidFill>
                  <a:srgbClr val="C00000"/>
                </a:solidFill>
              </a:rPr>
              <a:t>, стр.2.2, гр.04.07* </a:t>
            </a:r>
          </a:p>
          <a:p>
            <a:pPr algn="just"/>
            <a:r>
              <a:rPr lang="ru-RU" sz="1600" dirty="0">
                <a:solidFill>
                  <a:srgbClr val="C00000"/>
                </a:solidFill>
              </a:rPr>
              <a:t> </a:t>
            </a:r>
            <a:r>
              <a:rPr lang="ru-RU" sz="1600" dirty="0" smtClean="0">
                <a:solidFill>
                  <a:srgbClr val="C00000"/>
                </a:solidFill>
              </a:rPr>
              <a:t>                                                            </a:t>
            </a:r>
            <a:r>
              <a:rPr lang="en-US" sz="1600" dirty="0" smtClean="0"/>
              <a:t>(</a:t>
            </a:r>
            <a:r>
              <a:rPr lang="ru-RU" sz="1600" dirty="0"/>
              <a:t>для выявления туберкулеза </a:t>
            </a:r>
            <a:r>
              <a:rPr lang="ru-RU" sz="1600" dirty="0" smtClean="0"/>
              <a:t>бактериологическими методами)</a:t>
            </a:r>
            <a:endParaRPr lang="ru-RU" sz="1600" dirty="0" smtClean="0">
              <a:solidFill>
                <a:srgbClr val="C00000"/>
              </a:solidFill>
            </a:endParaRPr>
          </a:p>
          <a:p>
            <a:pPr algn="just"/>
            <a:r>
              <a:rPr lang="ru-RU" sz="1600" dirty="0"/>
              <a:t>Ф.61, таб. </a:t>
            </a:r>
            <a:r>
              <a:rPr lang="ru-RU" sz="1600" dirty="0" smtClean="0"/>
              <a:t>3000, </a:t>
            </a:r>
            <a:r>
              <a:rPr lang="ru-RU" sz="1600" dirty="0" smtClean="0">
                <a:solidFill>
                  <a:srgbClr val="C00000"/>
                </a:solidFill>
              </a:rPr>
              <a:t>стр.1, гр.03:08</a:t>
            </a:r>
            <a:r>
              <a:rPr lang="ru-RU" sz="1600" u="sng" dirty="0" smtClean="0"/>
              <a:t> </a:t>
            </a:r>
            <a:r>
              <a:rPr lang="ru-RU" sz="1600" u="sng" dirty="0"/>
              <a:t>больше</a:t>
            </a:r>
            <a:r>
              <a:rPr lang="ru-RU" sz="1600" dirty="0" smtClean="0"/>
              <a:t> </a:t>
            </a:r>
            <a:r>
              <a:rPr lang="ru-RU" sz="1600" dirty="0"/>
              <a:t>ф.61, таб. 3000</a:t>
            </a:r>
            <a:r>
              <a:rPr lang="ru-RU" sz="1600" dirty="0" smtClean="0"/>
              <a:t>,</a:t>
            </a:r>
            <a:r>
              <a:rPr lang="ru-RU" sz="1600" dirty="0">
                <a:solidFill>
                  <a:srgbClr val="C00000"/>
                </a:solidFill>
              </a:rPr>
              <a:t> </a:t>
            </a:r>
            <a:r>
              <a:rPr lang="ru-RU" sz="1600" dirty="0" smtClean="0">
                <a:solidFill>
                  <a:srgbClr val="C00000"/>
                </a:solidFill>
              </a:rPr>
              <a:t>стр.3,</a:t>
            </a:r>
            <a:r>
              <a:rPr lang="ru-RU" sz="1600" dirty="0">
                <a:solidFill>
                  <a:srgbClr val="C00000"/>
                </a:solidFill>
              </a:rPr>
              <a:t> гр.</a:t>
            </a:r>
            <a:r>
              <a:rPr lang="ru-RU" sz="1600" dirty="0" smtClean="0">
                <a:solidFill>
                  <a:srgbClr val="C00000"/>
                </a:solidFill>
              </a:rPr>
              <a:t>03:08</a:t>
            </a:r>
            <a:r>
              <a:rPr lang="ru-RU" sz="1600" dirty="0" smtClean="0"/>
              <a:t>*</a:t>
            </a:r>
          </a:p>
          <a:p>
            <a:pPr algn="just"/>
            <a:r>
              <a:rPr lang="ru-RU" sz="1600" dirty="0"/>
              <a:t>Ф.61, таб. </a:t>
            </a:r>
            <a:r>
              <a:rPr lang="ru-RU" sz="1600" dirty="0" smtClean="0"/>
              <a:t>3000,</a:t>
            </a:r>
            <a:r>
              <a:rPr lang="ru-RU" sz="1600" dirty="0"/>
              <a:t> </a:t>
            </a:r>
            <a:r>
              <a:rPr lang="ru-RU" sz="1600" dirty="0" smtClean="0">
                <a:solidFill>
                  <a:srgbClr val="C00000"/>
                </a:solidFill>
              </a:rPr>
              <a:t>стр.1,гр.03:08</a:t>
            </a:r>
            <a:r>
              <a:rPr lang="ru-RU" sz="1600" u="sng" dirty="0" smtClean="0"/>
              <a:t> </a:t>
            </a:r>
            <a:r>
              <a:rPr lang="ru-RU" sz="1600" u="sng" dirty="0"/>
              <a:t>больше</a:t>
            </a:r>
            <a:r>
              <a:rPr lang="ru-RU" sz="1600" dirty="0" smtClean="0"/>
              <a:t> </a:t>
            </a:r>
            <a:r>
              <a:rPr lang="ru-RU" sz="1600" dirty="0"/>
              <a:t>ф.61, таб. 3000</a:t>
            </a:r>
            <a:r>
              <a:rPr lang="ru-RU" sz="1600" dirty="0" smtClean="0"/>
              <a:t>,</a:t>
            </a:r>
            <a:r>
              <a:rPr lang="ru-RU" sz="1600" dirty="0">
                <a:solidFill>
                  <a:srgbClr val="C00000"/>
                </a:solidFill>
              </a:rPr>
              <a:t> </a:t>
            </a:r>
            <a:r>
              <a:rPr lang="ru-RU" sz="1600" dirty="0" smtClean="0">
                <a:solidFill>
                  <a:srgbClr val="C00000"/>
                </a:solidFill>
              </a:rPr>
              <a:t>стр.4,</a:t>
            </a:r>
            <a:r>
              <a:rPr lang="ru-RU" sz="1600" dirty="0">
                <a:solidFill>
                  <a:srgbClr val="C00000"/>
                </a:solidFill>
              </a:rPr>
              <a:t> гр.</a:t>
            </a:r>
            <a:r>
              <a:rPr lang="ru-RU" sz="1600" dirty="0" smtClean="0">
                <a:solidFill>
                  <a:srgbClr val="C00000"/>
                </a:solidFill>
              </a:rPr>
              <a:t>03:08</a:t>
            </a:r>
            <a:r>
              <a:rPr lang="ru-RU" sz="1600" dirty="0" smtClean="0"/>
              <a:t>*</a:t>
            </a:r>
          </a:p>
          <a:p>
            <a:pPr algn="just"/>
            <a:r>
              <a:rPr lang="ru-RU" sz="1600" dirty="0"/>
              <a:t>Ф.61, таб. </a:t>
            </a:r>
            <a:r>
              <a:rPr lang="ru-RU" sz="1600" dirty="0" smtClean="0"/>
              <a:t>3000,</a:t>
            </a:r>
            <a:r>
              <a:rPr lang="ru-RU" sz="1600" dirty="0"/>
              <a:t> </a:t>
            </a:r>
            <a:r>
              <a:rPr lang="ru-RU" sz="1600" dirty="0">
                <a:solidFill>
                  <a:srgbClr val="C00000"/>
                </a:solidFill>
              </a:rPr>
              <a:t>стр.</a:t>
            </a:r>
            <a:r>
              <a:rPr lang="ru-RU" sz="1600" dirty="0" smtClean="0">
                <a:solidFill>
                  <a:srgbClr val="C00000"/>
                </a:solidFill>
              </a:rPr>
              <a:t>1,</a:t>
            </a:r>
            <a:r>
              <a:rPr lang="ru-RU" sz="1600" dirty="0">
                <a:solidFill>
                  <a:srgbClr val="C00000"/>
                </a:solidFill>
              </a:rPr>
              <a:t> гр.</a:t>
            </a:r>
            <a:r>
              <a:rPr lang="ru-RU" sz="1600" dirty="0" smtClean="0">
                <a:solidFill>
                  <a:srgbClr val="C00000"/>
                </a:solidFill>
              </a:rPr>
              <a:t>03:08</a:t>
            </a:r>
            <a:r>
              <a:rPr lang="ru-RU" sz="1600" u="sng" dirty="0" smtClean="0">
                <a:solidFill>
                  <a:srgbClr val="C00000"/>
                </a:solidFill>
              </a:rPr>
              <a:t> </a:t>
            </a:r>
            <a:r>
              <a:rPr lang="ru-RU" sz="1600" u="sng" dirty="0"/>
              <a:t>больше</a:t>
            </a:r>
            <a:r>
              <a:rPr lang="ru-RU" sz="1600" dirty="0" smtClean="0"/>
              <a:t> </a:t>
            </a:r>
            <a:r>
              <a:rPr lang="ru-RU" sz="1600" dirty="0"/>
              <a:t>ф.61, таб. 3000</a:t>
            </a:r>
            <a:r>
              <a:rPr lang="ru-RU" sz="1600" dirty="0" smtClean="0"/>
              <a:t>,</a:t>
            </a:r>
            <a:r>
              <a:rPr lang="ru-RU" sz="1600" dirty="0">
                <a:solidFill>
                  <a:srgbClr val="C00000"/>
                </a:solidFill>
              </a:rPr>
              <a:t> </a:t>
            </a:r>
            <a:r>
              <a:rPr lang="ru-RU" sz="1600" dirty="0" smtClean="0">
                <a:solidFill>
                  <a:srgbClr val="C00000"/>
                </a:solidFill>
              </a:rPr>
              <a:t>стр.5,</a:t>
            </a:r>
            <a:r>
              <a:rPr lang="ru-RU" sz="1600" dirty="0">
                <a:solidFill>
                  <a:srgbClr val="C00000"/>
                </a:solidFill>
              </a:rPr>
              <a:t> гр.</a:t>
            </a:r>
            <a:r>
              <a:rPr lang="ru-RU" sz="1600" dirty="0" smtClean="0">
                <a:solidFill>
                  <a:srgbClr val="C00000"/>
                </a:solidFill>
              </a:rPr>
              <a:t>03:08</a:t>
            </a:r>
            <a:r>
              <a:rPr lang="ru-RU" sz="1600" dirty="0"/>
              <a:t>*</a:t>
            </a:r>
          </a:p>
          <a:p>
            <a:pPr algn="just"/>
            <a:r>
              <a:rPr lang="ru-RU" sz="1600" dirty="0"/>
              <a:t>Ф.61, таб. </a:t>
            </a:r>
            <a:r>
              <a:rPr lang="ru-RU" sz="1600" dirty="0" smtClean="0"/>
              <a:t>3000,</a:t>
            </a:r>
            <a:r>
              <a:rPr lang="ru-RU" sz="1600" dirty="0"/>
              <a:t> </a:t>
            </a:r>
            <a:r>
              <a:rPr lang="ru-RU" sz="1600" dirty="0" smtClean="0">
                <a:solidFill>
                  <a:srgbClr val="C00000"/>
                </a:solidFill>
              </a:rPr>
              <a:t>стр.1, </a:t>
            </a:r>
            <a:r>
              <a:rPr lang="ru-RU" sz="1600" dirty="0">
                <a:solidFill>
                  <a:srgbClr val="C00000"/>
                </a:solidFill>
              </a:rPr>
              <a:t>гр.</a:t>
            </a:r>
            <a:r>
              <a:rPr lang="ru-RU" sz="1600" dirty="0" smtClean="0">
                <a:solidFill>
                  <a:srgbClr val="C00000"/>
                </a:solidFill>
              </a:rPr>
              <a:t>03:08</a:t>
            </a:r>
            <a:r>
              <a:rPr lang="ru-RU" sz="1600" u="sng" dirty="0" smtClean="0">
                <a:solidFill>
                  <a:srgbClr val="C00000"/>
                </a:solidFill>
              </a:rPr>
              <a:t> </a:t>
            </a:r>
            <a:r>
              <a:rPr lang="ru-RU" sz="1600" u="sng" dirty="0"/>
              <a:t>больше</a:t>
            </a:r>
            <a:r>
              <a:rPr lang="ru-RU" sz="1600" dirty="0" smtClean="0"/>
              <a:t> </a:t>
            </a:r>
            <a:r>
              <a:rPr lang="ru-RU" sz="1600" dirty="0"/>
              <a:t>ф.61, таб. 3000</a:t>
            </a:r>
            <a:r>
              <a:rPr lang="ru-RU" sz="1600" dirty="0" smtClean="0"/>
              <a:t>,</a:t>
            </a:r>
            <a:r>
              <a:rPr lang="ru-RU" sz="1600" dirty="0">
                <a:solidFill>
                  <a:srgbClr val="C00000"/>
                </a:solidFill>
              </a:rPr>
              <a:t> </a:t>
            </a:r>
            <a:r>
              <a:rPr lang="ru-RU" sz="1600" dirty="0" smtClean="0">
                <a:solidFill>
                  <a:srgbClr val="C00000"/>
                </a:solidFill>
              </a:rPr>
              <a:t>стр.6,</a:t>
            </a:r>
            <a:r>
              <a:rPr lang="ru-RU" sz="1600" dirty="0">
                <a:solidFill>
                  <a:srgbClr val="C00000"/>
                </a:solidFill>
              </a:rPr>
              <a:t> гр.</a:t>
            </a:r>
            <a:r>
              <a:rPr lang="ru-RU" sz="1600" dirty="0" smtClean="0">
                <a:solidFill>
                  <a:srgbClr val="C00000"/>
                </a:solidFill>
              </a:rPr>
              <a:t>03:08</a:t>
            </a:r>
            <a:r>
              <a:rPr lang="ru-RU" sz="1600" dirty="0"/>
              <a:t>*</a:t>
            </a:r>
          </a:p>
          <a:p>
            <a:pPr algn="just"/>
            <a:r>
              <a:rPr lang="ru-RU" sz="1600" dirty="0"/>
              <a:t>Ф.61, таб. </a:t>
            </a:r>
            <a:r>
              <a:rPr lang="ru-RU" sz="1600" dirty="0" smtClean="0"/>
              <a:t>3000,</a:t>
            </a:r>
            <a:r>
              <a:rPr lang="ru-RU" sz="1600" dirty="0"/>
              <a:t> </a:t>
            </a:r>
            <a:r>
              <a:rPr lang="ru-RU" sz="1600" dirty="0">
                <a:solidFill>
                  <a:srgbClr val="C00000"/>
                </a:solidFill>
              </a:rPr>
              <a:t>стр.</a:t>
            </a:r>
            <a:r>
              <a:rPr lang="ru-RU" sz="1600" dirty="0" smtClean="0">
                <a:solidFill>
                  <a:srgbClr val="C00000"/>
                </a:solidFill>
              </a:rPr>
              <a:t>1,</a:t>
            </a:r>
            <a:r>
              <a:rPr lang="ru-RU" sz="1600" dirty="0">
                <a:solidFill>
                  <a:srgbClr val="C00000"/>
                </a:solidFill>
              </a:rPr>
              <a:t> гр.</a:t>
            </a:r>
            <a:r>
              <a:rPr lang="ru-RU" sz="1600" dirty="0" smtClean="0">
                <a:solidFill>
                  <a:srgbClr val="C00000"/>
                </a:solidFill>
              </a:rPr>
              <a:t>03:08</a:t>
            </a:r>
            <a:r>
              <a:rPr lang="ru-RU" sz="1600" u="sng" dirty="0" smtClean="0">
                <a:solidFill>
                  <a:srgbClr val="C00000"/>
                </a:solidFill>
              </a:rPr>
              <a:t> </a:t>
            </a:r>
            <a:r>
              <a:rPr lang="ru-RU" sz="1600" u="sng" dirty="0"/>
              <a:t>больше</a:t>
            </a:r>
            <a:r>
              <a:rPr lang="ru-RU" sz="1600" dirty="0" smtClean="0"/>
              <a:t> </a:t>
            </a:r>
            <a:r>
              <a:rPr lang="ru-RU" sz="1600" dirty="0"/>
              <a:t>ф.61, таб. 3000</a:t>
            </a:r>
            <a:r>
              <a:rPr lang="ru-RU" sz="1600" dirty="0" smtClean="0"/>
              <a:t>,</a:t>
            </a:r>
            <a:r>
              <a:rPr lang="ru-RU" sz="1600" dirty="0">
                <a:solidFill>
                  <a:srgbClr val="C00000"/>
                </a:solidFill>
              </a:rPr>
              <a:t> </a:t>
            </a:r>
            <a:r>
              <a:rPr lang="ru-RU" sz="1600" dirty="0" smtClean="0">
                <a:solidFill>
                  <a:srgbClr val="C00000"/>
                </a:solidFill>
              </a:rPr>
              <a:t>стр.7,</a:t>
            </a:r>
            <a:r>
              <a:rPr lang="ru-RU" sz="1600" dirty="0">
                <a:solidFill>
                  <a:srgbClr val="C00000"/>
                </a:solidFill>
              </a:rPr>
              <a:t> гр.</a:t>
            </a:r>
            <a:r>
              <a:rPr lang="ru-RU" sz="1600" dirty="0" smtClean="0">
                <a:solidFill>
                  <a:srgbClr val="C00000"/>
                </a:solidFill>
              </a:rPr>
              <a:t>03:08</a:t>
            </a:r>
            <a:r>
              <a:rPr lang="ru-RU" sz="1600" dirty="0"/>
              <a:t>*</a:t>
            </a:r>
          </a:p>
          <a:p>
            <a:pPr algn="just"/>
            <a:r>
              <a:rPr lang="ru-RU" sz="1600" dirty="0"/>
              <a:t>Ф.61, таб. 3000 </a:t>
            </a:r>
            <a:r>
              <a:rPr lang="ru-RU" sz="1600" dirty="0" smtClean="0"/>
              <a:t>,</a:t>
            </a:r>
            <a:r>
              <a:rPr lang="ru-RU" sz="1600" dirty="0"/>
              <a:t> </a:t>
            </a:r>
            <a:r>
              <a:rPr lang="ru-RU" sz="1600" dirty="0">
                <a:solidFill>
                  <a:srgbClr val="C00000"/>
                </a:solidFill>
              </a:rPr>
              <a:t>стр.</a:t>
            </a:r>
            <a:r>
              <a:rPr lang="ru-RU" sz="1600" dirty="0" smtClean="0">
                <a:solidFill>
                  <a:srgbClr val="C00000"/>
                </a:solidFill>
              </a:rPr>
              <a:t>1,</a:t>
            </a:r>
            <a:r>
              <a:rPr lang="ru-RU" sz="1600" dirty="0">
                <a:solidFill>
                  <a:srgbClr val="C00000"/>
                </a:solidFill>
              </a:rPr>
              <a:t> гр.</a:t>
            </a:r>
            <a:r>
              <a:rPr lang="ru-RU" sz="1600" dirty="0" smtClean="0">
                <a:solidFill>
                  <a:srgbClr val="C00000"/>
                </a:solidFill>
              </a:rPr>
              <a:t>03:08</a:t>
            </a:r>
            <a:r>
              <a:rPr lang="ru-RU" sz="1600" u="sng" dirty="0" smtClean="0">
                <a:solidFill>
                  <a:srgbClr val="C00000"/>
                </a:solidFill>
              </a:rPr>
              <a:t> </a:t>
            </a:r>
            <a:r>
              <a:rPr lang="ru-RU" sz="1600" u="sng" dirty="0"/>
              <a:t>больше</a:t>
            </a:r>
            <a:r>
              <a:rPr lang="ru-RU" sz="1600" dirty="0" smtClean="0"/>
              <a:t> </a:t>
            </a:r>
            <a:r>
              <a:rPr lang="ru-RU" sz="1600" dirty="0"/>
              <a:t>ф.61, таб. 3000</a:t>
            </a:r>
            <a:r>
              <a:rPr lang="ru-RU" sz="1600" dirty="0" smtClean="0"/>
              <a:t>,</a:t>
            </a:r>
            <a:r>
              <a:rPr lang="ru-RU" sz="1600" dirty="0">
                <a:solidFill>
                  <a:srgbClr val="C00000"/>
                </a:solidFill>
              </a:rPr>
              <a:t> </a:t>
            </a:r>
            <a:r>
              <a:rPr lang="ru-RU" sz="1600" dirty="0" smtClean="0">
                <a:solidFill>
                  <a:srgbClr val="C00000"/>
                </a:solidFill>
              </a:rPr>
              <a:t>стр.8,</a:t>
            </a:r>
            <a:r>
              <a:rPr lang="ru-RU" sz="1600" dirty="0">
                <a:solidFill>
                  <a:srgbClr val="C00000"/>
                </a:solidFill>
              </a:rPr>
              <a:t> гр.</a:t>
            </a:r>
            <a:r>
              <a:rPr lang="ru-RU" sz="1600" dirty="0" smtClean="0">
                <a:solidFill>
                  <a:srgbClr val="C00000"/>
                </a:solidFill>
              </a:rPr>
              <a:t>03:08</a:t>
            </a:r>
            <a:r>
              <a:rPr lang="ru-RU" sz="1600" dirty="0"/>
              <a:t>*</a:t>
            </a:r>
          </a:p>
          <a:p>
            <a:pPr algn="just"/>
            <a:r>
              <a:rPr lang="ru-RU" sz="1600" dirty="0"/>
              <a:t>Ф.61, таб. </a:t>
            </a:r>
            <a:r>
              <a:rPr lang="ru-RU" sz="1600" dirty="0" smtClean="0"/>
              <a:t>3000,</a:t>
            </a:r>
            <a:r>
              <a:rPr lang="ru-RU" sz="1600" dirty="0"/>
              <a:t> </a:t>
            </a:r>
            <a:r>
              <a:rPr lang="ru-RU" sz="1600" dirty="0">
                <a:solidFill>
                  <a:srgbClr val="C00000"/>
                </a:solidFill>
              </a:rPr>
              <a:t>стр.</a:t>
            </a:r>
            <a:r>
              <a:rPr lang="ru-RU" sz="1600" dirty="0" smtClean="0">
                <a:solidFill>
                  <a:srgbClr val="C00000"/>
                </a:solidFill>
              </a:rPr>
              <a:t>1,</a:t>
            </a:r>
            <a:r>
              <a:rPr lang="ru-RU" sz="1600" dirty="0">
                <a:solidFill>
                  <a:srgbClr val="C00000"/>
                </a:solidFill>
              </a:rPr>
              <a:t> гр.</a:t>
            </a:r>
            <a:r>
              <a:rPr lang="ru-RU" sz="1600" dirty="0" smtClean="0">
                <a:solidFill>
                  <a:srgbClr val="C00000"/>
                </a:solidFill>
              </a:rPr>
              <a:t>03:08</a:t>
            </a:r>
            <a:r>
              <a:rPr lang="ru-RU" sz="1600" u="sng" dirty="0" smtClean="0">
                <a:solidFill>
                  <a:srgbClr val="C00000"/>
                </a:solidFill>
              </a:rPr>
              <a:t> </a:t>
            </a:r>
            <a:r>
              <a:rPr lang="ru-RU" sz="1600" u="sng" dirty="0"/>
              <a:t>больше</a:t>
            </a:r>
            <a:r>
              <a:rPr lang="ru-RU" sz="1600" dirty="0" smtClean="0"/>
              <a:t> </a:t>
            </a:r>
            <a:r>
              <a:rPr lang="ru-RU" sz="1600" dirty="0"/>
              <a:t>ф.61, таб. 3000</a:t>
            </a:r>
            <a:r>
              <a:rPr lang="ru-RU" sz="1600" dirty="0" smtClean="0"/>
              <a:t>,</a:t>
            </a:r>
            <a:r>
              <a:rPr lang="ru-RU" sz="1600" dirty="0">
                <a:solidFill>
                  <a:srgbClr val="C00000"/>
                </a:solidFill>
              </a:rPr>
              <a:t> </a:t>
            </a:r>
            <a:r>
              <a:rPr lang="ru-RU" sz="1600" dirty="0" smtClean="0">
                <a:solidFill>
                  <a:srgbClr val="C00000"/>
                </a:solidFill>
              </a:rPr>
              <a:t>стр.9,</a:t>
            </a:r>
            <a:r>
              <a:rPr lang="ru-RU" sz="1600" dirty="0">
                <a:solidFill>
                  <a:srgbClr val="C00000"/>
                </a:solidFill>
              </a:rPr>
              <a:t> гр.</a:t>
            </a:r>
            <a:r>
              <a:rPr lang="ru-RU" sz="1600" dirty="0" smtClean="0">
                <a:solidFill>
                  <a:srgbClr val="C00000"/>
                </a:solidFill>
              </a:rPr>
              <a:t>03:08</a:t>
            </a:r>
            <a:r>
              <a:rPr lang="ru-RU" sz="1600" dirty="0"/>
              <a:t>*</a:t>
            </a:r>
          </a:p>
          <a:p>
            <a:pPr algn="just"/>
            <a:r>
              <a:rPr lang="ru-RU" sz="1600" dirty="0"/>
              <a:t>Ф.61, таб. </a:t>
            </a:r>
            <a:r>
              <a:rPr lang="ru-RU" sz="1600" dirty="0" smtClean="0"/>
              <a:t>3000,</a:t>
            </a:r>
            <a:r>
              <a:rPr lang="ru-RU" sz="1600" dirty="0"/>
              <a:t> </a:t>
            </a:r>
            <a:r>
              <a:rPr lang="ru-RU" sz="1600" dirty="0">
                <a:solidFill>
                  <a:srgbClr val="C00000"/>
                </a:solidFill>
              </a:rPr>
              <a:t>стр.</a:t>
            </a:r>
            <a:r>
              <a:rPr lang="ru-RU" sz="1600" dirty="0" smtClean="0">
                <a:solidFill>
                  <a:srgbClr val="C00000"/>
                </a:solidFill>
              </a:rPr>
              <a:t>1,</a:t>
            </a:r>
            <a:r>
              <a:rPr lang="ru-RU" sz="1600" dirty="0">
                <a:solidFill>
                  <a:srgbClr val="C00000"/>
                </a:solidFill>
              </a:rPr>
              <a:t> гр.</a:t>
            </a:r>
            <a:r>
              <a:rPr lang="ru-RU" sz="1600" dirty="0" smtClean="0">
                <a:solidFill>
                  <a:srgbClr val="C00000"/>
                </a:solidFill>
              </a:rPr>
              <a:t>03:08</a:t>
            </a:r>
            <a:r>
              <a:rPr lang="ru-RU" sz="1600" u="sng" dirty="0" smtClean="0">
                <a:solidFill>
                  <a:srgbClr val="C00000"/>
                </a:solidFill>
              </a:rPr>
              <a:t> </a:t>
            </a:r>
            <a:r>
              <a:rPr lang="ru-RU" sz="1600" u="sng" dirty="0"/>
              <a:t>больше</a:t>
            </a:r>
            <a:r>
              <a:rPr lang="ru-RU" sz="1600" dirty="0" smtClean="0"/>
              <a:t> </a:t>
            </a:r>
            <a:r>
              <a:rPr lang="ru-RU" sz="1600" dirty="0"/>
              <a:t>ф.61, таб. 3000</a:t>
            </a:r>
            <a:r>
              <a:rPr lang="ru-RU" sz="1600" dirty="0" smtClean="0"/>
              <a:t>,</a:t>
            </a:r>
            <a:r>
              <a:rPr lang="ru-RU" sz="1600" dirty="0">
                <a:solidFill>
                  <a:srgbClr val="C00000"/>
                </a:solidFill>
              </a:rPr>
              <a:t> </a:t>
            </a:r>
            <a:r>
              <a:rPr lang="ru-RU" sz="1600" dirty="0" smtClean="0">
                <a:solidFill>
                  <a:srgbClr val="C00000"/>
                </a:solidFill>
              </a:rPr>
              <a:t>стр.10,</a:t>
            </a:r>
            <a:r>
              <a:rPr lang="ru-RU" sz="1600" dirty="0">
                <a:solidFill>
                  <a:srgbClr val="C00000"/>
                </a:solidFill>
              </a:rPr>
              <a:t> гр.</a:t>
            </a:r>
            <a:r>
              <a:rPr lang="ru-RU" sz="1600" dirty="0" smtClean="0">
                <a:solidFill>
                  <a:srgbClr val="C00000"/>
                </a:solidFill>
              </a:rPr>
              <a:t>03:08</a:t>
            </a:r>
            <a:r>
              <a:rPr lang="ru-RU" sz="1600" dirty="0" smtClean="0"/>
              <a:t>*</a:t>
            </a:r>
            <a:endParaRPr lang="en-US" sz="1600" dirty="0" smtClean="0"/>
          </a:p>
          <a:p>
            <a:pPr algn="just"/>
            <a:r>
              <a:rPr lang="ru-RU" sz="1600" dirty="0"/>
              <a:t>Ф.61, таб. </a:t>
            </a:r>
            <a:r>
              <a:rPr lang="ru-RU" sz="1600" dirty="0" smtClean="0"/>
              <a:t>3000,</a:t>
            </a:r>
            <a:r>
              <a:rPr lang="ru-RU" sz="1600" dirty="0"/>
              <a:t> </a:t>
            </a:r>
            <a:r>
              <a:rPr lang="ru-RU" sz="1600" dirty="0">
                <a:solidFill>
                  <a:srgbClr val="C00000"/>
                </a:solidFill>
              </a:rPr>
              <a:t>стр.</a:t>
            </a:r>
            <a:r>
              <a:rPr lang="ru-RU" sz="1600" dirty="0" smtClean="0">
                <a:solidFill>
                  <a:srgbClr val="C00000"/>
                </a:solidFill>
              </a:rPr>
              <a:t>1,</a:t>
            </a:r>
            <a:r>
              <a:rPr lang="ru-RU" sz="1600" dirty="0">
                <a:solidFill>
                  <a:srgbClr val="C00000"/>
                </a:solidFill>
              </a:rPr>
              <a:t> гр.</a:t>
            </a:r>
            <a:r>
              <a:rPr lang="ru-RU" sz="1600" dirty="0" smtClean="0">
                <a:solidFill>
                  <a:srgbClr val="C00000"/>
                </a:solidFill>
              </a:rPr>
              <a:t>03:08</a:t>
            </a:r>
            <a:r>
              <a:rPr lang="ru-RU" sz="1600" u="sng" dirty="0" smtClean="0">
                <a:solidFill>
                  <a:srgbClr val="C00000"/>
                </a:solidFill>
              </a:rPr>
              <a:t> </a:t>
            </a:r>
            <a:r>
              <a:rPr lang="ru-RU" sz="1600" u="sng" dirty="0"/>
              <a:t>больше</a:t>
            </a:r>
            <a:r>
              <a:rPr lang="ru-RU" sz="1600" dirty="0" smtClean="0"/>
              <a:t> </a:t>
            </a:r>
            <a:r>
              <a:rPr lang="ru-RU" sz="1600" dirty="0"/>
              <a:t>ф.61, таб. 3000</a:t>
            </a:r>
            <a:r>
              <a:rPr lang="ru-RU" sz="1600" dirty="0" smtClean="0"/>
              <a:t>,</a:t>
            </a:r>
            <a:r>
              <a:rPr lang="ru-RU" sz="1600" dirty="0">
                <a:solidFill>
                  <a:srgbClr val="C00000"/>
                </a:solidFill>
              </a:rPr>
              <a:t> </a:t>
            </a:r>
            <a:r>
              <a:rPr lang="ru-RU" sz="1600" dirty="0" smtClean="0">
                <a:solidFill>
                  <a:srgbClr val="C00000"/>
                </a:solidFill>
              </a:rPr>
              <a:t>стр.1</a:t>
            </a:r>
            <a:r>
              <a:rPr lang="en-US" sz="1600" dirty="0" smtClean="0">
                <a:solidFill>
                  <a:srgbClr val="C00000"/>
                </a:solidFill>
              </a:rPr>
              <a:t>3</a:t>
            </a:r>
            <a:r>
              <a:rPr lang="ru-RU" sz="1600" dirty="0">
                <a:solidFill>
                  <a:srgbClr val="C00000"/>
                </a:solidFill>
              </a:rPr>
              <a:t>, гр.03:08</a:t>
            </a:r>
            <a:r>
              <a:rPr lang="ru-RU" sz="1600" dirty="0" smtClean="0"/>
              <a:t>*</a:t>
            </a:r>
            <a:endParaRPr lang="ru-RU" sz="1600" dirty="0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E078070-8EDD-4CBE-BA1D-D4E3024E180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5587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410101" y="3395417"/>
            <a:ext cx="8514384" cy="2151777"/>
          </a:xfrm>
          <a:prstGeom prst="rect">
            <a:avLst/>
          </a:prstGeom>
          <a:solidFill>
            <a:srgbClr val="FF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378095" y="680810"/>
            <a:ext cx="842493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/>
              <a:t>Результаты обследования пациентов, больных ВИЧ-инфекцией в отчетном году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371602" y="1512803"/>
            <a:ext cx="8424936" cy="1046440"/>
          </a:xfrm>
          <a:prstGeom prst="rect">
            <a:avLst/>
          </a:prstGeom>
          <a:ln w="1905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just"/>
            <a:r>
              <a:rPr lang="ru-RU" sz="1400" b="1" dirty="0">
                <a:solidFill>
                  <a:srgbClr val="0033CC"/>
                </a:solidFill>
              </a:rPr>
              <a:t>Таблица (3100) </a:t>
            </a:r>
          </a:p>
          <a:p>
            <a:pPr algn="just"/>
            <a:r>
              <a:rPr lang="ru-RU" sz="1200" b="1" dirty="0"/>
              <a:t>Число лиц, обследованных на антитела к ВИЧ в отчетном году, всего 1 ____ , </a:t>
            </a:r>
          </a:p>
          <a:p>
            <a:pPr algn="just"/>
            <a:r>
              <a:rPr lang="ru-RU" sz="1200" b="1" dirty="0"/>
              <a:t>из них: число лиц, у которых при исследовании крови на антитела к ВИЧ получены положительные результаты 2 ____ ,</a:t>
            </a:r>
          </a:p>
          <a:p>
            <a:pPr algn="just"/>
            <a:r>
              <a:rPr lang="ru-RU" sz="1200" b="1" dirty="0"/>
              <a:t>в том числе (из стр.2) выявлено: пациентов больных ВИЧ-инфекцией (код МКБ </a:t>
            </a:r>
            <a:r>
              <a:rPr lang="ru-RU" sz="1200" b="1" dirty="0">
                <a:sym typeface="Symbol"/>
              </a:rPr>
              <a:t></a:t>
            </a:r>
            <a:r>
              <a:rPr lang="ru-RU" sz="1200" b="1" dirty="0"/>
              <a:t> 10 В20-В24) 3 ____,</a:t>
            </a:r>
          </a:p>
          <a:p>
            <a:pPr algn="just"/>
            <a:r>
              <a:rPr lang="ru-RU" sz="1200" b="1" dirty="0"/>
              <a:t>лиц с бессимптомным инфекционным статусом (код МКБ-10 </a:t>
            </a:r>
            <a:r>
              <a:rPr lang="en-US" sz="1200" b="1" dirty="0"/>
              <a:t>Z</a:t>
            </a:r>
            <a:r>
              <a:rPr lang="ru-RU" sz="1200" b="1" dirty="0"/>
              <a:t>21)  4____ .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458524" y="3501008"/>
            <a:ext cx="835292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b="1" dirty="0">
                <a:solidFill>
                  <a:srgbClr val="0033CC"/>
                </a:solidFill>
              </a:rPr>
              <a:t>НЕКОТОРЫЕ УСЛОВИЯ ВНУТРИФОРМЕННОГО КОНТРОЛЯ ДЛЯ ТАБЛИЦЫ 3100</a:t>
            </a:r>
          </a:p>
        </p:txBody>
      </p:sp>
      <p:sp>
        <p:nvSpPr>
          <p:cNvPr id="15" name="Прямоугольник 13"/>
          <p:cNvSpPr txBox="1">
            <a:spLocks noChangeArrowheads="1"/>
          </p:cNvSpPr>
          <p:nvPr/>
        </p:nvSpPr>
        <p:spPr bwMode="auto">
          <a:xfrm>
            <a:off x="1" y="0"/>
            <a:ext cx="9162562" cy="700282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b="1" dirty="0">
                <a:solidFill>
                  <a:schemeClr val="bg1"/>
                </a:solidFill>
              </a:rPr>
              <a:t>Форма федерального статистического наблюдения № 61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b="1" dirty="0">
                <a:solidFill>
                  <a:schemeClr val="bg1"/>
                </a:solidFill>
              </a:rPr>
              <a:t> «Сведения о болезни, вызванной вирусом  иммунодефицита человека» 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486107" y="3809585"/>
            <a:ext cx="820891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1600" dirty="0" smtClean="0"/>
              <a:t>ф.61,таб.</a:t>
            </a:r>
            <a:r>
              <a:rPr lang="ru-RU" sz="1600" dirty="0" smtClean="0">
                <a:solidFill>
                  <a:srgbClr val="C00000"/>
                </a:solidFill>
              </a:rPr>
              <a:t>3100,п.3</a:t>
            </a:r>
            <a:r>
              <a:rPr lang="ru-RU" sz="1600" dirty="0" smtClean="0"/>
              <a:t> должно </a:t>
            </a:r>
            <a:r>
              <a:rPr lang="ru-RU" sz="1600" dirty="0"/>
              <a:t>быть </a:t>
            </a:r>
            <a:r>
              <a:rPr lang="ru-RU" sz="1600" u="sng" dirty="0" smtClean="0"/>
              <a:t>больше или равно </a:t>
            </a:r>
            <a:r>
              <a:rPr lang="ru-RU" sz="1600" dirty="0" smtClean="0"/>
              <a:t>сумме строк</a:t>
            </a:r>
          </a:p>
          <a:p>
            <a:pPr algn="just"/>
            <a:r>
              <a:rPr lang="ru-RU" sz="1600" dirty="0" smtClean="0"/>
              <a:t> </a:t>
            </a:r>
            <a:r>
              <a:rPr lang="ru-RU" sz="1600" dirty="0"/>
              <a:t>из ф.61,таб.</a:t>
            </a:r>
            <a:r>
              <a:rPr lang="ru-RU" sz="1600" dirty="0">
                <a:solidFill>
                  <a:srgbClr val="C00000"/>
                </a:solidFill>
              </a:rPr>
              <a:t>1000</a:t>
            </a:r>
            <a:r>
              <a:rPr lang="ru-RU" sz="1600" dirty="0"/>
              <a:t>,</a:t>
            </a:r>
            <a:r>
              <a:rPr lang="ru-RU" sz="1600" dirty="0">
                <a:solidFill>
                  <a:srgbClr val="C00000"/>
                </a:solidFill>
              </a:rPr>
              <a:t>стр.1+2</a:t>
            </a:r>
            <a:r>
              <a:rPr lang="ru-RU" sz="1600" dirty="0"/>
              <a:t>,</a:t>
            </a:r>
            <a:r>
              <a:rPr lang="ru-RU" sz="1600" dirty="0">
                <a:solidFill>
                  <a:srgbClr val="C00000"/>
                </a:solidFill>
              </a:rPr>
              <a:t>гр.05</a:t>
            </a:r>
            <a:r>
              <a:rPr lang="ru-RU" sz="1600" dirty="0"/>
              <a:t> «Зарегистрировано пациентов с болезнью, вызванной ВИЧ, всего (В20</a:t>
            </a:r>
            <a:r>
              <a:rPr lang="en-US" sz="1600" dirty="0"/>
              <a:t>–</a:t>
            </a:r>
            <a:r>
              <a:rPr lang="ru-RU" sz="1600" dirty="0"/>
              <a:t>В24</a:t>
            </a:r>
            <a:r>
              <a:rPr lang="ru-RU" sz="1600" dirty="0" smtClean="0"/>
              <a:t>)»</a:t>
            </a:r>
          </a:p>
          <a:p>
            <a:pPr algn="just"/>
            <a:endParaRPr lang="ru-RU" sz="1600" dirty="0"/>
          </a:p>
          <a:p>
            <a:pPr algn="just"/>
            <a:endParaRPr lang="ru-RU" sz="1600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448304" y="4711003"/>
            <a:ext cx="824626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1600" dirty="0" smtClean="0"/>
              <a:t>ф.61,таб.</a:t>
            </a:r>
            <a:r>
              <a:rPr lang="ru-RU" sz="1600" dirty="0" smtClean="0">
                <a:solidFill>
                  <a:srgbClr val="C00000"/>
                </a:solidFill>
              </a:rPr>
              <a:t>3100,п. 4</a:t>
            </a:r>
            <a:r>
              <a:rPr lang="ru-RU" sz="1600" dirty="0" smtClean="0"/>
              <a:t> должно </a:t>
            </a:r>
            <a:r>
              <a:rPr lang="ru-RU" sz="1600" dirty="0"/>
              <a:t>быть </a:t>
            </a:r>
            <a:r>
              <a:rPr lang="ru-RU" sz="1600" u="sng" dirty="0" smtClean="0"/>
              <a:t>больше или равно</a:t>
            </a:r>
            <a:r>
              <a:rPr lang="ru-RU" sz="1600" dirty="0" smtClean="0"/>
              <a:t> </a:t>
            </a:r>
            <a:r>
              <a:rPr lang="ru-RU" sz="1600" dirty="0"/>
              <a:t>сумме строк </a:t>
            </a:r>
            <a:endParaRPr lang="ru-RU" sz="1600" dirty="0" smtClean="0"/>
          </a:p>
          <a:p>
            <a:pPr algn="just"/>
            <a:r>
              <a:rPr lang="ru-RU" sz="1600" dirty="0" smtClean="0"/>
              <a:t>из </a:t>
            </a:r>
            <a:r>
              <a:rPr lang="ru-RU" sz="1600" dirty="0"/>
              <a:t>ф.61,таб.</a:t>
            </a:r>
            <a:r>
              <a:rPr lang="ru-RU" sz="1600" dirty="0">
                <a:solidFill>
                  <a:srgbClr val="C00000"/>
                </a:solidFill>
              </a:rPr>
              <a:t>1000</a:t>
            </a:r>
            <a:r>
              <a:rPr lang="ru-RU" sz="1600" dirty="0"/>
              <a:t>,</a:t>
            </a:r>
            <a:r>
              <a:rPr lang="ru-RU" sz="1600" dirty="0">
                <a:solidFill>
                  <a:srgbClr val="C00000"/>
                </a:solidFill>
              </a:rPr>
              <a:t>стр.59+60</a:t>
            </a:r>
            <a:r>
              <a:rPr lang="ru-RU" sz="1600" dirty="0"/>
              <a:t>,</a:t>
            </a:r>
            <a:r>
              <a:rPr lang="ru-RU" sz="1600" dirty="0">
                <a:solidFill>
                  <a:srgbClr val="C00000"/>
                </a:solidFill>
              </a:rPr>
              <a:t>гр.05</a:t>
            </a:r>
            <a:r>
              <a:rPr lang="ru-RU" sz="1600" dirty="0"/>
              <a:t> «Кроме того, число лиц с бессимптомным инфекционным статусом, вызванным ВИЧ (</a:t>
            </a:r>
            <a:r>
              <a:rPr lang="en-US" sz="1600" dirty="0"/>
              <a:t>Z</a:t>
            </a:r>
            <a:r>
              <a:rPr lang="ru-RU" sz="1600" dirty="0"/>
              <a:t>21)»</a:t>
            </a:r>
          </a:p>
        </p:txBody>
      </p:sp>
      <p:sp>
        <p:nvSpPr>
          <p:cNvPr id="20" name="Овал 19"/>
          <p:cNvSpPr/>
          <p:nvPr/>
        </p:nvSpPr>
        <p:spPr>
          <a:xfrm>
            <a:off x="4988495" y="2273420"/>
            <a:ext cx="504056" cy="270322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Овал 20"/>
          <p:cNvSpPr/>
          <p:nvPr/>
        </p:nvSpPr>
        <p:spPr>
          <a:xfrm>
            <a:off x="6781787" y="2095457"/>
            <a:ext cx="504056" cy="263207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E078070-8EDD-4CBE-BA1D-D4E3024E180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5119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3335417667"/>
              </p:ext>
            </p:extLst>
          </p:nvPr>
        </p:nvGraphicFramePr>
        <p:xfrm>
          <a:off x="492847" y="1485938"/>
          <a:ext cx="8228520" cy="4517453"/>
        </p:xfrm>
        <a:graphic>
          <a:graphicData uri="http://schemas.openxmlformats.org/drawingml/2006/table">
            <a:tbl>
              <a:tblPr/>
              <a:tblGrid>
                <a:gridCol w="3383766">
                  <a:extLst>
                    <a:ext uri="{9D8B030D-6E8A-4147-A177-3AD203B41FA5}">
                      <a16:colId xmlns:a16="http://schemas.microsoft.com/office/drawing/2014/main" val="2778149300"/>
                    </a:ext>
                  </a:extLst>
                </a:gridCol>
                <a:gridCol w="384825">
                  <a:extLst>
                    <a:ext uri="{9D8B030D-6E8A-4147-A177-3AD203B41FA5}">
                      <a16:colId xmlns:a16="http://schemas.microsoft.com/office/drawing/2014/main" val="1007962632"/>
                    </a:ext>
                  </a:extLst>
                </a:gridCol>
                <a:gridCol w="768302">
                  <a:extLst>
                    <a:ext uri="{9D8B030D-6E8A-4147-A177-3AD203B41FA5}">
                      <a16:colId xmlns:a16="http://schemas.microsoft.com/office/drawing/2014/main" val="2551505993"/>
                    </a:ext>
                  </a:extLst>
                </a:gridCol>
                <a:gridCol w="923582">
                  <a:extLst>
                    <a:ext uri="{9D8B030D-6E8A-4147-A177-3AD203B41FA5}">
                      <a16:colId xmlns:a16="http://schemas.microsoft.com/office/drawing/2014/main" val="596318912"/>
                    </a:ext>
                  </a:extLst>
                </a:gridCol>
                <a:gridCol w="922231">
                  <a:extLst>
                    <a:ext uri="{9D8B030D-6E8A-4147-A177-3AD203B41FA5}">
                      <a16:colId xmlns:a16="http://schemas.microsoft.com/office/drawing/2014/main" val="2991135483"/>
                    </a:ext>
                  </a:extLst>
                </a:gridCol>
                <a:gridCol w="923582">
                  <a:extLst>
                    <a:ext uri="{9D8B030D-6E8A-4147-A177-3AD203B41FA5}">
                      <a16:colId xmlns:a16="http://schemas.microsoft.com/office/drawing/2014/main" val="3477047090"/>
                    </a:ext>
                  </a:extLst>
                </a:gridCol>
                <a:gridCol w="922232">
                  <a:extLst>
                    <a:ext uri="{9D8B030D-6E8A-4147-A177-3AD203B41FA5}">
                      <a16:colId xmlns:a16="http://schemas.microsoft.com/office/drawing/2014/main" val="2783740615"/>
                    </a:ext>
                  </a:extLst>
                </a:gridCol>
              </a:tblGrid>
              <a:tr h="368621">
                <a:tc rowSpan="2"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ctr" defTabSz="1050925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 показателя</a:t>
                      </a: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31" marR="5833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 marL="20638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20638" marR="0" lvl="0" indent="0" algn="ctr" defTabSz="1050925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 стр.</a:t>
                      </a: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31" marR="5833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ctr" defTabSz="1050925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Код МКБ-10 </a:t>
                      </a: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31" marR="5833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ctr" defTabSz="1050925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Зарегистрировано с впервые в жизни установленным диагнозом</a:t>
                      </a: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31" marR="5833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ctr" defTabSz="1050925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Состоит под диспансерным наблюдением на конец отчетного года</a:t>
                      </a: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31" marR="5833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84987101"/>
                  </a:ext>
                </a:extLst>
              </a:tr>
              <a:tr h="24574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ctr" defTabSz="1050925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Всего </a:t>
                      </a: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31" marR="5833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ctr" defTabSz="1050925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из них в возрасте </a:t>
                      </a: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1050925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25-44 года</a:t>
                      </a: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31" marR="5833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ctr" defTabSz="1050925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Всего</a:t>
                      </a: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31" marR="5833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ctr" defTabSz="1050925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из них в возрасте </a:t>
                      </a: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1050925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25-44 года</a:t>
                      </a: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31" marR="5833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22916381"/>
                  </a:ext>
                </a:extLst>
              </a:tr>
              <a:tr h="122875"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ctr" defTabSz="1050925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31" marR="5833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ctr" defTabSz="1050925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31" marR="5833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ctr" defTabSz="1050925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31" marR="5833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ctr" defTabSz="1050925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31" marR="5833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ctr" defTabSz="1050925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31" marR="5833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ctr" defTabSz="1050925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31" marR="5833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ctr" defTabSz="1050925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31" marR="5833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31789976"/>
                  </a:ext>
                </a:extLst>
              </a:tr>
              <a:tr h="261952"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l" defTabSz="1050925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Пациенты, больные ВИЧ-инфекцией с проявлениями туберкулеза, всего</a:t>
                      </a: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31" marR="5833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ctr" defTabSz="1050925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31" marR="5833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ctr" defTabSz="1050925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В20.0, В20.7, В22.7</a:t>
                      </a: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31" marR="5833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31" marR="5833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pattFill prst="lgCheck">
                      <a:fgClr>
                        <a:srgbClr val="B5038F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31" marR="5833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31" marR="5833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31" marR="5833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65488643"/>
                  </a:ext>
                </a:extLst>
              </a:tr>
              <a:tr h="171484"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l" defTabSz="1050925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в том числе: с проявлениями туберкулеза</a:t>
                      </a: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31" marR="5833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ctr" defTabSz="1050925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31" marR="5833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ctr" defTabSz="1050925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В20.0</a:t>
                      </a: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31" marR="5833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31" marR="5833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31" marR="5833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31" marR="5833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31" marR="5833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02567087"/>
                  </a:ext>
                </a:extLst>
              </a:tr>
              <a:tr h="182286">
                <a:tc>
                  <a:txBody>
                    <a:bodyPr/>
                    <a:lstStyle>
                      <a:lvl1pPr indent="200025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200025" algn="l" defTabSz="1050925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   с проявлениями туберкулеза и других инфекций</a:t>
                      </a: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31" marR="5833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ctr" defTabSz="1050925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31" marR="5833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ctr" defTabSz="1050925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В20.7</a:t>
                      </a: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31" marR="5833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31" marR="5833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31" marR="5833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31" marR="5833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31" marR="5833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75202689"/>
                  </a:ext>
                </a:extLst>
              </a:tr>
              <a:tr h="209292">
                <a:tc>
                  <a:txBody>
                    <a:bodyPr/>
                    <a:lstStyle>
                      <a:lvl1pPr indent="200025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200025" algn="l" defTabSz="1050925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   с проявлениями туберкулеза и других болезней             </a:t>
                      </a: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31" marR="5833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ctr" defTabSz="1050925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31" marR="5833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ctr" defTabSz="1050925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В22.7</a:t>
                      </a: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31" marR="5833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31" marR="5833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31" marR="5833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31" marR="5833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31" marR="5833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82032632"/>
                  </a:ext>
                </a:extLst>
              </a:tr>
              <a:tr h="245748"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l" defTabSz="1050925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Из общего числа пациентов (из стр.1): с бактериовыделением, определяемым любыми методами</a:t>
                      </a: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31" marR="5833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ctr" defTabSz="1050925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31" marR="5833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ctr" defTabSz="1050925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31" marR="5833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31" marR="5833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31" marR="5833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31" marR="5833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31" marR="5833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22395653"/>
                  </a:ext>
                </a:extLst>
              </a:tr>
              <a:tr h="163383">
                <a:tc>
                  <a:txBody>
                    <a:bodyPr/>
                    <a:lstStyle>
                      <a:lvl1pPr indent="290513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290513" algn="l" defTabSz="1050925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из них (из стр.5): методом простой микроскопии мокроты</a:t>
                      </a: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31" marR="5833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ctr" defTabSz="1050925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31" marR="5833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ctr" defTabSz="1050925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31" marR="5833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31" marR="5833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31" marR="5833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31" marR="5833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31" marR="5833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90648900"/>
                  </a:ext>
                </a:extLst>
              </a:tr>
              <a:tr h="368621"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l" defTabSz="1050925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Из числа пациентов (из стр.5): </a:t>
                      </a: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1050925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 множественной лекарственной устойчивостью микобактерий туберкулеза</a:t>
                      </a: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31" marR="5833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ctr" defTabSz="1050925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31" marR="5833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ctr" defTabSz="1050925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31" marR="5833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31" marR="5833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31" marR="5833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31" marR="5833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31" marR="5833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36574540"/>
                  </a:ext>
                </a:extLst>
              </a:tr>
              <a:tr h="245748">
                <a:tc>
                  <a:txBody>
                    <a:bodyPr/>
                    <a:lstStyle>
                      <a:lvl1pPr marL="290513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290513" marR="0" lvl="0" indent="0" algn="l" defTabSz="1050925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 широкой лекарственной устойчивостью микобактерий туберкулеза</a:t>
                      </a: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31" marR="5833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ctr" defTabSz="1050925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31" marR="5833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ctr" defTabSz="1050925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31" marR="5833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31" marR="5833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31" marR="5833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31" marR="5833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31" marR="5833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5959682"/>
                  </a:ext>
                </a:extLst>
              </a:tr>
              <a:tr h="163383"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l" defTabSz="1050925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Из числа пациентов (из стр.1) обследовано на иммунный статус</a:t>
                      </a: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31" marR="5833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ctr" defTabSz="1050925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31" marR="5833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ctr" defTabSz="1050925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31" marR="5833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31" marR="5833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31" marR="5833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31" marR="5833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31" marR="5833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70390780"/>
                  </a:ext>
                </a:extLst>
              </a:tr>
              <a:tr h="163383"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l" defTabSz="1050925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из них: имели уровень </a:t>
                      </a:r>
                      <a:r>
                        <a:rPr kumimoji="0" lang="en-US" alt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CD</a:t>
                      </a:r>
                      <a:r>
                        <a:rPr kumimoji="0" lang="ru-RU" alt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4:    более 350</a:t>
                      </a: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31" marR="5833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ctr" defTabSz="1050925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31" marR="5833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ctr" defTabSz="1050925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31" marR="5833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31" marR="5833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31" marR="5833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31" marR="5833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31" marR="5833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77845756"/>
                  </a:ext>
                </a:extLst>
              </a:tr>
              <a:tr h="163383">
                <a:tc>
                  <a:txBody>
                    <a:bodyPr/>
                    <a:lstStyle>
                      <a:lvl1pPr indent="2090738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2090738" algn="l" defTabSz="1050925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200-350</a:t>
                      </a: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31" marR="5833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ctr" defTabSz="1050925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</a:t>
                      </a: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31" marR="5833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ctr" defTabSz="1050925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31" marR="5833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31" marR="5833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31" marR="5833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31" marR="5833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31" marR="5833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95514989"/>
                  </a:ext>
                </a:extLst>
              </a:tr>
              <a:tr h="163383">
                <a:tc>
                  <a:txBody>
                    <a:bodyPr/>
                    <a:lstStyle>
                      <a:lvl1pPr indent="2090738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2090738" algn="l" defTabSz="1050925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менее 200</a:t>
                      </a: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31" marR="5833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ctr" defTabSz="1050925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</a:t>
                      </a: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31" marR="5833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ctr" defTabSz="1050925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31" marR="5833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31" marR="5833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31" marR="5833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31" marR="5833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31" marR="5833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8704632"/>
                  </a:ext>
                </a:extLst>
              </a:tr>
              <a:tr h="245748"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just" defTabSz="1050925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Пациенты, больные ВИЧ-инфекцией с проявлениями туберкулеза, которым установлен диагноз вирусного гепатита (из стр.1)</a:t>
                      </a: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31" marR="5833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ctr" defTabSz="1050925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</a:t>
                      </a: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31" marR="5833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ctr" defTabSz="1050925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В15-В19</a:t>
                      </a: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31" marR="5833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31" marR="5833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31" marR="5833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31" marR="5833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31" marR="5833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45645743"/>
                  </a:ext>
                </a:extLst>
              </a:tr>
              <a:tr h="245748">
                <a:tc>
                  <a:txBody>
                    <a:bodyPr/>
                    <a:lstStyle>
                      <a:lvl1pPr indent="290513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290513" algn="just" defTabSz="1050925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из них: гепатит В</a:t>
                      </a: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31" marR="5833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ctr" defTabSz="1050925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</a:t>
                      </a: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31" marR="5833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ctr" defTabSz="1050925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В16, В18.0, В18.1</a:t>
                      </a: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31" marR="5833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31" marR="5833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31" marR="5833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31" marR="5833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31" marR="5833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842317"/>
                  </a:ext>
                </a:extLst>
              </a:tr>
              <a:tr h="163383">
                <a:tc>
                  <a:txBody>
                    <a:bodyPr/>
                    <a:lstStyle>
                      <a:lvl1pPr indent="741363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741363" algn="just" defTabSz="1050925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гепатит С</a:t>
                      </a: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31" marR="5833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ctr" defTabSz="1050925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</a:t>
                      </a: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31" marR="5833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ctr" defTabSz="1050925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В17.1, В18.2</a:t>
                      </a: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31" marR="5833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31" marR="5833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31" marR="5833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31" marR="5833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31" marR="5833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90808622"/>
                  </a:ext>
                </a:extLst>
              </a:tr>
              <a:tr h="163383"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just" defTabSz="1050925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Умерло пациентов, всего (из стр.1) </a:t>
                      </a: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31" marR="5833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ctr" defTabSz="1050925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</a:t>
                      </a: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31" marR="5833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ctr" defTabSz="1050925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В20-В24</a:t>
                      </a: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31" marR="5833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31" marR="5833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31" marR="5833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31" marR="5833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pattFill prst="lgCheck">
                      <a:fgClr>
                        <a:srgbClr val="B5038F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31" marR="5833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pattFill prst="lgCheck">
                      <a:fgClr>
                        <a:srgbClr val="B5038F"/>
                      </a:fgClr>
                      <a:bgClr>
                        <a:schemeClr val="bg1"/>
                      </a:bgClr>
                    </a:pattFill>
                  </a:tcPr>
                </a:tc>
                <a:extLst>
                  <a:ext uri="{0D108BD9-81ED-4DB2-BD59-A6C34878D82A}">
                    <a16:rowId xmlns:a16="http://schemas.microsoft.com/office/drawing/2014/main" val="2752802632"/>
                  </a:ext>
                </a:extLst>
              </a:tr>
              <a:tr h="163383"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just" defTabSz="1050925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Из общего числа пациентов (из стр.1) – мужчин</a:t>
                      </a: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31" marR="5833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ctr" defTabSz="1050925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</a:t>
                      </a: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31" marR="5833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ctr" defTabSz="1050925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В20-В24</a:t>
                      </a: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31" marR="5833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31" marR="5833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31" marR="5833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31" marR="5833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31" marR="5833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25064783"/>
                  </a:ext>
                </a:extLst>
              </a:tr>
              <a:tr h="163383"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just" defTabSz="1050925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Из общего числа пациентов (из стр.1) – городских жителей</a:t>
                      </a: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31" marR="5833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ctr" defTabSz="1050925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</a:t>
                      </a: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31" marR="5833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ctr" defTabSz="1050925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В20-В24</a:t>
                      </a: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31" marR="5833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31" marR="5833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31" marR="5833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31" marR="5833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31" marR="5833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80067704"/>
                  </a:ext>
                </a:extLst>
              </a:tr>
            </a:tbl>
          </a:graphicData>
        </a:graphic>
      </p:graphicFrame>
      <p:sp>
        <p:nvSpPr>
          <p:cNvPr id="28847" name="Rectangle 1"/>
          <p:cNvSpPr>
            <a:spLocks noChangeArrowheads="1"/>
          </p:cNvSpPr>
          <p:nvPr/>
        </p:nvSpPr>
        <p:spPr bwMode="auto">
          <a:xfrm>
            <a:off x="636154" y="831326"/>
            <a:ext cx="8156956" cy="9561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>
              <a:tabLst>
                <a:tab pos="3190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tabLst>
                <a:tab pos="3190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tabLst>
                <a:tab pos="3190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tabLst>
                <a:tab pos="3190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tabLst>
                <a:tab pos="3190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190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190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190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190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ru-RU" altLang="ru-RU" sz="1021" b="1" dirty="0">
                <a:cs typeface="Times New Roman" panose="02020603050405020304" pitchFamily="18" charset="0"/>
              </a:rPr>
              <a:t>4. Диспансерное наблюдение за пациентами, больными ВИЧ-инфекцией с проявлениями туберкулеза</a:t>
            </a:r>
            <a:endParaRPr lang="ru-RU" altLang="ru-RU" sz="595" dirty="0"/>
          </a:p>
          <a:p>
            <a:endParaRPr lang="ru-RU" altLang="ru-RU" sz="595" b="1" dirty="0">
              <a:cs typeface="Times New Roman" panose="02020603050405020304" pitchFamily="18" charset="0"/>
            </a:endParaRPr>
          </a:p>
          <a:p>
            <a:endParaRPr lang="ru-RU" altLang="ru-RU" sz="595" b="1" dirty="0">
              <a:cs typeface="Times New Roman" panose="02020603050405020304" pitchFamily="18" charset="0"/>
            </a:endParaRPr>
          </a:p>
          <a:p>
            <a:pPr algn="r"/>
            <a:r>
              <a:rPr lang="ru-RU" altLang="ru-RU" sz="936" b="1" dirty="0">
                <a:cs typeface="Times New Roman" panose="02020603050405020304" pitchFamily="18" charset="0"/>
              </a:rPr>
              <a:t>(4000)															</a:t>
            </a:r>
            <a:r>
              <a:rPr lang="en-US" altLang="ru-RU" sz="936" b="1" dirty="0">
                <a:cs typeface="Times New Roman" panose="02020603050405020304" pitchFamily="18" charset="0"/>
              </a:rPr>
              <a:t>	</a:t>
            </a:r>
            <a:r>
              <a:rPr lang="en-US" altLang="ru-RU" sz="936" dirty="0">
                <a:cs typeface="Times New Roman" panose="02020603050405020304" pitchFamily="18" charset="0"/>
              </a:rPr>
              <a:t> </a:t>
            </a:r>
            <a:r>
              <a:rPr lang="ru-RU" altLang="ru-RU" sz="851" dirty="0">
                <a:cs typeface="Times New Roman" panose="02020603050405020304" pitchFamily="18" charset="0"/>
              </a:rPr>
              <a:t>Код по ОКЕИ: человек – 792</a:t>
            </a:r>
            <a:endParaRPr lang="ru-RU" altLang="ru-RU" sz="425" dirty="0"/>
          </a:p>
          <a:p>
            <a:endParaRPr lang="ru-RU" altLang="ru-RU" sz="1531" dirty="0"/>
          </a:p>
        </p:txBody>
      </p:sp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5944298" y="2303597"/>
            <a:ext cx="3027047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ru-RU" altLang="ru-RU" sz="1200" b="1" dirty="0">
                <a:solidFill>
                  <a:srgbClr val="FF0000"/>
                </a:solidFill>
              </a:rPr>
              <a:t>Контроль с ф. 33, т. 2100,стр.13, гр.04</a:t>
            </a:r>
          </a:p>
        </p:txBody>
      </p:sp>
      <p:sp>
        <p:nvSpPr>
          <p:cNvPr id="9" name="Стрелка влево 8"/>
          <p:cNvSpPr/>
          <p:nvPr/>
        </p:nvSpPr>
        <p:spPr>
          <a:xfrm>
            <a:off x="5580112" y="2337156"/>
            <a:ext cx="438725" cy="244398"/>
          </a:xfrm>
          <a:prstGeom prst="lef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531"/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5062147" y="2627617"/>
            <a:ext cx="883074" cy="616066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ru-RU" altLang="ru-RU" sz="851">
                <a:solidFill>
                  <a:schemeClr val="tx2"/>
                </a:solidFill>
              </a:rPr>
              <a:t>Контроль с ф. 61,    т. 2000, стр. 21, 22, 41, гр.05</a:t>
            </a:r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6899859" y="2627617"/>
            <a:ext cx="857419" cy="616066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ru-RU" altLang="ru-RU" sz="851">
                <a:solidFill>
                  <a:schemeClr val="tx2"/>
                </a:solidFill>
              </a:rPr>
              <a:t>Контроль с ф. 61, т. 2000,стр.21,22,41, гр.15</a:t>
            </a:r>
          </a:p>
        </p:txBody>
      </p:sp>
      <p:sp>
        <p:nvSpPr>
          <p:cNvPr id="2" name="Прямоугольник 1"/>
          <p:cNvSpPr>
            <a:spLocks noChangeArrowheads="1"/>
          </p:cNvSpPr>
          <p:nvPr/>
        </p:nvSpPr>
        <p:spPr bwMode="auto">
          <a:xfrm>
            <a:off x="457920" y="248992"/>
            <a:ext cx="8513425" cy="642099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ru-RU" altLang="ru-RU" sz="1191" b="1" dirty="0"/>
              <a:t>В таблицу 4000 </a:t>
            </a:r>
            <a:r>
              <a:rPr lang="ru-RU" altLang="ru-RU" sz="1191" dirty="0"/>
              <a:t>включают только тех пациентов, у которых туберкулез диагностирован как проявление болезни, вызванной ВИЧ, и </a:t>
            </a:r>
            <a:r>
              <a:rPr lang="ru-RU" altLang="ru-RU" sz="1191" b="1" dirty="0">
                <a:solidFill>
                  <a:srgbClr val="C00000"/>
                </a:solidFill>
              </a:rPr>
              <a:t>не включают пациентов</a:t>
            </a:r>
            <a:r>
              <a:rPr lang="ru-RU" altLang="ru-RU" sz="1191" b="1" dirty="0"/>
              <a:t>, </a:t>
            </a:r>
            <a:r>
              <a:rPr lang="ru-RU" altLang="ru-RU" sz="1191" dirty="0"/>
              <a:t>у которых туберкулез был выявлен </a:t>
            </a:r>
            <a:r>
              <a:rPr lang="ru-RU" altLang="ru-RU" sz="1191" b="1" dirty="0">
                <a:solidFill>
                  <a:srgbClr val="C00000"/>
                </a:solidFill>
              </a:rPr>
              <a:t>до установления диагноза </a:t>
            </a:r>
            <a:r>
              <a:rPr lang="ru-RU" altLang="ru-RU" sz="1191" dirty="0"/>
              <a:t>болезни, вызванной ВИЧ.</a:t>
            </a:r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5057195" y="4221088"/>
            <a:ext cx="3664172" cy="223266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ru-RU" altLang="ru-RU" sz="851" dirty="0" smtClean="0">
                <a:solidFill>
                  <a:schemeClr val="tx2"/>
                </a:solidFill>
              </a:rPr>
              <a:t>Значение в 9 строке = сумме значений по строкам 10,11,12</a:t>
            </a:r>
            <a:endParaRPr lang="ru-RU" altLang="ru-RU" sz="85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14212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88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847" grpId="0"/>
      <p:bldP spid="3" grpId="0"/>
      <p:bldP spid="9" grpId="0" animBg="1"/>
      <p:bldP spid="10" grpId="0" animBg="1"/>
      <p:bldP spid="11" grpId="0" animBg="1"/>
      <p:bldP spid="2" grpId="0" animBg="1"/>
      <p:bldP spid="12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13"/>
          <p:cNvSpPr txBox="1">
            <a:spLocks noChangeArrowheads="1"/>
          </p:cNvSpPr>
          <p:nvPr/>
        </p:nvSpPr>
        <p:spPr bwMode="auto">
          <a:xfrm>
            <a:off x="1" y="0"/>
            <a:ext cx="9162562" cy="700282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b="1" dirty="0">
                <a:solidFill>
                  <a:schemeClr val="bg1"/>
                </a:solidFill>
              </a:rPr>
              <a:t>Форма федерального статистического наблюдения № 61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b="1" dirty="0">
                <a:solidFill>
                  <a:schemeClr val="bg1"/>
                </a:solidFill>
              </a:rPr>
              <a:t> «Сведения о болезни, вызванной вирусом  иммунодефицита человека» </a:t>
            </a: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F4FC2E45-AAB3-403A-BDF6-1B053CF464C0}"/>
              </a:ext>
            </a:extLst>
          </p:cNvPr>
          <p:cNvSpPr/>
          <p:nvPr/>
        </p:nvSpPr>
        <p:spPr>
          <a:xfrm>
            <a:off x="223573" y="750592"/>
            <a:ext cx="8715417" cy="5609038"/>
          </a:xfrm>
          <a:prstGeom prst="rect">
            <a:avLst/>
          </a:prstGeom>
          <a:solidFill>
            <a:srgbClr val="FF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BC02A8DF-CD3B-4D17-8348-7A81F96CF009}"/>
              </a:ext>
            </a:extLst>
          </p:cNvPr>
          <p:cNvSpPr/>
          <p:nvPr/>
        </p:nvSpPr>
        <p:spPr>
          <a:xfrm>
            <a:off x="294875" y="750592"/>
            <a:ext cx="855424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b="1" dirty="0">
                <a:solidFill>
                  <a:srgbClr val="0033CC"/>
                </a:solidFill>
              </a:rPr>
              <a:t>НЕКОТОРЫЕ УСЛОВИЯ </a:t>
            </a:r>
            <a:r>
              <a:rPr lang="ru-RU" altLang="ru-RU" b="1" dirty="0" smtClean="0">
                <a:solidFill>
                  <a:srgbClr val="0033CC"/>
                </a:solidFill>
              </a:rPr>
              <a:t>ВНУТРИТАБЛИЧНОГО КОНТРОЛЯ </a:t>
            </a:r>
            <a:r>
              <a:rPr lang="ru-RU" altLang="ru-RU" b="1" dirty="0">
                <a:solidFill>
                  <a:srgbClr val="0033CC"/>
                </a:solidFill>
              </a:rPr>
              <a:t>ДЛЯ </a:t>
            </a:r>
            <a:r>
              <a:rPr lang="ru-RU" altLang="ru-RU" b="1" dirty="0" smtClean="0">
                <a:solidFill>
                  <a:srgbClr val="0033CC"/>
                </a:solidFill>
              </a:rPr>
              <a:t>ТАБЛИЦЫ 4000</a:t>
            </a:r>
            <a:endParaRPr lang="ru-RU" altLang="ru-RU" b="1" dirty="0">
              <a:solidFill>
                <a:srgbClr val="0033CC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355296" y="1119924"/>
            <a:ext cx="7383111" cy="501675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600" dirty="0" smtClean="0"/>
              <a:t>Ф.61,таб. 4000, </a:t>
            </a:r>
            <a:r>
              <a:rPr lang="ru-RU" sz="1600" dirty="0" smtClean="0">
                <a:solidFill>
                  <a:srgbClr val="C00000"/>
                </a:solidFill>
              </a:rPr>
              <a:t>стр.1, гр.04:07 </a:t>
            </a:r>
            <a:r>
              <a:rPr lang="ru-RU" sz="1600" u="sng" dirty="0" smtClean="0"/>
              <a:t>больше</a:t>
            </a:r>
            <a:r>
              <a:rPr lang="ru-RU" sz="1600" dirty="0" smtClean="0"/>
              <a:t> ф.61, таб.4000, </a:t>
            </a:r>
            <a:r>
              <a:rPr lang="ru-RU" sz="1600" dirty="0" smtClean="0">
                <a:solidFill>
                  <a:srgbClr val="C00000"/>
                </a:solidFill>
              </a:rPr>
              <a:t>стр.2, гр.04:07*</a:t>
            </a:r>
          </a:p>
          <a:p>
            <a:r>
              <a:rPr lang="ru-RU" sz="1600" dirty="0"/>
              <a:t>Ф.61,таб. 4000, </a:t>
            </a:r>
            <a:r>
              <a:rPr lang="ru-RU" sz="1600" dirty="0">
                <a:solidFill>
                  <a:srgbClr val="C00000"/>
                </a:solidFill>
              </a:rPr>
              <a:t>стр.1, </a:t>
            </a:r>
            <a:r>
              <a:rPr lang="ru-RU" sz="1600" dirty="0" smtClean="0">
                <a:solidFill>
                  <a:srgbClr val="C00000"/>
                </a:solidFill>
              </a:rPr>
              <a:t>гр.04:07 </a:t>
            </a:r>
            <a:r>
              <a:rPr lang="ru-RU" sz="1600" u="sng" dirty="0"/>
              <a:t>больше </a:t>
            </a:r>
            <a:r>
              <a:rPr lang="ru-RU" sz="1600" u="sng" dirty="0" smtClean="0"/>
              <a:t> </a:t>
            </a:r>
            <a:r>
              <a:rPr lang="ru-RU" sz="1600" dirty="0" smtClean="0"/>
              <a:t>ф.61,</a:t>
            </a:r>
            <a:r>
              <a:rPr lang="ru-RU" sz="1600" dirty="0"/>
              <a:t> таб.</a:t>
            </a:r>
            <a:r>
              <a:rPr lang="ru-RU" sz="1600" dirty="0" smtClean="0"/>
              <a:t>4000,</a:t>
            </a:r>
            <a:r>
              <a:rPr lang="ru-RU" sz="1600" dirty="0"/>
              <a:t> </a:t>
            </a:r>
            <a:r>
              <a:rPr lang="ru-RU" sz="1600" dirty="0">
                <a:solidFill>
                  <a:srgbClr val="C00000"/>
                </a:solidFill>
              </a:rPr>
              <a:t>стр.</a:t>
            </a:r>
            <a:r>
              <a:rPr lang="ru-RU" sz="1600" dirty="0" smtClean="0">
                <a:solidFill>
                  <a:srgbClr val="C00000"/>
                </a:solidFill>
              </a:rPr>
              <a:t>3,</a:t>
            </a:r>
            <a:r>
              <a:rPr lang="ru-RU" sz="1600" dirty="0">
                <a:solidFill>
                  <a:srgbClr val="C00000"/>
                </a:solidFill>
              </a:rPr>
              <a:t> гр.</a:t>
            </a:r>
            <a:r>
              <a:rPr lang="ru-RU" sz="1600" dirty="0" smtClean="0">
                <a:solidFill>
                  <a:srgbClr val="C00000"/>
                </a:solidFill>
              </a:rPr>
              <a:t>04:07*</a:t>
            </a:r>
          </a:p>
          <a:p>
            <a:r>
              <a:rPr lang="ru-RU" sz="1600" dirty="0"/>
              <a:t>Ф.61,таб. 4000, </a:t>
            </a:r>
            <a:r>
              <a:rPr lang="ru-RU" sz="1600" dirty="0">
                <a:solidFill>
                  <a:srgbClr val="C00000"/>
                </a:solidFill>
              </a:rPr>
              <a:t>стр.1, </a:t>
            </a:r>
            <a:r>
              <a:rPr lang="ru-RU" sz="1600" dirty="0" smtClean="0">
                <a:solidFill>
                  <a:srgbClr val="C00000"/>
                </a:solidFill>
              </a:rPr>
              <a:t>гр.04:07 </a:t>
            </a:r>
            <a:r>
              <a:rPr lang="ru-RU" sz="1600" u="sng" dirty="0"/>
              <a:t>больше </a:t>
            </a:r>
            <a:r>
              <a:rPr lang="ru-RU" sz="1600" dirty="0" smtClean="0"/>
              <a:t>ф.61,</a:t>
            </a:r>
            <a:r>
              <a:rPr lang="ru-RU" sz="1600" dirty="0"/>
              <a:t> таб.</a:t>
            </a:r>
            <a:r>
              <a:rPr lang="ru-RU" sz="1600" dirty="0" smtClean="0"/>
              <a:t>4000,</a:t>
            </a:r>
            <a:r>
              <a:rPr lang="ru-RU" sz="1600" dirty="0"/>
              <a:t> </a:t>
            </a:r>
            <a:r>
              <a:rPr lang="ru-RU" sz="1600" dirty="0">
                <a:solidFill>
                  <a:srgbClr val="C00000"/>
                </a:solidFill>
              </a:rPr>
              <a:t>стр.</a:t>
            </a:r>
            <a:r>
              <a:rPr lang="ru-RU" sz="1600" dirty="0" smtClean="0">
                <a:solidFill>
                  <a:srgbClr val="C00000"/>
                </a:solidFill>
              </a:rPr>
              <a:t>4,</a:t>
            </a:r>
            <a:r>
              <a:rPr lang="ru-RU" sz="1600" dirty="0">
                <a:solidFill>
                  <a:srgbClr val="C00000"/>
                </a:solidFill>
              </a:rPr>
              <a:t> гр.</a:t>
            </a:r>
            <a:r>
              <a:rPr lang="ru-RU" sz="1600" dirty="0" smtClean="0">
                <a:solidFill>
                  <a:srgbClr val="C00000"/>
                </a:solidFill>
              </a:rPr>
              <a:t>04:07</a:t>
            </a:r>
            <a:r>
              <a:rPr lang="ru-RU" sz="1600" dirty="0">
                <a:solidFill>
                  <a:srgbClr val="C00000"/>
                </a:solidFill>
              </a:rPr>
              <a:t>*</a:t>
            </a:r>
            <a:endParaRPr lang="ru-RU" sz="1600" dirty="0" smtClean="0">
              <a:solidFill>
                <a:srgbClr val="C00000"/>
              </a:solidFill>
            </a:endParaRPr>
          </a:p>
          <a:p>
            <a:r>
              <a:rPr lang="ru-RU" sz="1600" dirty="0"/>
              <a:t>Ф.61,таб. 4000, </a:t>
            </a:r>
            <a:r>
              <a:rPr lang="ru-RU" sz="1600" dirty="0">
                <a:solidFill>
                  <a:srgbClr val="C00000"/>
                </a:solidFill>
              </a:rPr>
              <a:t>стр.1, </a:t>
            </a:r>
            <a:r>
              <a:rPr lang="ru-RU" sz="1600" dirty="0" smtClean="0">
                <a:solidFill>
                  <a:srgbClr val="C00000"/>
                </a:solidFill>
              </a:rPr>
              <a:t>гр.04:07 </a:t>
            </a:r>
            <a:r>
              <a:rPr lang="ru-RU" sz="1600" u="sng" dirty="0" smtClean="0"/>
              <a:t>равно</a:t>
            </a:r>
            <a:r>
              <a:rPr lang="ru-RU" sz="1600" dirty="0" smtClean="0"/>
              <a:t> ф.61,</a:t>
            </a:r>
            <a:r>
              <a:rPr lang="ru-RU" sz="1600" dirty="0"/>
              <a:t> таб.</a:t>
            </a:r>
            <a:r>
              <a:rPr lang="ru-RU" sz="1600" dirty="0" smtClean="0"/>
              <a:t>4000,</a:t>
            </a:r>
            <a:r>
              <a:rPr lang="ru-RU" sz="1600" dirty="0"/>
              <a:t> </a:t>
            </a:r>
            <a:r>
              <a:rPr lang="ru-RU" sz="1600" dirty="0">
                <a:solidFill>
                  <a:srgbClr val="C00000"/>
                </a:solidFill>
              </a:rPr>
              <a:t>стр.</a:t>
            </a:r>
            <a:r>
              <a:rPr lang="ru-RU" sz="1600" dirty="0" smtClean="0">
                <a:solidFill>
                  <a:srgbClr val="C00000"/>
                </a:solidFill>
              </a:rPr>
              <a:t>2+3+4,</a:t>
            </a:r>
            <a:r>
              <a:rPr lang="ru-RU" sz="1600" dirty="0">
                <a:solidFill>
                  <a:srgbClr val="C00000"/>
                </a:solidFill>
              </a:rPr>
              <a:t> гр.</a:t>
            </a:r>
            <a:r>
              <a:rPr lang="ru-RU" sz="1600" dirty="0" smtClean="0">
                <a:solidFill>
                  <a:srgbClr val="C00000"/>
                </a:solidFill>
              </a:rPr>
              <a:t>04:07</a:t>
            </a:r>
            <a:r>
              <a:rPr lang="ru-RU" sz="1600" dirty="0">
                <a:solidFill>
                  <a:srgbClr val="C00000"/>
                </a:solidFill>
              </a:rPr>
              <a:t>*</a:t>
            </a:r>
            <a:endParaRPr lang="ru-RU" sz="1600" dirty="0" smtClean="0">
              <a:solidFill>
                <a:srgbClr val="C00000"/>
              </a:solidFill>
            </a:endParaRPr>
          </a:p>
          <a:p>
            <a:r>
              <a:rPr lang="ru-RU" sz="1600" dirty="0"/>
              <a:t>Ф.61,таб. 4000, </a:t>
            </a:r>
            <a:r>
              <a:rPr lang="ru-RU" sz="1600" dirty="0">
                <a:solidFill>
                  <a:srgbClr val="C00000"/>
                </a:solidFill>
              </a:rPr>
              <a:t>стр.1, </a:t>
            </a:r>
            <a:r>
              <a:rPr lang="ru-RU" sz="1600" dirty="0" smtClean="0">
                <a:solidFill>
                  <a:srgbClr val="C00000"/>
                </a:solidFill>
              </a:rPr>
              <a:t>гр.04:07</a:t>
            </a:r>
            <a:r>
              <a:rPr lang="ru-RU" sz="1600" u="sng" dirty="0">
                <a:solidFill>
                  <a:srgbClr val="C00000"/>
                </a:solidFill>
              </a:rPr>
              <a:t> </a:t>
            </a:r>
            <a:r>
              <a:rPr lang="ru-RU" sz="1600" u="sng" dirty="0"/>
              <a:t>больше </a:t>
            </a:r>
            <a:r>
              <a:rPr lang="ru-RU" sz="1600" dirty="0" smtClean="0"/>
              <a:t>ф.61,</a:t>
            </a:r>
            <a:r>
              <a:rPr lang="ru-RU" sz="1600" dirty="0"/>
              <a:t> таб.</a:t>
            </a:r>
            <a:r>
              <a:rPr lang="ru-RU" sz="1600" dirty="0" smtClean="0"/>
              <a:t>4000,</a:t>
            </a:r>
            <a:r>
              <a:rPr lang="ru-RU" sz="1600" dirty="0"/>
              <a:t> </a:t>
            </a:r>
            <a:r>
              <a:rPr lang="ru-RU" sz="1600" dirty="0">
                <a:solidFill>
                  <a:srgbClr val="C00000"/>
                </a:solidFill>
              </a:rPr>
              <a:t>стр.</a:t>
            </a:r>
            <a:r>
              <a:rPr lang="ru-RU" sz="1600" dirty="0" smtClean="0">
                <a:solidFill>
                  <a:srgbClr val="C00000"/>
                </a:solidFill>
              </a:rPr>
              <a:t>5,</a:t>
            </a:r>
            <a:r>
              <a:rPr lang="ru-RU" sz="1600" dirty="0">
                <a:solidFill>
                  <a:srgbClr val="C00000"/>
                </a:solidFill>
              </a:rPr>
              <a:t> гр.</a:t>
            </a:r>
            <a:r>
              <a:rPr lang="ru-RU" sz="1600" dirty="0" smtClean="0">
                <a:solidFill>
                  <a:srgbClr val="C00000"/>
                </a:solidFill>
              </a:rPr>
              <a:t>04:07*</a:t>
            </a:r>
          </a:p>
          <a:p>
            <a:r>
              <a:rPr lang="ru-RU" sz="1600" dirty="0"/>
              <a:t>Ф.61,таб. 4000, </a:t>
            </a:r>
            <a:r>
              <a:rPr lang="ru-RU" sz="1600" dirty="0">
                <a:solidFill>
                  <a:srgbClr val="C00000"/>
                </a:solidFill>
              </a:rPr>
              <a:t>стр.5</a:t>
            </a:r>
            <a:r>
              <a:rPr lang="ru-RU" sz="1600" dirty="0" smtClean="0">
                <a:solidFill>
                  <a:srgbClr val="C00000"/>
                </a:solidFill>
              </a:rPr>
              <a:t>,</a:t>
            </a:r>
            <a:r>
              <a:rPr lang="ru-RU" sz="1600" dirty="0">
                <a:solidFill>
                  <a:srgbClr val="C00000"/>
                </a:solidFill>
              </a:rPr>
              <a:t> </a:t>
            </a:r>
            <a:r>
              <a:rPr lang="ru-RU" sz="1600" dirty="0" smtClean="0">
                <a:solidFill>
                  <a:srgbClr val="C00000"/>
                </a:solidFill>
              </a:rPr>
              <a:t>гр.04:07</a:t>
            </a:r>
            <a:r>
              <a:rPr lang="ru-RU" sz="1600" u="sng" dirty="0">
                <a:solidFill>
                  <a:srgbClr val="C00000"/>
                </a:solidFill>
              </a:rPr>
              <a:t> </a:t>
            </a:r>
            <a:r>
              <a:rPr lang="ru-RU" sz="1600" u="sng" dirty="0"/>
              <a:t>больше </a:t>
            </a:r>
            <a:r>
              <a:rPr lang="ru-RU" sz="1600" dirty="0" smtClean="0"/>
              <a:t>ф.61,</a:t>
            </a:r>
            <a:r>
              <a:rPr lang="ru-RU" sz="1600" dirty="0"/>
              <a:t> таб.</a:t>
            </a:r>
            <a:r>
              <a:rPr lang="ru-RU" sz="1600" dirty="0" smtClean="0"/>
              <a:t>4000,</a:t>
            </a:r>
            <a:r>
              <a:rPr lang="ru-RU" sz="1600" dirty="0"/>
              <a:t> </a:t>
            </a:r>
            <a:r>
              <a:rPr lang="ru-RU" sz="1600" dirty="0">
                <a:solidFill>
                  <a:srgbClr val="C00000"/>
                </a:solidFill>
              </a:rPr>
              <a:t>стр.</a:t>
            </a:r>
            <a:r>
              <a:rPr lang="ru-RU" sz="1600" dirty="0" smtClean="0">
                <a:solidFill>
                  <a:srgbClr val="C00000"/>
                </a:solidFill>
              </a:rPr>
              <a:t>6,</a:t>
            </a:r>
            <a:r>
              <a:rPr lang="ru-RU" sz="1600" dirty="0">
                <a:solidFill>
                  <a:srgbClr val="C00000"/>
                </a:solidFill>
              </a:rPr>
              <a:t> гр.</a:t>
            </a:r>
            <a:r>
              <a:rPr lang="ru-RU" sz="1600" dirty="0" smtClean="0">
                <a:solidFill>
                  <a:srgbClr val="C00000"/>
                </a:solidFill>
              </a:rPr>
              <a:t>04:07*</a:t>
            </a:r>
          </a:p>
          <a:p>
            <a:r>
              <a:rPr lang="ru-RU" sz="1600" dirty="0"/>
              <a:t>Ф.61,таб. 4000, </a:t>
            </a:r>
            <a:r>
              <a:rPr lang="ru-RU" sz="1600" dirty="0">
                <a:solidFill>
                  <a:srgbClr val="C00000"/>
                </a:solidFill>
              </a:rPr>
              <a:t>стр.5</a:t>
            </a:r>
            <a:r>
              <a:rPr lang="ru-RU" sz="1600" dirty="0" smtClean="0">
                <a:solidFill>
                  <a:srgbClr val="C00000"/>
                </a:solidFill>
              </a:rPr>
              <a:t>,</a:t>
            </a:r>
            <a:r>
              <a:rPr lang="ru-RU" sz="1600" dirty="0">
                <a:solidFill>
                  <a:srgbClr val="C00000"/>
                </a:solidFill>
              </a:rPr>
              <a:t> </a:t>
            </a:r>
            <a:r>
              <a:rPr lang="ru-RU" sz="1600" dirty="0" smtClean="0">
                <a:solidFill>
                  <a:srgbClr val="C00000"/>
                </a:solidFill>
              </a:rPr>
              <a:t>гр.04:07</a:t>
            </a:r>
            <a:r>
              <a:rPr lang="ru-RU" sz="1600" u="sng" dirty="0">
                <a:solidFill>
                  <a:srgbClr val="C00000"/>
                </a:solidFill>
              </a:rPr>
              <a:t> </a:t>
            </a:r>
            <a:r>
              <a:rPr lang="ru-RU" sz="1600" u="sng" dirty="0"/>
              <a:t>больше </a:t>
            </a:r>
            <a:r>
              <a:rPr lang="ru-RU" sz="1600" dirty="0" smtClean="0"/>
              <a:t>ф.61,</a:t>
            </a:r>
            <a:r>
              <a:rPr lang="ru-RU" sz="1600" dirty="0"/>
              <a:t> таб.</a:t>
            </a:r>
            <a:r>
              <a:rPr lang="ru-RU" sz="1600" dirty="0" smtClean="0"/>
              <a:t>4000,</a:t>
            </a:r>
            <a:r>
              <a:rPr lang="ru-RU" sz="1600" dirty="0"/>
              <a:t> </a:t>
            </a:r>
            <a:r>
              <a:rPr lang="ru-RU" sz="1600" dirty="0">
                <a:solidFill>
                  <a:srgbClr val="C00000"/>
                </a:solidFill>
              </a:rPr>
              <a:t>стр.</a:t>
            </a:r>
            <a:r>
              <a:rPr lang="ru-RU" sz="1600" dirty="0" smtClean="0">
                <a:solidFill>
                  <a:srgbClr val="C00000"/>
                </a:solidFill>
              </a:rPr>
              <a:t>7,</a:t>
            </a:r>
            <a:r>
              <a:rPr lang="ru-RU" sz="1600" dirty="0">
                <a:solidFill>
                  <a:srgbClr val="C00000"/>
                </a:solidFill>
              </a:rPr>
              <a:t> гр.</a:t>
            </a:r>
            <a:r>
              <a:rPr lang="ru-RU" sz="1600" dirty="0" smtClean="0">
                <a:solidFill>
                  <a:srgbClr val="C00000"/>
                </a:solidFill>
              </a:rPr>
              <a:t>04:07*</a:t>
            </a:r>
          </a:p>
          <a:p>
            <a:r>
              <a:rPr lang="ru-RU" sz="1600" dirty="0"/>
              <a:t>Ф.61,таб. 4000, </a:t>
            </a:r>
            <a:r>
              <a:rPr lang="ru-RU" sz="1600" dirty="0">
                <a:solidFill>
                  <a:srgbClr val="C00000"/>
                </a:solidFill>
              </a:rPr>
              <a:t>стр.5</a:t>
            </a:r>
            <a:r>
              <a:rPr lang="ru-RU" sz="1600" dirty="0" smtClean="0">
                <a:solidFill>
                  <a:srgbClr val="C00000"/>
                </a:solidFill>
              </a:rPr>
              <a:t>,</a:t>
            </a:r>
            <a:r>
              <a:rPr lang="ru-RU" sz="1600" dirty="0">
                <a:solidFill>
                  <a:srgbClr val="C00000"/>
                </a:solidFill>
              </a:rPr>
              <a:t> </a:t>
            </a:r>
            <a:r>
              <a:rPr lang="ru-RU" sz="1600" dirty="0" smtClean="0">
                <a:solidFill>
                  <a:srgbClr val="C00000"/>
                </a:solidFill>
              </a:rPr>
              <a:t>гр.04:07</a:t>
            </a:r>
            <a:r>
              <a:rPr lang="ru-RU" sz="1600" u="sng" dirty="0">
                <a:solidFill>
                  <a:srgbClr val="C00000"/>
                </a:solidFill>
              </a:rPr>
              <a:t> </a:t>
            </a:r>
            <a:r>
              <a:rPr lang="ru-RU" sz="1600" u="sng" dirty="0"/>
              <a:t>больше </a:t>
            </a:r>
            <a:r>
              <a:rPr lang="ru-RU" sz="1600" dirty="0" smtClean="0"/>
              <a:t>ф.61,</a:t>
            </a:r>
            <a:r>
              <a:rPr lang="ru-RU" sz="1600" dirty="0"/>
              <a:t> таб.</a:t>
            </a:r>
            <a:r>
              <a:rPr lang="ru-RU" sz="1600" dirty="0" smtClean="0"/>
              <a:t>4000,</a:t>
            </a:r>
            <a:r>
              <a:rPr lang="ru-RU" sz="1600" dirty="0"/>
              <a:t> </a:t>
            </a:r>
            <a:r>
              <a:rPr lang="ru-RU" sz="1600" dirty="0">
                <a:solidFill>
                  <a:srgbClr val="C00000"/>
                </a:solidFill>
              </a:rPr>
              <a:t>стр.</a:t>
            </a:r>
            <a:r>
              <a:rPr lang="ru-RU" sz="1600" dirty="0" smtClean="0">
                <a:solidFill>
                  <a:srgbClr val="C00000"/>
                </a:solidFill>
              </a:rPr>
              <a:t>8,</a:t>
            </a:r>
            <a:r>
              <a:rPr lang="ru-RU" sz="1600" dirty="0">
                <a:solidFill>
                  <a:srgbClr val="C00000"/>
                </a:solidFill>
              </a:rPr>
              <a:t> гр.</a:t>
            </a:r>
            <a:r>
              <a:rPr lang="ru-RU" sz="1600" dirty="0" smtClean="0">
                <a:solidFill>
                  <a:srgbClr val="C00000"/>
                </a:solidFill>
              </a:rPr>
              <a:t>04:07*</a:t>
            </a:r>
          </a:p>
          <a:p>
            <a:r>
              <a:rPr lang="ru-RU" sz="1600" dirty="0"/>
              <a:t>Ф.61,таб. 4000, </a:t>
            </a:r>
            <a:r>
              <a:rPr lang="ru-RU" sz="1600" dirty="0">
                <a:solidFill>
                  <a:srgbClr val="C00000"/>
                </a:solidFill>
              </a:rPr>
              <a:t>стр.1</a:t>
            </a:r>
            <a:r>
              <a:rPr lang="ru-RU" sz="1600" dirty="0" smtClean="0">
                <a:solidFill>
                  <a:srgbClr val="C00000"/>
                </a:solidFill>
              </a:rPr>
              <a:t>,</a:t>
            </a:r>
            <a:r>
              <a:rPr lang="ru-RU" sz="1600" dirty="0">
                <a:solidFill>
                  <a:srgbClr val="C00000"/>
                </a:solidFill>
              </a:rPr>
              <a:t> </a:t>
            </a:r>
            <a:r>
              <a:rPr lang="ru-RU" sz="1600" dirty="0" smtClean="0">
                <a:solidFill>
                  <a:srgbClr val="C00000"/>
                </a:solidFill>
              </a:rPr>
              <a:t>гр.04:07</a:t>
            </a:r>
            <a:r>
              <a:rPr lang="ru-RU" sz="1600" u="sng" dirty="0">
                <a:solidFill>
                  <a:srgbClr val="C00000"/>
                </a:solidFill>
              </a:rPr>
              <a:t> </a:t>
            </a:r>
            <a:r>
              <a:rPr lang="ru-RU" sz="1600" u="sng" dirty="0"/>
              <a:t>больше </a:t>
            </a:r>
            <a:r>
              <a:rPr lang="ru-RU" sz="1600" u="sng" dirty="0" smtClean="0"/>
              <a:t> или равно </a:t>
            </a:r>
            <a:r>
              <a:rPr lang="ru-RU" sz="1600" dirty="0" smtClean="0"/>
              <a:t>ф.61</a:t>
            </a:r>
            <a:r>
              <a:rPr lang="ru-RU" sz="1600" dirty="0"/>
              <a:t>, таб.4000</a:t>
            </a:r>
            <a:r>
              <a:rPr lang="ru-RU" sz="1600" dirty="0" smtClean="0"/>
              <a:t>,</a:t>
            </a:r>
            <a:r>
              <a:rPr lang="ru-RU" sz="1600" dirty="0"/>
              <a:t> </a:t>
            </a:r>
            <a:r>
              <a:rPr lang="ru-RU" sz="1600" dirty="0">
                <a:solidFill>
                  <a:srgbClr val="C00000"/>
                </a:solidFill>
              </a:rPr>
              <a:t>стр.</a:t>
            </a:r>
            <a:r>
              <a:rPr lang="ru-RU" sz="1600" dirty="0" smtClean="0">
                <a:solidFill>
                  <a:srgbClr val="C00000"/>
                </a:solidFill>
              </a:rPr>
              <a:t>9,</a:t>
            </a:r>
            <a:r>
              <a:rPr lang="ru-RU" sz="1600" dirty="0">
                <a:solidFill>
                  <a:srgbClr val="C00000"/>
                </a:solidFill>
              </a:rPr>
              <a:t> гр.</a:t>
            </a:r>
            <a:r>
              <a:rPr lang="ru-RU" sz="1600" dirty="0" smtClean="0">
                <a:solidFill>
                  <a:srgbClr val="C00000"/>
                </a:solidFill>
              </a:rPr>
              <a:t>04:07*</a:t>
            </a:r>
          </a:p>
          <a:p>
            <a:r>
              <a:rPr lang="ru-RU" sz="1600" dirty="0"/>
              <a:t>Ф.61,таб. 4000, </a:t>
            </a:r>
            <a:r>
              <a:rPr lang="ru-RU" sz="1600" dirty="0" smtClean="0">
                <a:solidFill>
                  <a:srgbClr val="C00000"/>
                </a:solidFill>
              </a:rPr>
              <a:t>стр.</a:t>
            </a:r>
            <a:r>
              <a:rPr lang="ru-RU" sz="1600" dirty="0">
                <a:solidFill>
                  <a:srgbClr val="C00000"/>
                </a:solidFill>
              </a:rPr>
              <a:t>9, </a:t>
            </a:r>
            <a:r>
              <a:rPr lang="ru-RU" sz="1600" dirty="0" smtClean="0">
                <a:solidFill>
                  <a:srgbClr val="C00000"/>
                </a:solidFill>
              </a:rPr>
              <a:t>гр.04:07</a:t>
            </a:r>
            <a:r>
              <a:rPr lang="ru-RU" sz="1600" u="sng" dirty="0">
                <a:solidFill>
                  <a:srgbClr val="C00000"/>
                </a:solidFill>
              </a:rPr>
              <a:t> </a:t>
            </a:r>
            <a:r>
              <a:rPr lang="ru-RU" sz="1600" u="sng" dirty="0"/>
              <a:t>больше </a:t>
            </a:r>
            <a:r>
              <a:rPr lang="ru-RU" sz="1600" dirty="0" smtClean="0"/>
              <a:t>ф.61,</a:t>
            </a:r>
            <a:r>
              <a:rPr lang="ru-RU" sz="1600" dirty="0"/>
              <a:t> таб.</a:t>
            </a:r>
            <a:r>
              <a:rPr lang="ru-RU" sz="1600" dirty="0" smtClean="0"/>
              <a:t>4000,</a:t>
            </a:r>
            <a:r>
              <a:rPr lang="ru-RU" sz="1600" dirty="0"/>
              <a:t> </a:t>
            </a:r>
            <a:r>
              <a:rPr lang="ru-RU" sz="1600" dirty="0">
                <a:solidFill>
                  <a:srgbClr val="C00000"/>
                </a:solidFill>
              </a:rPr>
              <a:t>стр.</a:t>
            </a:r>
            <a:r>
              <a:rPr lang="ru-RU" sz="1600" dirty="0" smtClean="0">
                <a:solidFill>
                  <a:srgbClr val="C00000"/>
                </a:solidFill>
              </a:rPr>
              <a:t>10,</a:t>
            </a:r>
            <a:r>
              <a:rPr lang="ru-RU" sz="1600" dirty="0">
                <a:solidFill>
                  <a:srgbClr val="C00000"/>
                </a:solidFill>
              </a:rPr>
              <a:t> гр.</a:t>
            </a:r>
            <a:r>
              <a:rPr lang="ru-RU" sz="1600" dirty="0" smtClean="0">
                <a:solidFill>
                  <a:srgbClr val="C00000"/>
                </a:solidFill>
              </a:rPr>
              <a:t>04:07*</a:t>
            </a:r>
          </a:p>
          <a:p>
            <a:r>
              <a:rPr lang="ru-RU" sz="1600" dirty="0"/>
              <a:t>Ф.61,таб. 4000, </a:t>
            </a:r>
            <a:r>
              <a:rPr lang="ru-RU" sz="1600" dirty="0">
                <a:solidFill>
                  <a:srgbClr val="C00000"/>
                </a:solidFill>
              </a:rPr>
              <a:t>стр.9</a:t>
            </a:r>
            <a:r>
              <a:rPr lang="ru-RU" sz="1600" dirty="0" smtClean="0">
                <a:solidFill>
                  <a:srgbClr val="C00000"/>
                </a:solidFill>
              </a:rPr>
              <a:t>,</a:t>
            </a:r>
            <a:r>
              <a:rPr lang="ru-RU" sz="1600" dirty="0">
                <a:solidFill>
                  <a:srgbClr val="C00000"/>
                </a:solidFill>
              </a:rPr>
              <a:t> </a:t>
            </a:r>
            <a:r>
              <a:rPr lang="ru-RU" sz="1600" dirty="0" smtClean="0">
                <a:solidFill>
                  <a:srgbClr val="C00000"/>
                </a:solidFill>
              </a:rPr>
              <a:t>гр.04:07</a:t>
            </a:r>
            <a:r>
              <a:rPr lang="ru-RU" sz="1600" u="sng" dirty="0">
                <a:solidFill>
                  <a:srgbClr val="C00000"/>
                </a:solidFill>
              </a:rPr>
              <a:t> </a:t>
            </a:r>
            <a:r>
              <a:rPr lang="ru-RU" sz="1600" u="sng" dirty="0"/>
              <a:t>больше </a:t>
            </a:r>
            <a:r>
              <a:rPr lang="ru-RU" sz="1600" dirty="0" smtClean="0"/>
              <a:t>ф.61,</a:t>
            </a:r>
            <a:r>
              <a:rPr lang="ru-RU" sz="1600" dirty="0"/>
              <a:t> таб.</a:t>
            </a:r>
            <a:r>
              <a:rPr lang="ru-RU" sz="1600" dirty="0" smtClean="0"/>
              <a:t>4000,</a:t>
            </a:r>
            <a:r>
              <a:rPr lang="ru-RU" sz="1600" dirty="0"/>
              <a:t> </a:t>
            </a:r>
            <a:r>
              <a:rPr lang="ru-RU" sz="1600" dirty="0">
                <a:solidFill>
                  <a:srgbClr val="C00000"/>
                </a:solidFill>
              </a:rPr>
              <a:t>стр.</a:t>
            </a:r>
            <a:r>
              <a:rPr lang="ru-RU" sz="1600" dirty="0" smtClean="0">
                <a:solidFill>
                  <a:srgbClr val="C00000"/>
                </a:solidFill>
              </a:rPr>
              <a:t>11,</a:t>
            </a:r>
            <a:r>
              <a:rPr lang="ru-RU" sz="1600" dirty="0">
                <a:solidFill>
                  <a:srgbClr val="C00000"/>
                </a:solidFill>
              </a:rPr>
              <a:t> гр.</a:t>
            </a:r>
            <a:r>
              <a:rPr lang="ru-RU" sz="1600" dirty="0" smtClean="0">
                <a:solidFill>
                  <a:srgbClr val="C00000"/>
                </a:solidFill>
              </a:rPr>
              <a:t>04:07*</a:t>
            </a:r>
          </a:p>
          <a:p>
            <a:r>
              <a:rPr lang="ru-RU" sz="1600" dirty="0"/>
              <a:t>Ф.61,таб. 4000, </a:t>
            </a:r>
            <a:r>
              <a:rPr lang="ru-RU" sz="1600" dirty="0">
                <a:solidFill>
                  <a:srgbClr val="C00000"/>
                </a:solidFill>
              </a:rPr>
              <a:t>стр.9</a:t>
            </a:r>
            <a:r>
              <a:rPr lang="ru-RU" sz="1600" dirty="0" smtClean="0">
                <a:solidFill>
                  <a:srgbClr val="C00000"/>
                </a:solidFill>
              </a:rPr>
              <a:t>,</a:t>
            </a:r>
            <a:r>
              <a:rPr lang="ru-RU" sz="1600" dirty="0">
                <a:solidFill>
                  <a:srgbClr val="C00000"/>
                </a:solidFill>
              </a:rPr>
              <a:t> </a:t>
            </a:r>
            <a:r>
              <a:rPr lang="ru-RU" sz="1600" dirty="0" smtClean="0">
                <a:solidFill>
                  <a:srgbClr val="C00000"/>
                </a:solidFill>
              </a:rPr>
              <a:t>гр.04:07</a:t>
            </a:r>
            <a:r>
              <a:rPr lang="ru-RU" sz="1600" u="sng" dirty="0">
                <a:solidFill>
                  <a:srgbClr val="C00000"/>
                </a:solidFill>
              </a:rPr>
              <a:t> </a:t>
            </a:r>
            <a:r>
              <a:rPr lang="ru-RU" sz="1600" u="sng" dirty="0"/>
              <a:t>больше </a:t>
            </a:r>
            <a:r>
              <a:rPr lang="ru-RU" sz="1600" dirty="0" smtClean="0"/>
              <a:t>ф.61,</a:t>
            </a:r>
            <a:r>
              <a:rPr lang="ru-RU" sz="1600" dirty="0"/>
              <a:t> таб.</a:t>
            </a:r>
            <a:r>
              <a:rPr lang="ru-RU" sz="1600" dirty="0" smtClean="0"/>
              <a:t>4000,</a:t>
            </a:r>
            <a:r>
              <a:rPr lang="ru-RU" sz="1600" dirty="0"/>
              <a:t> </a:t>
            </a:r>
            <a:r>
              <a:rPr lang="ru-RU" sz="1600" dirty="0">
                <a:solidFill>
                  <a:srgbClr val="C00000"/>
                </a:solidFill>
              </a:rPr>
              <a:t>стр.</a:t>
            </a:r>
            <a:r>
              <a:rPr lang="ru-RU" sz="1600" dirty="0" smtClean="0">
                <a:solidFill>
                  <a:srgbClr val="C00000"/>
                </a:solidFill>
              </a:rPr>
              <a:t>12,</a:t>
            </a:r>
            <a:r>
              <a:rPr lang="ru-RU" sz="1600" dirty="0">
                <a:solidFill>
                  <a:srgbClr val="C00000"/>
                </a:solidFill>
              </a:rPr>
              <a:t> гр.</a:t>
            </a:r>
            <a:r>
              <a:rPr lang="ru-RU" sz="1600" dirty="0" smtClean="0">
                <a:solidFill>
                  <a:srgbClr val="C00000"/>
                </a:solidFill>
              </a:rPr>
              <a:t>04:07*</a:t>
            </a:r>
          </a:p>
          <a:p>
            <a:r>
              <a:rPr lang="ru-RU" sz="1600" dirty="0"/>
              <a:t>Ф.61,таб. 4000, </a:t>
            </a:r>
            <a:r>
              <a:rPr lang="ru-RU" sz="1600" dirty="0">
                <a:solidFill>
                  <a:srgbClr val="C00000"/>
                </a:solidFill>
              </a:rPr>
              <a:t>стр.1</a:t>
            </a:r>
            <a:r>
              <a:rPr lang="ru-RU" sz="1600" dirty="0" smtClean="0">
                <a:solidFill>
                  <a:srgbClr val="C00000"/>
                </a:solidFill>
              </a:rPr>
              <a:t>,</a:t>
            </a:r>
            <a:r>
              <a:rPr lang="ru-RU" sz="1600" dirty="0">
                <a:solidFill>
                  <a:srgbClr val="C00000"/>
                </a:solidFill>
              </a:rPr>
              <a:t> </a:t>
            </a:r>
            <a:r>
              <a:rPr lang="ru-RU" sz="1600" dirty="0" smtClean="0">
                <a:solidFill>
                  <a:srgbClr val="C00000"/>
                </a:solidFill>
              </a:rPr>
              <a:t>гр.04:07</a:t>
            </a:r>
            <a:r>
              <a:rPr lang="ru-RU" sz="1600" u="sng" dirty="0">
                <a:solidFill>
                  <a:srgbClr val="C00000"/>
                </a:solidFill>
              </a:rPr>
              <a:t> </a:t>
            </a:r>
            <a:r>
              <a:rPr lang="ru-RU" sz="1600" u="sng" dirty="0"/>
              <a:t>больше </a:t>
            </a:r>
            <a:r>
              <a:rPr lang="ru-RU" sz="1600" dirty="0" smtClean="0"/>
              <a:t>ф.61,</a:t>
            </a:r>
            <a:r>
              <a:rPr lang="ru-RU" sz="1600" dirty="0"/>
              <a:t> таб.</a:t>
            </a:r>
            <a:r>
              <a:rPr lang="ru-RU" sz="1600" dirty="0" smtClean="0"/>
              <a:t>4000,</a:t>
            </a:r>
            <a:r>
              <a:rPr lang="ru-RU" sz="1600" dirty="0"/>
              <a:t> </a:t>
            </a:r>
            <a:r>
              <a:rPr lang="ru-RU" sz="1600" dirty="0">
                <a:solidFill>
                  <a:srgbClr val="C00000"/>
                </a:solidFill>
              </a:rPr>
              <a:t>стр.</a:t>
            </a:r>
            <a:r>
              <a:rPr lang="ru-RU" sz="1600" dirty="0" smtClean="0">
                <a:solidFill>
                  <a:srgbClr val="C00000"/>
                </a:solidFill>
              </a:rPr>
              <a:t>13,</a:t>
            </a:r>
            <a:r>
              <a:rPr lang="ru-RU" sz="1600" dirty="0">
                <a:solidFill>
                  <a:srgbClr val="C00000"/>
                </a:solidFill>
              </a:rPr>
              <a:t> гр.</a:t>
            </a:r>
            <a:r>
              <a:rPr lang="ru-RU" sz="1600" dirty="0" smtClean="0">
                <a:solidFill>
                  <a:srgbClr val="C00000"/>
                </a:solidFill>
              </a:rPr>
              <a:t>04:07*</a:t>
            </a:r>
          </a:p>
          <a:p>
            <a:r>
              <a:rPr lang="ru-RU" sz="1600" dirty="0"/>
              <a:t>Ф.61,таб. 4000, </a:t>
            </a:r>
            <a:r>
              <a:rPr lang="ru-RU" sz="1600" dirty="0">
                <a:solidFill>
                  <a:srgbClr val="C00000"/>
                </a:solidFill>
              </a:rPr>
              <a:t>стр.13</a:t>
            </a:r>
            <a:r>
              <a:rPr lang="ru-RU" sz="1600" dirty="0" smtClean="0">
                <a:solidFill>
                  <a:srgbClr val="C00000"/>
                </a:solidFill>
              </a:rPr>
              <a:t>,</a:t>
            </a:r>
            <a:r>
              <a:rPr lang="ru-RU" sz="1600" dirty="0">
                <a:solidFill>
                  <a:srgbClr val="C00000"/>
                </a:solidFill>
              </a:rPr>
              <a:t> </a:t>
            </a:r>
            <a:r>
              <a:rPr lang="ru-RU" sz="1600" dirty="0" smtClean="0">
                <a:solidFill>
                  <a:srgbClr val="C00000"/>
                </a:solidFill>
              </a:rPr>
              <a:t>гр.04:07</a:t>
            </a:r>
            <a:r>
              <a:rPr lang="ru-RU" sz="1600" u="sng" dirty="0">
                <a:solidFill>
                  <a:srgbClr val="C00000"/>
                </a:solidFill>
              </a:rPr>
              <a:t> </a:t>
            </a:r>
            <a:r>
              <a:rPr lang="ru-RU" sz="1600" u="sng" dirty="0"/>
              <a:t>больше </a:t>
            </a:r>
            <a:r>
              <a:rPr lang="ru-RU" sz="1600" dirty="0" smtClean="0"/>
              <a:t>ф.61,</a:t>
            </a:r>
            <a:r>
              <a:rPr lang="ru-RU" sz="1600" dirty="0"/>
              <a:t> таб.</a:t>
            </a:r>
            <a:r>
              <a:rPr lang="ru-RU" sz="1600" dirty="0" smtClean="0"/>
              <a:t>4000,</a:t>
            </a:r>
            <a:r>
              <a:rPr lang="ru-RU" sz="1600" dirty="0"/>
              <a:t> </a:t>
            </a:r>
            <a:r>
              <a:rPr lang="ru-RU" sz="1600" dirty="0">
                <a:solidFill>
                  <a:srgbClr val="C00000"/>
                </a:solidFill>
              </a:rPr>
              <a:t>стр.</a:t>
            </a:r>
            <a:r>
              <a:rPr lang="ru-RU" sz="1600" dirty="0" smtClean="0">
                <a:solidFill>
                  <a:srgbClr val="C00000"/>
                </a:solidFill>
              </a:rPr>
              <a:t>14,</a:t>
            </a:r>
            <a:r>
              <a:rPr lang="ru-RU" sz="1600" dirty="0">
                <a:solidFill>
                  <a:srgbClr val="C00000"/>
                </a:solidFill>
              </a:rPr>
              <a:t> гр.</a:t>
            </a:r>
            <a:r>
              <a:rPr lang="ru-RU" sz="1600" dirty="0" smtClean="0">
                <a:solidFill>
                  <a:srgbClr val="C00000"/>
                </a:solidFill>
              </a:rPr>
              <a:t>04:07*</a:t>
            </a:r>
          </a:p>
          <a:p>
            <a:r>
              <a:rPr lang="ru-RU" sz="1600" dirty="0"/>
              <a:t>Ф.61,таб. 4000, </a:t>
            </a:r>
            <a:r>
              <a:rPr lang="ru-RU" sz="1600" dirty="0">
                <a:solidFill>
                  <a:srgbClr val="C00000"/>
                </a:solidFill>
              </a:rPr>
              <a:t>стр.13</a:t>
            </a:r>
            <a:r>
              <a:rPr lang="ru-RU" sz="1600" dirty="0" smtClean="0">
                <a:solidFill>
                  <a:srgbClr val="C00000"/>
                </a:solidFill>
              </a:rPr>
              <a:t>,</a:t>
            </a:r>
            <a:r>
              <a:rPr lang="ru-RU" sz="1600" dirty="0">
                <a:solidFill>
                  <a:srgbClr val="C00000"/>
                </a:solidFill>
              </a:rPr>
              <a:t> </a:t>
            </a:r>
            <a:r>
              <a:rPr lang="ru-RU" sz="1600" dirty="0" smtClean="0">
                <a:solidFill>
                  <a:srgbClr val="C00000"/>
                </a:solidFill>
              </a:rPr>
              <a:t>гр.04:07</a:t>
            </a:r>
            <a:r>
              <a:rPr lang="ru-RU" sz="1600" u="sng" dirty="0">
                <a:solidFill>
                  <a:srgbClr val="C00000"/>
                </a:solidFill>
              </a:rPr>
              <a:t> </a:t>
            </a:r>
            <a:r>
              <a:rPr lang="ru-RU" sz="1600" u="sng" dirty="0"/>
              <a:t>больше </a:t>
            </a:r>
            <a:r>
              <a:rPr lang="ru-RU" sz="1600" dirty="0" smtClean="0"/>
              <a:t>ф.61,</a:t>
            </a:r>
            <a:r>
              <a:rPr lang="ru-RU" sz="1600" dirty="0"/>
              <a:t> таб.</a:t>
            </a:r>
            <a:r>
              <a:rPr lang="ru-RU" sz="1600" dirty="0" smtClean="0"/>
              <a:t>4000,</a:t>
            </a:r>
            <a:r>
              <a:rPr lang="ru-RU" sz="1600" dirty="0"/>
              <a:t> </a:t>
            </a:r>
            <a:r>
              <a:rPr lang="ru-RU" sz="1600" dirty="0">
                <a:solidFill>
                  <a:srgbClr val="C00000"/>
                </a:solidFill>
              </a:rPr>
              <a:t>стр.</a:t>
            </a:r>
            <a:r>
              <a:rPr lang="ru-RU" sz="1600" dirty="0" smtClean="0">
                <a:solidFill>
                  <a:srgbClr val="C00000"/>
                </a:solidFill>
              </a:rPr>
              <a:t>15,</a:t>
            </a:r>
            <a:r>
              <a:rPr lang="ru-RU" sz="1600" dirty="0">
                <a:solidFill>
                  <a:srgbClr val="C00000"/>
                </a:solidFill>
              </a:rPr>
              <a:t> гр.</a:t>
            </a:r>
            <a:r>
              <a:rPr lang="ru-RU" sz="1600" dirty="0" smtClean="0">
                <a:solidFill>
                  <a:srgbClr val="C00000"/>
                </a:solidFill>
              </a:rPr>
              <a:t>04:07*</a:t>
            </a:r>
          </a:p>
          <a:p>
            <a:r>
              <a:rPr lang="ru-RU" sz="1600" dirty="0"/>
              <a:t>Ф.61,таб. 4000, </a:t>
            </a:r>
            <a:r>
              <a:rPr lang="ru-RU" sz="1600" dirty="0">
                <a:solidFill>
                  <a:srgbClr val="C00000"/>
                </a:solidFill>
              </a:rPr>
              <a:t>стр.1</a:t>
            </a:r>
            <a:r>
              <a:rPr lang="ru-RU" sz="1600" dirty="0" smtClean="0">
                <a:solidFill>
                  <a:srgbClr val="C00000"/>
                </a:solidFill>
              </a:rPr>
              <a:t>,</a:t>
            </a:r>
            <a:r>
              <a:rPr lang="ru-RU" sz="1600" dirty="0">
                <a:solidFill>
                  <a:srgbClr val="C00000"/>
                </a:solidFill>
              </a:rPr>
              <a:t> </a:t>
            </a:r>
            <a:r>
              <a:rPr lang="ru-RU" sz="1600" dirty="0" smtClean="0">
                <a:solidFill>
                  <a:srgbClr val="C00000"/>
                </a:solidFill>
              </a:rPr>
              <a:t>гр.04:05</a:t>
            </a:r>
            <a:r>
              <a:rPr lang="ru-RU" sz="1600" u="sng" dirty="0">
                <a:solidFill>
                  <a:srgbClr val="C00000"/>
                </a:solidFill>
              </a:rPr>
              <a:t> </a:t>
            </a:r>
            <a:r>
              <a:rPr lang="ru-RU" sz="1600" u="sng" dirty="0"/>
              <a:t>больше </a:t>
            </a:r>
            <a:r>
              <a:rPr lang="ru-RU" sz="1600" dirty="0" smtClean="0"/>
              <a:t>ф.61,</a:t>
            </a:r>
            <a:r>
              <a:rPr lang="ru-RU" sz="1600" dirty="0"/>
              <a:t> таб.</a:t>
            </a:r>
            <a:r>
              <a:rPr lang="ru-RU" sz="1600" dirty="0" smtClean="0"/>
              <a:t>4000,</a:t>
            </a:r>
            <a:r>
              <a:rPr lang="ru-RU" sz="1600" dirty="0"/>
              <a:t> </a:t>
            </a:r>
            <a:r>
              <a:rPr lang="ru-RU" sz="1600" dirty="0">
                <a:solidFill>
                  <a:srgbClr val="C00000"/>
                </a:solidFill>
              </a:rPr>
              <a:t>стр.</a:t>
            </a:r>
            <a:r>
              <a:rPr lang="ru-RU" sz="1600" dirty="0" smtClean="0">
                <a:solidFill>
                  <a:srgbClr val="C00000"/>
                </a:solidFill>
              </a:rPr>
              <a:t>16,</a:t>
            </a:r>
            <a:r>
              <a:rPr lang="ru-RU" sz="1600" dirty="0">
                <a:solidFill>
                  <a:srgbClr val="C00000"/>
                </a:solidFill>
              </a:rPr>
              <a:t> гр.</a:t>
            </a:r>
            <a:r>
              <a:rPr lang="ru-RU" sz="1600" dirty="0" smtClean="0">
                <a:solidFill>
                  <a:srgbClr val="C00000"/>
                </a:solidFill>
              </a:rPr>
              <a:t>04:05*</a:t>
            </a:r>
          </a:p>
          <a:p>
            <a:r>
              <a:rPr lang="ru-RU" sz="1600" dirty="0"/>
              <a:t>Ф.61,таб. 4000, </a:t>
            </a:r>
            <a:r>
              <a:rPr lang="ru-RU" sz="1600" dirty="0">
                <a:solidFill>
                  <a:srgbClr val="C00000"/>
                </a:solidFill>
              </a:rPr>
              <a:t>стр.1</a:t>
            </a:r>
            <a:r>
              <a:rPr lang="ru-RU" sz="1600" dirty="0" smtClean="0">
                <a:solidFill>
                  <a:srgbClr val="C00000"/>
                </a:solidFill>
              </a:rPr>
              <a:t>,</a:t>
            </a:r>
            <a:r>
              <a:rPr lang="ru-RU" sz="1600" dirty="0">
                <a:solidFill>
                  <a:srgbClr val="C00000"/>
                </a:solidFill>
              </a:rPr>
              <a:t> </a:t>
            </a:r>
            <a:r>
              <a:rPr lang="ru-RU" sz="1600" dirty="0" smtClean="0">
                <a:solidFill>
                  <a:srgbClr val="C00000"/>
                </a:solidFill>
              </a:rPr>
              <a:t>гр.04:07</a:t>
            </a:r>
            <a:r>
              <a:rPr lang="ru-RU" sz="1600" u="sng" dirty="0">
                <a:solidFill>
                  <a:srgbClr val="C00000"/>
                </a:solidFill>
              </a:rPr>
              <a:t> </a:t>
            </a:r>
            <a:r>
              <a:rPr lang="ru-RU" sz="1600" u="sng" dirty="0"/>
              <a:t>больше  или равно </a:t>
            </a:r>
            <a:r>
              <a:rPr lang="ru-RU" sz="1600" dirty="0" smtClean="0"/>
              <a:t>ф.61</a:t>
            </a:r>
            <a:r>
              <a:rPr lang="ru-RU" sz="1600" dirty="0"/>
              <a:t>, таб.4000</a:t>
            </a:r>
            <a:r>
              <a:rPr lang="ru-RU" sz="1600" dirty="0" smtClean="0"/>
              <a:t>,</a:t>
            </a:r>
            <a:r>
              <a:rPr lang="ru-RU" sz="1600" dirty="0"/>
              <a:t> </a:t>
            </a:r>
            <a:r>
              <a:rPr lang="ru-RU" sz="1600" dirty="0">
                <a:solidFill>
                  <a:srgbClr val="C00000"/>
                </a:solidFill>
              </a:rPr>
              <a:t>стр.</a:t>
            </a:r>
            <a:r>
              <a:rPr lang="ru-RU" sz="1600" dirty="0" smtClean="0">
                <a:solidFill>
                  <a:srgbClr val="C00000"/>
                </a:solidFill>
              </a:rPr>
              <a:t>17,</a:t>
            </a:r>
            <a:r>
              <a:rPr lang="ru-RU" sz="1600" dirty="0">
                <a:solidFill>
                  <a:srgbClr val="C00000"/>
                </a:solidFill>
              </a:rPr>
              <a:t> гр.</a:t>
            </a:r>
            <a:r>
              <a:rPr lang="ru-RU" sz="1600" dirty="0" smtClean="0">
                <a:solidFill>
                  <a:srgbClr val="C00000"/>
                </a:solidFill>
              </a:rPr>
              <a:t>04:07*</a:t>
            </a:r>
          </a:p>
          <a:p>
            <a:r>
              <a:rPr lang="ru-RU" sz="1600" dirty="0"/>
              <a:t>Ф.61,таб. 4000, </a:t>
            </a:r>
            <a:r>
              <a:rPr lang="ru-RU" sz="1600" dirty="0">
                <a:solidFill>
                  <a:srgbClr val="C00000"/>
                </a:solidFill>
              </a:rPr>
              <a:t>стр.1</a:t>
            </a:r>
            <a:r>
              <a:rPr lang="ru-RU" sz="1600" dirty="0" smtClean="0">
                <a:solidFill>
                  <a:srgbClr val="C00000"/>
                </a:solidFill>
              </a:rPr>
              <a:t>,</a:t>
            </a:r>
            <a:r>
              <a:rPr lang="ru-RU" sz="1600" dirty="0">
                <a:solidFill>
                  <a:srgbClr val="C00000"/>
                </a:solidFill>
              </a:rPr>
              <a:t> </a:t>
            </a:r>
            <a:r>
              <a:rPr lang="ru-RU" sz="1600" dirty="0" smtClean="0">
                <a:solidFill>
                  <a:srgbClr val="C00000"/>
                </a:solidFill>
              </a:rPr>
              <a:t>гр.04:07</a:t>
            </a:r>
            <a:r>
              <a:rPr lang="ru-RU" sz="1600" u="sng" dirty="0">
                <a:solidFill>
                  <a:srgbClr val="C00000"/>
                </a:solidFill>
              </a:rPr>
              <a:t> </a:t>
            </a:r>
            <a:r>
              <a:rPr lang="ru-RU" sz="1600" u="sng" dirty="0"/>
              <a:t>больше  или равно </a:t>
            </a:r>
            <a:r>
              <a:rPr lang="ru-RU" sz="1600" dirty="0" smtClean="0"/>
              <a:t>ф.61</a:t>
            </a:r>
            <a:r>
              <a:rPr lang="ru-RU" sz="1600" dirty="0"/>
              <a:t>, таб.4000</a:t>
            </a:r>
            <a:r>
              <a:rPr lang="ru-RU" sz="1600" dirty="0" smtClean="0"/>
              <a:t>,</a:t>
            </a:r>
            <a:r>
              <a:rPr lang="ru-RU" sz="1600" dirty="0"/>
              <a:t> </a:t>
            </a:r>
            <a:r>
              <a:rPr lang="ru-RU" sz="1600" dirty="0">
                <a:solidFill>
                  <a:srgbClr val="C00000"/>
                </a:solidFill>
              </a:rPr>
              <a:t>стр.</a:t>
            </a:r>
            <a:r>
              <a:rPr lang="ru-RU" sz="1600" dirty="0" smtClean="0">
                <a:solidFill>
                  <a:srgbClr val="C00000"/>
                </a:solidFill>
              </a:rPr>
              <a:t>18,</a:t>
            </a:r>
            <a:r>
              <a:rPr lang="ru-RU" sz="1600" dirty="0">
                <a:solidFill>
                  <a:srgbClr val="C00000"/>
                </a:solidFill>
              </a:rPr>
              <a:t> гр.</a:t>
            </a:r>
            <a:r>
              <a:rPr lang="ru-RU" sz="1600" dirty="0" smtClean="0">
                <a:solidFill>
                  <a:srgbClr val="C00000"/>
                </a:solidFill>
              </a:rPr>
              <a:t>04:07*</a:t>
            </a:r>
          </a:p>
          <a:p>
            <a:r>
              <a:rPr lang="ru-RU" sz="1600" dirty="0"/>
              <a:t>Ф.61,таб. 4000, </a:t>
            </a:r>
            <a:r>
              <a:rPr lang="ru-RU" sz="1600" dirty="0">
                <a:solidFill>
                  <a:srgbClr val="C00000"/>
                </a:solidFill>
              </a:rPr>
              <a:t>стр.1:18</a:t>
            </a:r>
            <a:r>
              <a:rPr lang="ru-RU" sz="1600" dirty="0" smtClean="0">
                <a:solidFill>
                  <a:srgbClr val="C00000"/>
                </a:solidFill>
              </a:rPr>
              <a:t>,</a:t>
            </a:r>
            <a:r>
              <a:rPr lang="ru-RU" sz="1600" dirty="0">
                <a:solidFill>
                  <a:srgbClr val="C00000"/>
                </a:solidFill>
              </a:rPr>
              <a:t> </a:t>
            </a:r>
            <a:r>
              <a:rPr lang="ru-RU" sz="1600" dirty="0" smtClean="0">
                <a:solidFill>
                  <a:srgbClr val="C00000"/>
                </a:solidFill>
              </a:rPr>
              <a:t>гр.04</a:t>
            </a:r>
            <a:r>
              <a:rPr lang="ru-RU" sz="1600" u="sng" dirty="0">
                <a:solidFill>
                  <a:srgbClr val="C00000"/>
                </a:solidFill>
              </a:rPr>
              <a:t> </a:t>
            </a:r>
            <a:r>
              <a:rPr lang="ru-RU" sz="1600" u="sng" dirty="0"/>
              <a:t>больше </a:t>
            </a:r>
            <a:r>
              <a:rPr lang="ru-RU" sz="1600" dirty="0" smtClean="0"/>
              <a:t>ф.61,</a:t>
            </a:r>
            <a:r>
              <a:rPr lang="ru-RU" sz="1600" dirty="0"/>
              <a:t> таб.</a:t>
            </a:r>
            <a:r>
              <a:rPr lang="ru-RU" sz="1600" dirty="0" smtClean="0"/>
              <a:t>4000,</a:t>
            </a:r>
            <a:r>
              <a:rPr lang="ru-RU" sz="1600" dirty="0"/>
              <a:t> </a:t>
            </a:r>
            <a:r>
              <a:rPr lang="ru-RU" sz="1600" dirty="0">
                <a:solidFill>
                  <a:srgbClr val="C00000"/>
                </a:solidFill>
              </a:rPr>
              <a:t>стр.</a:t>
            </a:r>
            <a:r>
              <a:rPr lang="ru-RU" sz="1600" dirty="0" smtClean="0">
                <a:solidFill>
                  <a:srgbClr val="C00000"/>
                </a:solidFill>
              </a:rPr>
              <a:t>1:18,</a:t>
            </a:r>
            <a:r>
              <a:rPr lang="ru-RU" sz="1600" dirty="0">
                <a:solidFill>
                  <a:srgbClr val="C00000"/>
                </a:solidFill>
              </a:rPr>
              <a:t> гр.</a:t>
            </a:r>
            <a:r>
              <a:rPr lang="ru-RU" sz="1600" dirty="0" smtClean="0">
                <a:solidFill>
                  <a:srgbClr val="C00000"/>
                </a:solidFill>
              </a:rPr>
              <a:t>05*</a:t>
            </a:r>
          </a:p>
          <a:p>
            <a:r>
              <a:rPr lang="ru-RU" sz="1600" dirty="0"/>
              <a:t>Ф.61,таб. 4000, </a:t>
            </a:r>
            <a:r>
              <a:rPr lang="ru-RU" sz="1600" dirty="0">
                <a:solidFill>
                  <a:srgbClr val="C00000"/>
                </a:solidFill>
              </a:rPr>
              <a:t>стр.1:15.17.18</a:t>
            </a:r>
            <a:r>
              <a:rPr lang="ru-RU" sz="1600" dirty="0" smtClean="0">
                <a:solidFill>
                  <a:srgbClr val="C00000"/>
                </a:solidFill>
              </a:rPr>
              <a:t>, гр.06</a:t>
            </a:r>
            <a:r>
              <a:rPr lang="ru-RU" sz="1600" u="sng" dirty="0">
                <a:solidFill>
                  <a:srgbClr val="C00000"/>
                </a:solidFill>
              </a:rPr>
              <a:t> </a:t>
            </a:r>
            <a:r>
              <a:rPr lang="ru-RU" sz="1600" u="sng" dirty="0"/>
              <a:t>больше </a:t>
            </a:r>
            <a:r>
              <a:rPr lang="ru-RU" sz="1600" dirty="0" smtClean="0"/>
              <a:t>ф.61,</a:t>
            </a:r>
            <a:r>
              <a:rPr lang="ru-RU" sz="1600" dirty="0"/>
              <a:t> таб.</a:t>
            </a:r>
            <a:r>
              <a:rPr lang="ru-RU" sz="1600" dirty="0" smtClean="0"/>
              <a:t>4000,</a:t>
            </a:r>
            <a:r>
              <a:rPr lang="ru-RU" sz="1600" dirty="0"/>
              <a:t> </a:t>
            </a:r>
            <a:r>
              <a:rPr lang="ru-RU" sz="1600" dirty="0" smtClean="0">
                <a:solidFill>
                  <a:srgbClr val="C00000"/>
                </a:solidFill>
              </a:rPr>
              <a:t>стр.1:15.17.18,гр.07</a:t>
            </a:r>
            <a:r>
              <a:rPr lang="ru-RU" sz="1600" dirty="0">
                <a:solidFill>
                  <a:srgbClr val="C00000"/>
                </a:solidFill>
              </a:rPr>
              <a:t>*</a:t>
            </a:r>
            <a:endParaRPr lang="ru-RU" sz="1600" dirty="0" smtClean="0">
              <a:solidFill>
                <a:srgbClr val="C0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E078070-8EDD-4CBE-BA1D-D4E3024E180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3561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13"/>
          <p:cNvSpPr txBox="1">
            <a:spLocks noChangeArrowheads="1"/>
          </p:cNvSpPr>
          <p:nvPr/>
        </p:nvSpPr>
        <p:spPr bwMode="auto">
          <a:xfrm>
            <a:off x="1" y="0"/>
            <a:ext cx="9162562" cy="700282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b="1" dirty="0">
                <a:solidFill>
                  <a:schemeClr val="bg1"/>
                </a:solidFill>
              </a:rPr>
              <a:t>Форма федерального статистического наблюдения № 61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b="1" dirty="0">
                <a:solidFill>
                  <a:schemeClr val="bg1"/>
                </a:solidFill>
              </a:rPr>
              <a:t> «Сведения о болезни, вызванной вирусом  иммунодефицита человека» </a:t>
            </a: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F4FC2E45-AAB3-403A-BDF6-1B053CF464C0}"/>
              </a:ext>
            </a:extLst>
          </p:cNvPr>
          <p:cNvSpPr/>
          <p:nvPr/>
        </p:nvSpPr>
        <p:spPr>
          <a:xfrm>
            <a:off x="249071" y="750591"/>
            <a:ext cx="8715417" cy="5356625"/>
          </a:xfrm>
          <a:prstGeom prst="rect">
            <a:avLst/>
          </a:prstGeom>
          <a:solidFill>
            <a:srgbClr val="FF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BC02A8DF-CD3B-4D17-8348-7A81F96CF009}"/>
              </a:ext>
            </a:extLst>
          </p:cNvPr>
          <p:cNvSpPr/>
          <p:nvPr/>
        </p:nvSpPr>
        <p:spPr>
          <a:xfrm>
            <a:off x="294875" y="750592"/>
            <a:ext cx="855424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b="1" dirty="0">
                <a:solidFill>
                  <a:srgbClr val="0033CC"/>
                </a:solidFill>
              </a:rPr>
              <a:t>НЕКОТОРЫЕ УСЛОВИЯ </a:t>
            </a:r>
            <a:r>
              <a:rPr lang="ru-RU" altLang="ru-RU" b="1" dirty="0" smtClean="0">
                <a:solidFill>
                  <a:srgbClr val="0033CC"/>
                </a:solidFill>
              </a:rPr>
              <a:t>ВНУТРИФОРМЕННОГО МЕЖТАБЛИЧНОГО КОНТРОЛЯ </a:t>
            </a:r>
            <a:r>
              <a:rPr lang="ru-RU" altLang="ru-RU" b="1" dirty="0">
                <a:solidFill>
                  <a:srgbClr val="0033CC"/>
                </a:solidFill>
              </a:rPr>
              <a:t>ДЛЯ </a:t>
            </a:r>
            <a:r>
              <a:rPr lang="ru-RU" altLang="ru-RU" b="1" dirty="0" smtClean="0">
                <a:solidFill>
                  <a:srgbClr val="0033CC"/>
                </a:solidFill>
              </a:rPr>
              <a:t>ТАБЛИЦ 2000 и </a:t>
            </a:r>
            <a:r>
              <a:rPr lang="ru-RU" altLang="ru-RU" b="1" dirty="0">
                <a:solidFill>
                  <a:srgbClr val="0033CC"/>
                </a:solidFill>
              </a:rPr>
              <a:t>4000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315018" y="1628800"/>
            <a:ext cx="8225970" cy="31393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Ф.61,таб.</a:t>
            </a:r>
            <a:r>
              <a:rPr lang="ru-RU" dirty="0" smtClean="0">
                <a:solidFill>
                  <a:srgbClr val="C00000"/>
                </a:solidFill>
              </a:rPr>
              <a:t>2000,</a:t>
            </a:r>
            <a:r>
              <a:rPr lang="ru-RU" dirty="0" smtClean="0"/>
              <a:t> </a:t>
            </a:r>
            <a:r>
              <a:rPr lang="ru-RU" dirty="0" smtClean="0">
                <a:solidFill>
                  <a:srgbClr val="C00000"/>
                </a:solidFill>
              </a:rPr>
              <a:t>стр.21+22+41, гр.05 </a:t>
            </a:r>
            <a:r>
              <a:rPr lang="ru-RU" i="1" dirty="0"/>
              <a:t>больше или равно</a:t>
            </a:r>
            <a:r>
              <a:rPr lang="ru-RU" dirty="0" smtClean="0"/>
              <a:t> ф.61,таб.</a:t>
            </a:r>
            <a:r>
              <a:rPr lang="ru-RU" dirty="0" smtClean="0">
                <a:solidFill>
                  <a:srgbClr val="C00000"/>
                </a:solidFill>
              </a:rPr>
              <a:t>4000, стр.1</a:t>
            </a:r>
            <a:r>
              <a:rPr lang="ru-RU" dirty="0">
                <a:solidFill>
                  <a:srgbClr val="C00000"/>
                </a:solidFill>
              </a:rPr>
              <a:t>, гр.04</a:t>
            </a:r>
            <a:r>
              <a:rPr lang="ru-RU" dirty="0" smtClean="0">
                <a:solidFill>
                  <a:srgbClr val="C00000"/>
                </a:solidFill>
              </a:rPr>
              <a:t>*</a:t>
            </a:r>
          </a:p>
          <a:p>
            <a:r>
              <a:rPr lang="ru-RU" dirty="0"/>
              <a:t>Ф.61,таб.</a:t>
            </a:r>
            <a:r>
              <a:rPr lang="ru-RU" dirty="0">
                <a:solidFill>
                  <a:srgbClr val="C00000"/>
                </a:solidFill>
              </a:rPr>
              <a:t>2000, стр.21</a:t>
            </a:r>
            <a:r>
              <a:rPr lang="ru-RU" dirty="0" smtClean="0">
                <a:solidFill>
                  <a:srgbClr val="C00000"/>
                </a:solidFill>
              </a:rPr>
              <a:t>,</a:t>
            </a:r>
            <a:r>
              <a:rPr lang="ru-RU" dirty="0">
                <a:solidFill>
                  <a:srgbClr val="C00000"/>
                </a:solidFill>
              </a:rPr>
              <a:t> </a:t>
            </a:r>
            <a:r>
              <a:rPr lang="ru-RU" dirty="0" smtClean="0">
                <a:solidFill>
                  <a:srgbClr val="C00000"/>
                </a:solidFill>
              </a:rPr>
              <a:t>гр.05 </a:t>
            </a:r>
            <a:r>
              <a:rPr lang="ru-RU" i="1" dirty="0"/>
              <a:t>больше или равно</a:t>
            </a:r>
            <a:r>
              <a:rPr lang="ru-RU" dirty="0" smtClean="0"/>
              <a:t> ф.61,таб.</a:t>
            </a:r>
            <a:r>
              <a:rPr lang="ru-RU" dirty="0" smtClean="0">
                <a:solidFill>
                  <a:srgbClr val="C00000"/>
                </a:solidFill>
              </a:rPr>
              <a:t>4000</a:t>
            </a:r>
            <a:r>
              <a:rPr lang="ru-RU" dirty="0">
                <a:solidFill>
                  <a:srgbClr val="C00000"/>
                </a:solidFill>
              </a:rPr>
              <a:t>, стр.</a:t>
            </a:r>
            <a:r>
              <a:rPr lang="ru-RU" dirty="0" smtClean="0">
                <a:solidFill>
                  <a:srgbClr val="C00000"/>
                </a:solidFill>
              </a:rPr>
              <a:t>2,</a:t>
            </a:r>
            <a:r>
              <a:rPr lang="ru-RU" dirty="0">
                <a:solidFill>
                  <a:srgbClr val="C00000"/>
                </a:solidFill>
              </a:rPr>
              <a:t> гр.</a:t>
            </a:r>
            <a:r>
              <a:rPr lang="ru-RU" dirty="0" smtClean="0">
                <a:solidFill>
                  <a:srgbClr val="C00000"/>
                </a:solidFill>
              </a:rPr>
              <a:t>04</a:t>
            </a:r>
            <a:r>
              <a:rPr lang="ru-RU" dirty="0" smtClean="0"/>
              <a:t>*</a:t>
            </a:r>
          </a:p>
          <a:p>
            <a:r>
              <a:rPr lang="ru-RU" dirty="0"/>
              <a:t>Ф.61,таб.</a:t>
            </a:r>
            <a:r>
              <a:rPr lang="ru-RU" dirty="0">
                <a:solidFill>
                  <a:srgbClr val="C00000"/>
                </a:solidFill>
              </a:rPr>
              <a:t>2000,</a:t>
            </a:r>
            <a:r>
              <a:rPr lang="ru-RU" dirty="0"/>
              <a:t> </a:t>
            </a:r>
            <a:r>
              <a:rPr lang="ru-RU" dirty="0">
                <a:solidFill>
                  <a:srgbClr val="C00000"/>
                </a:solidFill>
              </a:rPr>
              <a:t>стр.22</a:t>
            </a:r>
            <a:r>
              <a:rPr lang="ru-RU" dirty="0" smtClean="0">
                <a:solidFill>
                  <a:srgbClr val="C00000"/>
                </a:solidFill>
              </a:rPr>
              <a:t>,</a:t>
            </a:r>
            <a:r>
              <a:rPr lang="ru-RU" dirty="0">
                <a:solidFill>
                  <a:srgbClr val="C00000"/>
                </a:solidFill>
              </a:rPr>
              <a:t> </a:t>
            </a:r>
            <a:r>
              <a:rPr lang="ru-RU" dirty="0" smtClean="0">
                <a:solidFill>
                  <a:srgbClr val="C00000"/>
                </a:solidFill>
              </a:rPr>
              <a:t>гр.05</a:t>
            </a:r>
            <a:r>
              <a:rPr lang="ru-RU" u="sng" dirty="0">
                <a:solidFill>
                  <a:srgbClr val="C00000"/>
                </a:solidFill>
              </a:rPr>
              <a:t> </a:t>
            </a:r>
            <a:r>
              <a:rPr lang="ru-RU" i="1" dirty="0"/>
              <a:t>больше или </a:t>
            </a:r>
            <a:r>
              <a:rPr lang="ru-RU" i="1" dirty="0" smtClean="0"/>
              <a:t>равно </a:t>
            </a:r>
            <a:r>
              <a:rPr lang="ru-RU" dirty="0" smtClean="0"/>
              <a:t>ф.61,таб.</a:t>
            </a:r>
            <a:r>
              <a:rPr lang="ru-RU" dirty="0" smtClean="0">
                <a:solidFill>
                  <a:srgbClr val="C00000"/>
                </a:solidFill>
              </a:rPr>
              <a:t>4000</a:t>
            </a:r>
            <a:r>
              <a:rPr lang="ru-RU" dirty="0">
                <a:solidFill>
                  <a:srgbClr val="C00000"/>
                </a:solidFill>
              </a:rPr>
              <a:t>, </a:t>
            </a:r>
            <a:r>
              <a:rPr lang="ru-RU" dirty="0" smtClean="0">
                <a:solidFill>
                  <a:srgbClr val="C00000"/>
                </a:solidFill>
              </a:rPr>
              <a:t>стр.3,</a:t>
            </a:r>
            <a:r>
              <a:rPr lang="ru-RU" dirty="0">
                <a:solidFill>
                  <a:srgbClr val="C00000"/>
                </a:solidFill>
              </a:rPr>
              <a:t> гр.</a:t>
            </a:r>
            <a:r>
              <a:rPr lang="ru-RU" dirty="0" smtClean="0">
                <a:solidFill>
                  <a:srgbClr val="C00000"/>
                </a:solidFill>
              </a:rPr>
              <a:t>04*</a:t>
            </a:r>
          </a:p>
          <a:p>
            <a:r>
              <a:rPr lang="ru-RU" dirty="0"/>
              <a:t>Ф.61,таб.</a:t>
            </a:r>
            <a:r>
              <a:rPr lang="ru-RU" dirty="0">
                <a:solidFill>
                  <a:srgbClr val="C00000"/>
                </a:solidFill>
              </a:rPr>
              <a:t>2000,</a:t>
            </a:r>
            <a:r>
              <a:rPr lang="ru-RU" dirty="0"/>
              <a:t> </a:t>
            </a:r>
            <a:r>
              <a:rPr lang="ru-RU" dirty="0" smtClean="0">
                <a:solidFill>
                  <a:srgbClr val="C00000"/>
                </a:solidFill>
              </a:rPr>
              <a:t>стр.</a:t>
            </a:r>
            <a:r>
              <a:rPr lang="ru-RU" dirty="0">
                <a:solidFill>
                  <a:srgbClr val="C00000"/>
                </a:solidFill>
              </a:rPr>
              <a:t>41, </a:t>
            </a:r>
            <a:r>
              <a:rPr lang="ru-RU" dirty="0" smtClean="0">
                <a:solidFill>
                  <a:srgbClr val="C00000"/>
                </a:solidFill>
              </a:rPr>
              <a:t>гр.05</a:t>
            </a:r>
            <a:r>
              <a:rPr lang="ru-RU" u="sng" dirty="0">
                <a:solidFill>
                  <a:srgbClr val="C00000"/>
                </a:solidFill>
              </a:rPr>
              <a:t> </a:t>
            </a:r>
            <a:r>
              <a:rPr lang="ru-RU" i="1" dirty="0"/>
              <a:t>больше или </a:t>
            </a:r>
            <a:r>
              <a:rPr lang="ru-RU" i="1" dirty="0" smtClean="0"/>
              <a:t>равно </a:t>
            </a:r>
            <a:r>
              <a:rPr lang="ru-RU" dirty="0" smtClean="0"/>
              <a:t>ф.61,таб.</a:t>
            </a:r>
            <a:r>
              <a:rPr lang="ru-RU" dirty="0" smtClean="0">
                <a:solidFill>
                  <a:srgbClr val="C00000"/>
                </a:solidFill>
              </a:rPr>
              <a:t>4000</a:t>
            </a:r>
            <a:r>
              <a:rPr lang="ru-RU" dirty="0">
                <a:solidFill>
                  <a:srgbClr val="C00000"/>
                </a:solidFill>
              </a:rPr>
              <a:t>, </a:t>
            </a:r>
            <a:r>
              <a:rPr lang="ru-RU" dirty="0" smtClean="0">
                <a:solidFill>
                  <a:srgbClr val="C00000"/>
                </a:solidFill>
              </a:rPr>
              <a:t>стр.4,</a:t>
            </a:r>
            <a:r>
              <a:rPr lang="ru-RU" dirty="0">
                <a:solidFill>
                  <a:srgbClr val="C00000"/>
                </a:solidFill>
              </a:rPr>
              <a:t> гр.</a:t>
            </a:r>
            <a:r>
              <a:rPr lang="ru-RU" dirty="0" smtClean="0">
                <a:solidFill>
                  <a:srgbClr val="C00000"/>
                </a:solidFill>
              </a:rPr>
              <a:t>04*</a:t>
            </a:r>
          </a:p>
          <a:p>
            <a:r>
              <a:rPr lang="ru-RU" dirty="0"/>
              <a:t>Ф.61,таб.</a:t>
            </a:r>
            <a:r>
              <a:rPr lang="ru-RU" dirty="0">
                <a:solidFill>
                  <a:srgbClr val="C00000"/>
                </a:solidFill>
              </a:rPr>
              <a:t>2000, стр.21+22+41</a:t>
            </a:r>
            <a:r>
              <a:rPr lang="ru-RU" dirty="0" smtClean="0">
                <a:solidFill>
                  <a:srgbClr val="C00000"/>
                </a:solidFill>
              </a:rPr>
              <a:t>,</a:t>
            </a:r>
            <a:r>
              <a:rPr lang="ru-RU" dirty="0">
                <a:solidFill>
                  <a:srgbClr val="C00000"/>
                </a:solidFill>
              </a:rPr>
              <a:t> </a:t>
            </a:r>
            <a:r>
              <a:rPr lang="ru-RU" dirty="0" smtClean="0">
                <a:solidFill>
                  <a:srgbClr val="C00000"/>
                </a:solidFill>
              </a:rPr>
              <a:t>гр.15</a:t>
            </a:r>
            <a:r>
              <a:rPr lang="ru-RU" u="sng" dirty="0">
                <a:solidFill>
                  <a:srgbClr val="C00000"/>
                </a:solidFill>
              </a:rPr>
              <a:t> </a:t>
            </a:r>
            <a:r>
              <a:rPr lang="ru-RU" i="1" dirty="0"/>
              <a:t>больше или </a:t>
            </a:r>
            <a:r>
              <a:rPr lang="ru-RU" i="1" dirty="0" smtClean="0"/>
              <a:t>равно </a:t>
            </a:r>
            <a:r>
              <a:rPr lang="ru-RU" dirty="0" smtClean="0"/>
              <a:t>ф.61,таб.</a:t>
            </a:r>
            <a:r>
              <a:rPr lang="ru-RU" dirty="0" smtClean="0">
                <a:solidFill>
                  <a:srgbClr val="C00000"/>
                </a:solidFill>
              </a:rPr>
              <a:t>4000</a:t>
            </a:r>
            <a:r>
              <a:rPr lang="ru-RU" dirty="0">
                <a:solidFill>
                  <a:srgbClr val="C00000"/>
                </a:solidFill>
              </a:rPr>
              <a:t>, стр.</a:t>
            </a:r>
            <a:r>
              <a:rPr lang="ru-RU" dirty="0" smtClean="0">
                <a:solidFill>
                  <a:srgbClr val="C00000"/>
                </a:solidFill>
              </a:rPr>
              <a:t>1,</a:t>
            </a:r>
            <a:r>
              <a:rPr lang="ru-RU" dirty="0">
                <a:solidFill>
                  <a:srgbClr val="C00000"/>
                </a:solidFill>
              </a:rPr>
              <a:t> гр.</a:t>
            </a:r>
            <a:r>
              <a:rPr lang="ru-RU" dirty="0" smtClean="0">
                <a:solidFill>
                  <a:srgbClr val="C00000"/>
                </a:solidFill>
              </a:rPr>
              <a:t>06*</a:t>
            </a:r>
          </a:p>
          <a:p>
            <a:r>
              <a:rPr lang="ru-RU" dirty="0"/>
              <a:t>Ф.61,таб.</a:t>
            </a:r>
            <a:r>
              <a:rPr lang="ru-RU" dirty="0">
                <a:solidFill>
                  <a:srgbClr val="C00000"/>
                </a:solidFill>
              </a:rPr>
              <a:t>2000, стр.21</a:t>
            </a:r>
            <a:r>
              <a:rPr lang="ru-RU" dirty="0" smtClean="0">
                <a:solidFill>
                  <a:srgbClr val="C00000"/>
                </a:solidFill>
              </a:rPr>
              <a:t>,</a:t>
            </a:r>
            <a:r>
              <a:rPr lang="ru-RU" dirty="0">
                <a:solidFill>
                  <a:srgbClr val="C00000"/>
                </a:solidFill>
              </a:rPr>
              <a:t> </a:t>
            </a:r>
            <a:r>
              <a:rPr lang="ru-RU" dirty="0" smtClean="0">
                <a:solidFill>
                  <a:srgbClr val="C00000"/>
                </a:solidFill>
              </a:rPr>
              <a:t>гр.15 </a:t>
            </a:r>
            <a:r>
              <a:rPr lang="ru-RU" i="1" dirty="0"/>
              <a:t>больше или равно</a:t>
            </a:r>
            <a:r>
              <a:rPr lang="ru-RU" dirty="0"/>
              <a:t> ф.61,таб.</a:t>
            </a:r>
            <a:r>
              <a:rPr lang="ru-RU" dirty="0" smtClean="0">
                <a:solidFill>
                  <a:srgbClr val="C00000"/>
                </a:solidFill>
              </a:rPr>
              <a:t>4000</a:t>
            </a:r>
            <a:r>
              <a:rPr lang="ru-RU" dirty="0">
                <a:solidFill>
                  <a:srgbClr val="C00000"/>
                </a:solidFill>
              </a:rPr>
              <a:t>, стр.</a:t>
            </a:r>
            <a:r>
              <a:rPr lang="ru-RU" dirty="0" smtClean="0">
                <a:solidFill>
                  <a:srgbClr val="C00000"/>
                </a:solidFill>
              </a:rPr>
              <a:t>2,</a:t>
            </a:r>
            <a:r>
              <a:rPr lang="ru-RU" dirty="0">
                <a:solidFill>
                  <a:srgbClr val="C00000"/>
                </a:solidFill>
              </a:rPr>
              <a:t> гр.</a:t>
            </a:r>
            <a:r>
              <a:rPr lang="ru-RU" dirty="0" smtClean="0">
                <a:solidFill>
                  <a:srgbClr val="C00000"/>
                </a:solidFill>
              </a:rPr>
              <a:t>06*</a:t>
            </a:r>
          </a:p>
          <a:p>
            <a:r>
              <a:rPr lang="ru-RU" dirty="0"/>
              <a:t>Ф.61,таб.</a:t>
            </a:r>
            <a:r>
              <a:rPr lang="ru-RU" dirty="0">
                <a:solidFill>
                  <a:srgbClr val="C00000"/>
                </a:solidFill>
              </a:rPr>
              <a:t>2000,</a:t>
            </a:r>
            <a:r>
              <a:rPr lang="ru-RU" dirty="0"/>
              <a:t> </a:t>
            </a:r>
            <a:r>
              <a:rPr lang="ru-RU" dirty="0">
                <a:solidFill>
                  <a:srgbClr val="C00000"/>
                </a:solidFill>
              </a:rPr>
              <a:t>стр.22</a:t>
            </a:r>
            <a:r>
              <a:rPr lang="ru-RU" dirty="0" smtClean="0">
                <a:solidFill>
                  <a:srgbClr val="C00000"/>
                </a:solidFill>
              </a:rPr>
              <a:t>,</a:t>
            </a:r>
            <a:r>
              <a:rPr lang="ru-RU" dirty="0">
                <a:solidFill>
                  <a:srgbClr val="C00000"/>
                </a:solidFill>
              </a:rPr>
              <a:t> </a:t>
            </a:r>
            <a:r>
              <a:rPr lang="ru-RU" dirty="0" smtClean="0">
                <a:solidFill>
                  <a:srgbClr val="C00000"/>
                </a:solidFill>
              </a:rPr>
              <a:t>гр.15</a:t>
            </a:r>
            <a:r>
              <a:rPr lang="ru-RU" u="sng" dirty="0">
                <a:solidFill>
                  <a:srgbClr val="C00000"/>
                </a:solidFill>
              </a:rPr>
              <a:t> </a:t>
            </a:r>
            <a:r>
              <a:rPr lang="ru-RU" i="1" dirty="0"/>
              <a:t>больше или равно</a:t>
            </a:r>
            <a:r>
              <a:rPr lang="ru-RU" dirty="0"/>
              <a:t> ф.61,таб.</a:t>
            </a:r>
            <a:r>
              <a:rPr lang="ru-RU" dirty="0" smtClean="0">
                <a:solidFill>
                  <a:srgbClr val="C00000"/>
                </a:solidFill>
              </a:rPr>
              <a:t>4000</a:t>
            </a:r>
            <a:r>
              <a:rPr lang="ru-RU" dirty="0">
                <a:solidFill>
                  <a:srgbClr val="C00000"/>
                </a:solidFill>
              </a:rPr>
              <a:t>, стр.</a:t>
            </a:r>
            <a:r>
              <a:rPr lang="ru-RU" dirty="0" smtClean="0">
                <a:solidFill>
                  <a:srgbClr val="C00000"/>
                </a:solidFill>
              </a:rPr>
              <a:t>3,</a:t>
            </a:r>
            <a:r>
              <a:rPr lang="ru-RU" dirty="0">
                <a:solidFill>
                  <a:srgbClr val="C00000"/>
                </a:solidFill>
              </a:rPr>
              <a:t> гр.</a:t>
            </a:r>
            <a:r>
              <a:rPr lang="ru-RU" dirty="0" smtClean="0">
                <a:solidFill>
                  <a:srgbClr val="C00000"/>
                </a:solidFill>
              </a:rPr>
              <a:t>06*</a:t>
            </a:r>
          </a:p>
          <a:p>
            <a:r>
              <a:rPr lang="ru-RU" dirty="0"/>
              <a:t>Ф.61,таб.</a:t>
            </a:r>
            <a:r>
              <a:rPr lang="ru-RU" dirty="0">
                <a:solidFill>
                  <a:srgbClr val="C00000"/>
                </a:solidFill>
              </a:rPr>
              <a:t>2000, стр.41</a:t>
            </a:r>
            <a:r>
              <a:rPr lang="ru-RU" dirty="0" smtClean="0">
                <a:solidFill>
                  <a:srgbClr val="C00000"/>
                </a:solidFill>
              </a:rPr>
              <a:t>,</a:t>
            </a:r>
            <a:r>
              <a:rPr lang="ru-RU" dirty="0">
                <a:solidFill>
                  <a:srgbClr val="C00000"/>
                </a:solidFill>
              </a:rPr>
              <a:t> </a:t>
            </a:r>
            <a:r>
              <a:rPr lang="ru-RU" dirty="0" smtClean="0">
                <a:solidFill>
                  <a:srgbClr val="C00000"/>
                </a:solidFill>
              </a:rPr>
              <a:t>гр.15</a:t>
            </a:r>
            <a:r>
              <a:rPr lang="ru-RU" u="sng" dirty="0">
                <a:solidFill>
                  <a:srgbClr val="C00000"/>
                </a:solidFill>
              </a:rPr>
              <a:t> </a:t>
            </a:r>
            <a:r>
              <a:rPr lang="ru-RU" i="1" dirty="0"/>
              <a:t>больше или равно</a:t>
            </a:r>
            <a:r>
              <a:rPr lang="ru-RU" dirty="0"/>
              <a:t> ф.61,таб.</a:t>
            </a:r>
            <a:r>
              <a:rPr lang="ru-RU" dirty="0" smtClean="0">
                <a:solidFill>
                  <a:srgbClr val="C00000"/>
                </a:solidFill>
              </a:rPr>
              <a:t>4000</a:t>
            </a:r>
            <a:r>
              <a:rPr lang="ru-RU" dirty="0">
                <a:solidFill>
                  <a:srgbClr val="C00000"/>
                </a:solidFill>
              </a:rPr>
              <a:t>, стр.</a:t>
            </a:r>
            <a:r>
              <a:rPr lang="ru-RU" dirty="0" smtClean="0">
                <a:solidFill>
                  <a:srgbClr val="C00000"/>
                </a:solidFill>
              </a:rPr>
              <a:t>4,</a:t>
            </a:r>
            <a:r>
              <a:rPr lang="ru-RU" dirty="0">
                <a:solidFill>
                  <a:srgbClr val="C00000"/>
                </a:solidFill>
              </a:rPr>
              <a:t> гр.</a:t>
            </a:r>
            <a:r>
              <a:rPr lang="ru-RU" dirty="0" smtClean="0">
                <a:solidFill>
                  <a:srgbClr val="C00000"/>
                </a:solidFill>
              </a:rPr>
              <a:t>06*</a:t>
            </a:r>
          </a:p>
          <a:p>
            <a:r>
              <a:rPr lang="ru-RU" dirty="0"/>
              <a:t>Ф.61,таб.</a:t>
            </a:r>
            <a:r>
              <a:rPr lang="ru-RU" dirty="0">
                <a:solidFill>
                  <a:srgbClr val="C00000"/>
                </a:solidFill>
              </a:rPr>
              <a:t>2000, стр.21+22+41</a:t>
            </a:r>
            <a:r>
              <a:rPr lang="ru-RU" dirty="0" smtClean="0">
                <a:solidFill>
                  <a:srgbClr val="C00000"/>
                </a:solidFill>
              </a:rPr>
              <a:t>,</a:t>
            </a:r>
            <a:r>
              <a:rPr lang="ru-RU" dirty="0">
                <a:solidFill>
                  <a:srgbClr val="C00000"/>
                </a:solidFill>
              </a:rPr>
              <a:t> </a:t>
            </a:r>
            <a:r>
              <a:rPr lang="ru-RU" dirty="0" smtClean="0">
                <a:solidFill>
                  <a:srgbClr val="C00000"/>
                </a:solidFill>
              </a:rPr>
              <a:t>гр.14</a:t>
            </a:r>
            <a:r>
              <a:rPr lang="ru-RU" u="sng" dirty="0">
                <a:solidFill>
                  <a:srgbClr val="C00000"/>
                </a:solidFill>
              </a:rPr>
              <a:t> </a:t>
            </a:r>
            <a:r>
              <a:rPr lang="ru-RU" i="1" dirty="0" smtClean="0"/>
              <a:t>больше </a:t>
            </a:r>
            <a:r>
              <a:rPr lang="ru-RU" dirty="0" smtClean="0"/>
              <a:t>ф.61,таб.</a:t>
            </a:r>
            <a:r>
              <a:rPr lang="ru-RU" dirty="0" smtClean="0">
                <a:solidFill>
                  <a:srgbClr val="C00000"/>
                </a:solidFill>
              </a:rPr>
              <a:t>4000</a:t>
            </a:r>
            <a:r>
              <a:rPr lang="ru-RU" dirty="0">
                <a:solidFill>
                  <a:srgbClr val="C00000"/>
                </a:solidFill>
              </a:rPr>
              <a:t>, стр.</a:t>
            </a:r>
            <a:r>
              <a:rPr lang="ru-RU" dirty="0" smtClean="0">
                <a:solidFill>
                  <a:srgbClr val="C00000"/>
                </a:solidFill>
              </a:rPr>
              <a:t>16,</a:t>
            </a:r>
            <a:r>
              <a:rPr lang="ru-RU" dirty="0">
                <a:solidFill>
                  <a:srgbClr val="C00000"/>
                </a:solidFill>
              </a:rPr>
              <a:t> гр.</a:t>
            </a:r>
            <a:r>
              <a:rPr lang="ru-RU" dirty="0" smtClean="0">
                <a:solidFill>
                  <a:srgbClr val="C00000"/>
                </a:solidFill>
              </a:rPr>
              <a:t>04*</a:t>
            </a:r>
          </a:p>
          <a:p>
            <a:r>
              <a:rPr lang="ru-RU" dirty="0"/>
              <a:t>Ф.61,таб.</a:t>
            </a:r>
            <a:r>
              <a:rPr lang="ru-RU" dirty="0">
                <a:solidFill>
                  <a:srgbClr val="C00000"/>
                </a:solidFill>
              </a:rPr>
              <a:t>2000,</a:t>
            </a:r>
            <a:r>
              <a:rPr lang="ru-RU" dirty="0"/>
              <a:t> </a:t>
            </a:r>
            <a:r>
              <a:rPr lang="ru-RU" dirty="0">
                <a:solidFill>
                  <a:srgbClr val="C00000"/>
                </a:solidFill>
              </a:rPr>
              <a:t>стр.8</a:t>
            </a:r>
            <a:r>
              <a:rPr lang="ru-RU" dirty="0" smtClean="0">
                <a:solidFill>
                  <a:srgbClr val="C00000"/>
                </a:solidFill>
              </a:rPr>
              <a:t>,</a:t>
            </a:r>
            <a:r>
              <a:rPr lang="ru-RU" dirty="0">
                <a:solidFill>
                  <a:srgbClr val="C00000"/>
                </a:solidFill>
              </a:rPr>
              <a:t> </a:t>
            </a:r>
            <a:r>
              <a:rPr lang="ru-RU" dirty="0" smtClean="0">
                <a:solidFill>
                  <a:srgbClr val="C00000"/>
                </a:solidFill>
              </a:rPr>
              <a:t>гр.05</a:t>
            </a:r>
            <a:r>
              <a:rPr lang="ru-RU" u="sng" dirty="0">
                <a:solidFill>
                  <a:srgbClr val="C00000"/>
                </a:solidFill>
              </a:rPr>
              <a:t> </a:t>
            </a:r>
            <a:r>
              <a:rPr lang="ru-RU" i="1" dirty="0" smtClean="0"/>
              <a:t>больше </a:t>
            </a:r>
            <a:r>
              <a:rPr lang="ru-RU" i="1" dirty="0"/>
              <a:t>или </a:t>
            </a:r>
            <a:r>
              <a:rPr lang="ru-RU" i="1" dirty="0" smtClean="0"/>
              <a:t>равно </a:t>
            </a:r>
            <a:r>
              <a:rPr lang="ru-RU" dirty="0" smtClean="0"/>
              <a:t>ф.61,таб.</a:t>
            </a:r>
            <a:r>
              <a:rPr lang="ru-RU" dirty="0" smtClean="0">
                <a:solidFill>
                  <a:srgbClr val="C00000"/>
                </a:solidFill>
              </a:rPr>
              <a:t>4000</a:t>
            </a:r>
            <a:r>
              <a:rPr lang="ru-RU" dirty="0">
                <a:solidFill>
                  <a:srgbClr val="C00000"/>
                </a:solidFill>
              </a:rPr>
              <a:t>, стр.</a:t>
            </a:r>
            <a:r>
              <a:rPr lang="ru-RU" dirty="0" smtClean="0">
                <a:solidFill>
                  <a:srgbClr val="C00000"/>
                </a:solidFill>
              </a:rPr>
              <a:t>17,</a:t>
            </a:r>
            <a:r>
              <a:rPr lang="ru-RU" dirty="0">
                <a:solidFill>
                  <a:srgbClr val="C00000"/>
                </a:solidFill>
              </a:rPr>
              <a:t> гр.</a:t>
            </a:r>
            <a:r>
              <a:rPr lang="ru-RU" dirty="0" smtClean="0">
                <a:solidFill>
                  <a:srgbClr val="C00000"/>
                </a:solidFill>
              </a:rPr>
              <a:t>04*</a:t>
            </a:r>
          </a:p>
          <a:p>
            <a:r>
              <a:rPr lang="ru-RU" dirty="0"/>
              <a:t>Ф.61,таб.</a:t>
            </a:r>
            <a:r>
              <a:rPr lang="ru-RU" dirty="0">
                <a:solidFill>
                  <a:srgbClr val="C00000"/>
                </a:solidFill>
              </a:rPr>
              <a:t>2000, стр.8</a:t>
            </a:r>
            <a:r>
              <a:rPr lang="ru-RU" dirty="0" smtClean="0">
                <a:solidFill>
                  <a:srgbClr val="C00000"/>
                </a:solidFill>
              </a:rPr>
              <a:t>,</a:t>
            </a:r>
            <a:r>
              <a:rPr lang="ru-RU" dirty="0">
                <a:solidFill>
                  <a:srgbClr val="C00000"/>
                </a:solidFill>
              </a:rPr>
              <a:t> </a:t>
            </a:r>
            <a:r>
              <a:rPr lang="ru-RU" dirty="0" smtClean="0">
                <a:solidFill>
                  <a:srgbClr val="C00000"/>
                </a:solidFill>
              </a:rPr>
              <a:t>гр.15</a:t>
            </a:r>
            <a:r>
              <a:rPr lang="ru-RU" u="sng" dirty="0">
                <a:solidFill>
                  <a:srgbClr val="C00000"/>
                </a:solidFill>
              </a:rPr>
              <a:t> </a:t>
            </a:r>
            <a:r>
              <a:rPr lang="ru-RU" i="1" dirty="0"/>
              <a:t>больше или </a:t>
            </a:r>
            <a:r>
              <a:rPr lang="ru-RU" i="1" dirty="0" smtClean="0"/>
              <a:t>равно </a:t>
            </a:r>
            <a:r>
              <a:rPr lang="ru-RU" dirty="0" smtClean="0"/>
              <a:t>ф.61,таб.</a:t>
            </a:r>
            <a:r>
              <a:rPr lang="ru-RU" dirty="0" smtClean="0">
                <a:solidFill>
                  <a:srgbClr val="C00000"/>
                </a:solidFill>
              </a:rPr>
              <a:t>4000</a:t>
            </a:r>
            <a:r>
              <a:rPr lang="ru-RU" dirty="0">
                <a:solidFill>
                  <a:srgbClr val="C00000"/>
                </a:solidFill>
              </a:rPr>
              <a:t>, стр.</a:t>
            </a:r>
            <a:r>
              <a:rPr lang="ru-RU" dirty="0" smtClean="0">
                <a:solidFill>
                  <a:srgbClr val="C00000"/>
                </a:solidFill>
              </a:rPr>
              <a:t>17,</a:t>
            </a:r>
            <a:r>
              <a:rPr lang="ru-RU" dirty="0">
                <a:solidFill>
                  <a:srgbClr val="C00000"/>
                </a:solidFill>
              </a:rPr>
              <a:t> гр.</a:t>
            </a:r>
            <a:r>
              <a:rPr lang="ru-RU" dirty="0" smtClean="0">
                <a:solidFill>
                  <a:srgbClr val="C00000"/>
                </a:solidFill>
              </a:rPr>
              <a:t>06*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E078070-8EDD-4CBE-BA1D-D4E3024E180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3719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13"/>
          <p:cNvSpPr txBox="1">
            <a:spLocks noChangeArrowheads="1"/>
          </p:cNvSpPr>
          <p:nvPr/>
        </p:nvSpPr>
        <p:spPr bwMode="auto">
          <a:xfrm>
            <a:off x="1" y="0"/>
            <a:ext cx="9162562" cy="836712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b="1" dirty="0">
                <a:solidFill>
                  <a:schemeClr val="bg1"/>
                </a:solidFill>
              </a:rPr>
              <a:t>Форма федерального статистического наблюдения № 61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b="1" dirty="0">
                <a:solidFill>
                  <a:schemeClr val="bg1"/>
                </a:solidFill>
              </a:rPr>
              <a:t> «Сведения о болезни, вызванной вирусом  иммунодефицита человека»</a:t>
            </a:r>
            <a:r>
              <a:rPr lang="ru-RU" altLang="ru-RU" b="1" dirty="0"/>
              <a:t>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b="1" dirty="0">
                <a:solidFill>
                  <a:schemeClr val="bg1"/>
                </a:solidFill>
              </a:rPr>
              <a:t>утверждена приказом Росстата от 30 декабря 2015 г. №672 </a:t>
            </a: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5155D76C-9AC6-47F5-B3FF-A559BB445680}"/>
              </a:ext>
            </a:extLst>
          </p:cNvPr>
          <p:cNvSpPr/>
          <p:nvPr/>
        </p:nvSpPr>
        <p:spPr>
          <a:xfrm>
            <a:off x="165597" y="1011940"/>
            <a:ext cx="8784976" cy="532453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sz="1600" b="1" i="1" dirty="0"/>
              <a:t>Показываются сведения из учетных форм:</a:t>
            </a:r>
          </a:p>
          <a:p>
            <a:pPr algn="just"/>
            <a:endParaRPr lang="ru-RU" sz="1600" b="1" dirty="0" smtClean="0"/>
          </a:p>
          <a:p>
            <a:pPr algn="just"/>
            <a:r>
              <a:rPr lang="ru-RU" sz="1400" b="1" dirty="0"/>
              <a:t>1. Форма №025-1/у «Талон пациента, получающего медицинскую помощь в амбулаторных условиях» (утв. приказом Министерства здравоохранения Российской Федерации от 15.12.2014г. №834н).</a:t>
            </a:r>
          </a:p>
          <a:p>
            <a:pPr marL="342900" indent="-342900" algn="just">
              <a:buAutoNum type="arabicPeriod"/>
            </a:pPr>
            <a:endParaRPr lang="ru-RU" sz="1400" b="1" dirty="0"/>
          </a:p>
          <a:p>
            <a:pPr algn="just"/>
            <a:r>
              <a:rPr lang="ru-RU" sz="1400" b="1" dirty="0"/>
              <a:t>2. Форма №30/у «Контрольная карта диспансерного наблюдения» (утв. приказом Министерства здравоохранения Российской Федерации от 15.12.2014г. №834н).</a:t>
            </a:r>
          </a:p>
          <a:p>
            <a:pPr marL="342900" indent="-342900" algn="just">
              <a:buAutoNum type="arabicPeriod"/>
            </a:pPr>
            <a:endParaRPr lang="ru-RU" sz="1400" b="1" dirty="0"/>
          </a:p>
          <a:p>
            <a:pPr algn="just"/>
            <a:r>
              <a:rPr lang="ru-RU" sz="1400" b="1" dirty="0"/>
              <a:t>3. Форма №266/у-88 «Оперативное донесение о лице, в крови которого методом иммунного </a:t>
            </a:r>
            <a:r>
              <a:rPr lang="ru-RU" sz="1400" b="1" dirty="0" err="1"/>
              <a:t>блотинга</a:t>
            </a:r>
            <a:r>
              <a:rPr lang="ru-RU" sz="1400" b="1" dirty="0"/>
              <a:t> определены антитела к ВИЧ» (утв. приказом Министерства здравоохранения СССР от 05.09.1988г. №690).</a:t>
            </a:r>
          </a:p>
          <a:p>
            <a:pPr marL="342900" indent="-342900" algn="just">
              <a:buFontTx/>
              <a:buAutoNum type="arabicPeriod"/>
            </a:pPr>
            <a:endParaRPr lang="ru-RU" sz="1400" b="1" dirty="0"/>
          </a:p>
          <a:p>
            <a:pPr algn="just"/>
            <a:r>
              <a:rPr lang="ru-RU" sz="1400" b="1" dirty="0"/>
              <a:t>4. Форма №263/у-ТВ «Карта персонального учета больного туберкулезом, сочетанным с ВИЧ-инфекцией» (утв. приказом Министерства здравоохранения Российской Федерации от 13.11.2003г. №547).</a:t>
            </a:r>
          </a:p>
          <a:p>
            <a:pPr algn="just"/>
            <a:endParaRPr lang="ru-RU" sz="1400" b="1" dirty="0" smtClean="0"/>
          </a:p>
          <a:p>
            <a:pPr algn="just"/>
            <a:r>
              <a:rPr lang="ru-RU" sz="1400" b="1" dirty="0" smtClean="0"/>
              <a:t>5. Форма №309/у «Извещение о новорожденном, рожденном ВИЧ-инфицированной матерью» </a:t>
            </a:r>
            <a:r>
              <a:rPr lang="ru-RU" sz="1400" b="1" dirty="0"/>
              <a:t>(утв. приказом Министерства здравоохранения Российской Федерации от </a:t>
            </a:r>
            <a:r>
              <a:rPr lang="ru-RU" sz="1400" b="1" dirty="0" smtClean="0"/>
              <a:t>16.09.2003г</a:t>
            </a:r>
            <a:r>
              <a:rPr lang="ru-RU" sz="1400" b="1" dirty="0"/>
              <a:t>. </a:t>
            </a:r>
            <a:r>
              <a:rPr lang="ru-RU" sz="1400" b="1" dirty="0" smtClean="0"/>
              <a:t>№442).</a:t>
            </a:r>
          </a:p>
          <a:p>
            <a:pPr algn="just"/>
            <a:endParaRPr lang="ru-RU" sz="1400" b="1" dirty="0" smtClean="0"/>
          </a:p>
          <a:p>
            <a:pPr algn="just"/>
            <a:r>
              <a:rPr lang="ru-RU" sz="1400" b="1" dirty="0" smtClean="0"/>
              <a:t>6. Форма №310/у «Донесение о снятии с диспансерного наблюдения ребенка, рожденного </a:t>
            </a:r>
            <a:r>
              <a:rPr lang="ru-RU" sz="1400" b="1" dirty="0"/>
              <a:t>ВИЧ-инфицированной матерью</a:t>
            </a:r>
            <a:r>
              <a:rPr lang="ru-RU" sz="1400" b="1" dirty="0" smtClean="0"/>
              <a:t>»</a:t>
            </a:r>
            <a:r>
              <a:rPr lang="ru-RU" sz="1400" b="1" dirty="0"/>
              <a:t> (утв. приказом Министерства здравоохранения Российской Федерации от 16.09.2003г. №442</a:t>
            </a:r>
            <a:r>
              <a:rPr lang="ru-RU" sz="1400" b="1" dirty="0" smtClean="0"/>
              <a:t>).</a:t>
            </a:r>
          </a:p>
          <a:p>
            <a:pPr algn="just"/>
            <a:endParaRPr lang="ru-RU" sz="1400" b="1" dirty="0"/>
          </a:p>
          <a:p>
            <a:pPr algn="just"/>
            <a:r>
              <a:rPr lang="ru-RU" sz="1400" b="1" dirty="0" smtClean="0"/>
              <a:t>7. Форма №311/у «</a:t>
            </a:r>
            <a:r>
              <a:rPr lang="ru-RU" sz="1400" b="1" dirty="0"/>
              <a:t>Донесение о </a:t>
            </a:r>
            <a:r>
              <a:rPr lang="ru-RU" sz="1400" b="1" dirty="0" smtClean="0"/>
              <a:t>подтверждении диагноза у ребенка</a:t>
            </a:r>
            <a:r>
              <a:rPr lang="ru-RU" sz="1400" b="1" dirty="0"/>
              <a:t>, рожденного ВИЧ-инфицированной матерью» (утв. приказом Министерства здравоохранения Российской Федерации от 16.09.2003г. №442).</a:t>
            </a:r>
          </a:p>
          <a:p>
            <a:pPr algn="just"/>
            <a:endParaRPr lang="ru-RU" sz="1600" b="1" dirty="0" smtClean="0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1213D14-E593-4B81-A867-9DE033BC1F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239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13"/>
          <p:cNvSpPr txBox="1">
            <a:spLocks noChangeArrowheads="1"/>
          </p:cNvSpPr>
          <p:nvPr/>
        </p:nvSpPr>
        <p:spPr bwMode="auto">
          <a:xfrm>
            <a:off x="1" y="0"/>
            <a:ext cx="9162562" cy="700282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b="1" dirty="0">
                <a:solidFill>
                  <a:schemeClr val="bg1"/>
                </a:solidFill>
              </a:rPr>
              <a:t>Форма федерального статистического наблюдения № 61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b="1" dirty="0">
                <a:solidFill>
                  <a:schemeClr val="bg1"/>
                </a:solidFill>
              </a:rPr>
              <a:t> «Сведения о болезни, вызванной вирусом  иммунодефицита человека» </a:t>
            </a: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7EA09AC7-CA62-4EF9-97B7-147F97510378}"/>
              </a:ext>
            </a:extLst>
          </p:cNvPr>
          <p:cNvSpPr/>
          <p:nvPr/>
        </p:nvSpPr>
        <p:spPr>
          <a:xfrm>
            <a:off x="223573" y="700282"/>
            <a:ext cx="8715417" cy="5356625"/>
          </a:xfrm>
          <a:prstGeom prst="rect">
            <a:avLst/>
          </a:prstGeom>
          <a:solidFill>
            <a:srgbClr val="FF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endParaRPr lang="ru-RU" b="1" dirty="0"/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8726A7A7-44E7-4D75-B5E0-DB109D58D39B}"/>
              </a:ext>
            </a:extLst>
          </p:cNvPr>
          <p:cNvSpPr/>
          <p:nvPr/>
        </p:nvSpPr>
        <p:spPr>
          <a:xfrm>
            <a:off x="294875" y="750592"/>
            <a:ext cx="855424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b="1" dirty="0">
                <a:solidFill>
                  <a:srgbClr val="0033CC"/>
                </a:solidFill>
              </a:rPr>
              <a:t>НЕКОТОРЫЕ УСЛОВИЯ </a:t>
            </a:r>
            <a:r>
              <a:rPr lang="ru-RU" altLang="ru-RU" b="1" dirty="0" smtClean="0">
                <a:solidFill>
                  <a:srgbClr val="0033CC"/>
                </a:solidFill>
              </a:rPr>
              <a:t>МЕЖФОРМЕННОГО КОНТРОЛЯ </a:t>
            </a:r>
            <a:r>
              <a:rPr lang="ru-RU" altLang="ru-RU" b="1" dirty="0">
                <a:solidFill>
                  <a:srgbClr val="0033CC"/>
                </a:solidFill>
              </a:rPr>
              <a:t>ДЛЯ ТАБЛИЦЫ </a:t>
            </a:r>
            <a:r>
              <a:rPr lang="ru-RU" altLang="ru-RU" b="1" dirty="0" smtClean="0">
                <a:solidFill>
                  <a:srgbClr val="0033CC"/>
                </a:solidFill>
              </a:rPr>
              <a:t>4000</a:t>
            </a:r>
            <a:endParaRPr lang="ru-RU" altLang="ru-RU" b="1" dirty="0">
              <a:solidFill>
                <a:srgbClr val="0033CC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48834" y="1340768"/>
            <a:ext cx="806489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/>
              <a:t>ф.61,таб.4000</a:t>
            </a:r>
            <a:r>
              <a:rPr lang="ru-RU" dirty="0" smtClean="0">
                <a:solidFill>
                  <a:srgbClr val="C00000"/>
                </a:solidFill>
              </a:rPr>
              <a:t>, стр.1,гр.04</a:t>
            </a:r>
            <a:r>
              <a:rPr lang="ru-RU" dirty="0" smtClean="0"/>
              <a:t> (пациенты, больные ВИЧ-инфекцией с </a:t>
            </a:r>
            <a:r>
              <a:rPr lang="ru-RU" dirty="0"/>
              <a:t>проявлением туберкулеза </a:t>
            </a:r>
            <a:r>
              <a:rPr lang="ru-RU" dirty="0" smtClean="0"/>
              <a:t>всего) должно быть </a:t>
            </a:r>
            <a:r>
              <a:rPr lang="ru-RU" i="1" u="sng" dirty="0" smtClean="0"/>
              <a:t>меньше или равно </a:t>
            </a:r>
          </a:p>
          <a:p>
            <a:pPr algn="just"/>
            <a:r>
              <a:rPr lang="ru-RU" dirty="0">
                <a:solidFill>
                  <a:srgbClr val="C00000"/>
                </a:solidFill>
              </a:rPr>
              <a:t> </a:t>
            </a:r>
            <a:r>
              <a:rPr lang="ru-RU" dirty="0" smtClean="0">
                <a:solidFill>
                  <a:srgbClr val="C00000"/>
                </a:solidFill>
              </a:rPr>
              <a:t>             ф.33,таб.2100,стр.13,гр.04</a:t>
            </a:r>
            <a:r>
              <a:rPr lang="ru-RU" dirty="0" smtClean="0"/>
              <a:t> (туберкулез в </a:t>
            </a:r>
            <a:r>
              <a:rPr lang="ru-RU" dirty="0"/>
              <a:t>сочетании с ВИЧ), </a:t>
            </a:r>
            <a:endParaRPr lang="ru-RU" dirty="0" smtClean="0"/>
          </a:p>
          <a:p>
            <a:pPr algn="just"/>
            <a:r>
              <a:rPr lang="ru-RU" i="1" dirty="0" smtClean="0"/>
              <a:t>в форме 33 </a:t>
            </a:r>
            <a:r>
              <a:rPr lang="ru-RU" i="1" dirty="0"/>
              <a:t>контингент больше за счет включения туда не только В20.0; В20.7; В22.7 (как в </a:t>
            </a:r>
            <a:r>
              <a:rPr lang="ru-RU" i="1" dirty="0" smtClean="0"/>
              <a:t>форме 61), </a:t>
            </a:r>
            <a:r>
              <a:rPr lang="ru-RU" i="1" dirty="0"/>
              <a:t>но и за счет включения </a:t>
            </a:r>
            <a:r>
              <a:rPr lang="ru-RU" i="1" dirty="0" smtClean="0"/>
              <a:t>в диспансерное наблюдение пациентов </a:t>
            </a:r>
            <a:r>
              <a:rPr lang="ru-RU" i="1" dirty="0"/>
              <a:t>с А15-А19; В20.0-В23.0; </a:t>
            </a:r>
            <a:r>
              <a:rPr lang="ru-RU" i="1" dirty="0" smtClean="0"/>
              <a:t>Z21.</a:t>
            </a:r>
            <a:endParaRPr lang="ru-RU" i="1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E078070-8EDD-4CBE-BA1D-D4E3024E180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7837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17872066"/>
              </p:ext>
            </p:extLst>
          </p:nvPr>
        </p:nvGraphicFramePr>
        <p:xfrm>
          <a:off x="468543" y="1591964"/>
          <a:ext cx="7165859" cy="4701833"/>
        </p:xfrm>
        <a:graphic>
          <a:graphicData uri="http://schemas.openxmlformats.org/drawingml/2006/table">
            <a:tbl>
              <a:tblPr/>
              <a:tblGrid>
                <a:gridCol w="6031196">
                  <a:extLst>
                    <a:ext uri="{9D8B030D-6E8A-4147-A177-3AD203B41FA5}">
                      <a16:colId xmlns:a16="http://schemas.microsoft.com/office/drawing/2014/main" val="2269687461"/>
                    </a:ext>
                  </a:extLst>
                </a:gridCol>
                <a:gridCol w="354283">
                  <a:extLst>
                    <a:ext uri="{9D8B030D-6E8A-4147-A177-3AD203B41FA5}">
                      <a16:colId xmlns:a16="http://schemas.microsoft.com/office/drawing/2014/main" val="1094936578"/>
                    </a:ext>
                  </a:extLst>
                </a:gridCol>
                <a:gridCol w="780380">
                  <a:extLst>
                    <a:ext uri="{9D8B030D-6E8A-4147-A177-3AD203B41FA5}">
                      <a16:colId xmlns:a16="http://schemas.microsoft.com/office/drawing/2014/main" val="2524725445"/>
                    </a:ext>
                  </a:extLst>
                </a:gridCol>
              </a:tblGrid>
              <a:tr h="968027"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ct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 показателей</a:t>
                      </a:r>
                      <a:endParaRPr kumimoji="0" lang="ru-RU" alt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31" marR="5833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ct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</a:t>
                      </a: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строки</a:t>
                      </a: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31" marR="5833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ct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Состоит под диспансерным наблюдением на конец отчетного года</a:t>
                      </a: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31" marR="5833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3697830"/>
                  </a:ext>
                </a:extLst>
              </a:tr>
              <a:tr h="138846"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ct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31" marR="5833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ct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31" marR="5833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ct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31" marR="5833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41047646"/>
                  </a:ext>
                </a:extLst>
              </a:tr>
              <a:tr h="166097"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l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Число беременных женщин, больных ВИЧ-инфекцией  (код МКБ </a:t>
                      </a:r>
                      <a:r>
                        <a:rPr kumimoji="0" lang="ru-RU" alt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a:t></a:t>
                      </a:r>
                      <a:r>
                        <a:rPr kumimoji="0" lang="ru-RU" alt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10  В20-В24), всего</a:t>
                      </a: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31" marR="5833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ct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31" marR="5833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ct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31" marR="5833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38324402"/>
                  </a:ext>
                </a:extLst>
              </a:tr>
              <a:tr h="166097"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l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Число женщин, больных ВИЧ-инфекцией, завершивших беременность родами в отчетном году</a:t>
                      </a: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31" marR="5833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ct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31" marR="5833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ct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31" marR="5833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83571057"/>
                  </a:ext>
                </a:extLst>
              </a:tr>
              <a:tr h="276395"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l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Число женщин и новорожденных, получивших </a:t>
                      </a:r>
                      <a:r>
                        <a:rPr kumimoji="0" lang="ru-RU" altLang="ru-RU" sz="9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химиопрофилактику</a:t>
                      </a:r>
                      <a:r>
                        <a:rPr kumimoji="0" lang="ru-RU" alt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передачи ВИЧ-инфекции от матери к ребенку в отчетном году</a:t>
                      </a:r>
                      <a:endParaRPr kumimoji="0" lang="ru-RU" alt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31" marR="5833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ct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31" marR="5833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ct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31" marR="5833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67234843"/>
                  </a:ext>
                </a:extLst>
              </a:tr>
              <a:tr h="166097">
                <a:tc>
                  <a:txBody>
                    <a:bodyPr/>
                    <a:lstStyle>
                      <a:lvl1pPr indent="3810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381000" algn="just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том числе:  во время беременности</a:t>
                      </a:r>
                      <a:endParaRPr kumimoji="0" lang="ru-RU" alt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31" marR="5833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ct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31" marR="5833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ct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31" marR="5833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01901870"/>
                  </a:ext>
                </a:extLst>
              </a:tr>
              <a:tr h="166097">
                <a:tc>
                  <a:txBody>
                    <a:bodyPr/>
                    <a:lstStyle>
                      <a:lvl1pPr indent="1190625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1190625" algn="just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родах</a:t>
                      </a:r>
                      <a:endParaRPr kumimoji="0" lang="ru-RU" alt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31" marR="5833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ct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31" marR="5833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ct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31" marR="5833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41841696"/>
                  </a:ext>
                </a:extLst>
              </a:tr>
              <a:tr h="166097">
                <a:tc>
                  <a:txBody>
                    <a:bodyPr/>
                    <a:lstStyle>
                      <a:lvl1pPr indent="1190625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1190625" algn="l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новорожденному</a:t>
                      </a: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31" marR="5833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ct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31" marR="5833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ct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31" marR="5833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6662710"/>
                  </a:ext>
                </a:extLst>
              </a:tr>
              <a:tr h="276395">
                <a:tc>
                  <a:txBody>
                    <a:bodyPr/>
                    <a:lstStyle>
                      <a:lvl1pPr indent="1190625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1190625" algn="just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проведена парная (мать-ребенок) 3-х этапная </a:t>
                      </a:r>
                      <a:r>
                        <a:rPr kumimoji="0" lang="ru-RU" altLang="ru-RU" sz="9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химиопрофилактика</a:t>
                      </a:r>
                      <a:r>
                        <a:rPr kumimoji="0" lang="ru-RU" alt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ВИЧ-инфекции (во время</a:t>
                      </a:r>
                      <a:endParaRPr kumimoji="0" lang="ru-RU" alt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1190625" algn="just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беременности, в родах и новорожденному)</a:t>
                      </a:r>
                      <a:endParaRPr kumimoji="0" lang="ru-RU" alt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31" marR="5833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ct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31" marR="5833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ct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31" marR="5833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64958"/>
                  </a:ext>
                </a:extLst>
              </a:tr>
              <a:tr h="166097"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l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Число беременных женщин, получивших антиретровирусную терапию (из стр.2)</a:t>
                      </a: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31" marR="5833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ct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31" marR="5833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ct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31" marR="5833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79745236"/>
                  </a:ext>
                </a:extLst>
              </a:tr>
              <a:tr h="166097">
                <a:tc>
                  <a:txBody>
                    <a:bodyPr/>
                    <a:lstStyle>
                      <a:lvl1pPr indent="1281113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1281113" algn="l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из них: до беременности</a:t>
                      </a: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31" marR="5833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ct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31" marR="5833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ct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31" marR="5833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14153454"/>
                  </a:ext>
                </a:extLst>
              </a:tr>
              <a:tr h="166097">
                <a:tc>
                  <a:txBody>
                    <a:bodyPr/>
                    <a:lstStyle>
                      <a:lvl1pPr indent="1730375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tabLst>
                          <a:tab pos="1730375" algn="l"/>
                        </a:tabLst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tabLst>
                          <a:tab pos="1730375" algn="l"/>
                        </a:tabLst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tabLst>
                          <a:tab pos="1730375" algn="l"/>
                        </a:tabLst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tabLst>
                          <a:tab pos="1730375" algn="l"/>
                        </a:tabLst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tabLst>
                          <a:tab pos="1730375" algn="l"/>
                        </a:tabLst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tabLst>
                          <a:tab pos="1730375" algn="l"/>
                        </a:tabLst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tabLst>
                          <a:tab pos="1730375" algn="l"/>
                        </a:tabLst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tabLst>
                          <a:tab pos="1730375" algn="l"/>
                        </a:tabLst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tabLst>
                          <a:tab pos="1730375" algn="l"/>
                        </a:tabLst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1730375" algn="l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730375" algn="l"/>
                        </a:tabLst>
                      </a:pPr>
                      <a:r>
                        <a:rPr kumimoji="0" lang="ru-RU" alt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во время беременности</a:t>
                      </a: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31" marR="5833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ct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31" marR="5833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ct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31" marR="5833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61466407"/>
                  </a:ext>
                </a:extLst>
              </a:tr>
              <a:tr h="166097"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l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Число беременных женщин, прекративших антиретровирусную терапию после родов (нет показаний)</a:t>
                      </a: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31" marR="5833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ct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</a:t>
                      </a: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31" marR="5833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ct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31" marR="5833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3286883"/>
                  </a:ext>
                </a:extLst>
              </a:tr>
              <a:tr h="276395"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l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Число беременных, больных ВИЧ-инфекцией (В20-В24), которым проведено исследование вирусной нагрузки </a:t>
                      </a:r>
                      <a:endParaRPr kumimoji="0" lang="ru-RU" alt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перед родами (из стр. </a:t>
                      </a:r>
                      <a:r>
                        <a:rPr kumimoji="0" lang="ru-RU" alt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2)</a:t>
                      </a: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31" marR="5833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ct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</a:t>
                      </a: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31" marR="5833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ct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31" marR="5833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54372567"/>
                  </a:ext>
                </a:extLst>
              </a:tr>
              <a:tr h="166097">
                <a:tc>
                  <a:txBody>
                    <a:bodyPr/>
                    <a:lstStyle>
                      <a:lvl1pPr indent="3810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381000" algn="l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из них (из стр.12): число беременных с вирусной нагрузкой перед родами выше порога чувствительности</a:t>
                      </a:r>
                      <a:endParaRPr kumimoji="0" lang="ru-RU" alt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31" marR="5833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ct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</a:t>
                      </a: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31" marR="5833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ct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31" marR="5833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87055646"/>
                  </a:ext>
                </a:extLst>
              </a:tr>
              <a:tr h="166097">
                <a:tc>
                  <a:txBody>
                    <a:bodyPr/>
                    <a:lstStyle>
                      <a:lvl1pPr marL="20638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20638" marR="0" lvl="0" indent="0" algn="l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Число новорожденных, получивших химиопрофилактику тремя антиретровирусными препаратами</a:t>
                      </a: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31" marR="5833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ct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</a:t>
                      </a: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31" marR="5833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ct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31" marR="5833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44023588"/>
                  </a:ext>
                </a:extLst>
              </a:tr>
              <a:tr h="166097">
                <a:tc>
                  <a:txBody>
                    <a:bodyPr/>
                    <a:lstStyle>
                      <a:lvl1pPr indent="20638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20638" algn="l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Родилось живых детей от матерей больных ВИЧ-инфекцией (из стр.2)</a:t>
                      </a:r>
                      <a:endParaRPr kumimoji="0" lang="ru-RU" alt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31" marR="5833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ct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</a:t>
                      </a: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31" marR="5833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ct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31" marR="5833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59792760"/>
                  </a:ext>
                </a:extLst>
              </a:tr>
              <a:tr h="166097">
                <a:tc>
                  <a:txBody>
                    <a:bodyPr/>
                    <a:lstStyle>
                      <a:lvl1pPr indent="1281113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1281113" algn="l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из них: детей, у которых подтверждено наличие ВИЧ-инфекции (В20-В24)</a:t>
                      </a: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31" marR="5833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ct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</a:t>
                      </a: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31" marR="5833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ct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31" marR="5833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14432837"/>
                  </a:ext>
                </a:extLst>
              </a:tr>
              <a:tr h="166097">
                <a:tc>
                  <a:txBody>
                    <a:bodyPr/>
                    <a:lstStyle>
                      <a:lvl1pPr indent="1730375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1730375" algn="l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детей с бессимптомным инфекционным статусом (</a:t>
                      </a:r>
                      <a:r>
                        <a:rPr kumimoji="0" lang="en-US" alt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Z</a:t>
                      </a:r>
                      <a:r>
                        <a:rPr kumimoji="0" lang="ru-RU" alt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21)</a:t>
                      </a: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31" marR="5833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ct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</a:t>
                      </a: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31" marR="5833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ct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31" marR="5833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83160481"/>
                  </a:ext>
                </a:extLst>
              </a:tr>
              <a:tr h="166097">
                <a:tc>
                  <a:txBody>
                    <a:bodyPr/>
                    <a:lstStyle>
                      <a:lvl1pPr indent="1730375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1730375" algn="l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находилось на грудном вскармливании (из стр.12)</a:t>
                      </a: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31" marR="5833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ct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</a:t>
                      </a: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31" marR="5833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ct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31" marR="5833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22152604"/>
                  </a:ext>
                </a:extLst>
              </a:tr>
              <a:tr h="166097"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l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Кроме того, детей (из стр.15), имевших неокончательный лабораторный результат теста на наличие ВИЧ – инфекции (</a:t>
                      </a:r>
                      <a:r>
                        <a:rPr kumimoji="0" lang="en-US" alt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</a:t>
                      </a:r>
                      <a:r>
                        <a:rPr kumimoji="0" lang="ru-RU" alt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75)</a:t>
                      </a: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31" marR="5833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ct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</a:t>
                      </a: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31" marR="5833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ct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331" marR="5833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86950601"/>
                  </a:ext>
                </a:extLst>
              </a:tr>
            </a:tbl>
          </a:graphicData>
        </a:graphic>
      </p:graphicFrame>
      <p:sp>
        <p:nvSpPr>
          <p:cNvPr id="29788" name="Rectangle 1"/>
          <p:cNvSpPr>
            <a:spLocks noChangeArrowheads="1"/>
          </p:cNvSpPr>
          <p:nvPr/>
        </p:nvSpPr>
        <p:spPr bwMode="auto">
          <a:xfrm>
            <a:off x="579264" y="919047"/>
            <a:ext cx="8096194" cy="8617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>
              <a:tabLst>
                <a:tab pos="17319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tabLst>
                <a:tab pos="17319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tabLst>
                <a:tab pos="17319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tabLst>
                <a:tab pos="17319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tabLst>
                <a:tab pos="17319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7319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7319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7319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7319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ru-RU" altLang="ru-RU" sz="1000" b="1" dirty="0">
                <a:cs typeface="Times New Roman" panose="02020603050405020304" pitchFamily="18" charset="0"/>
              </a:rPr>
              <a:t>5. Диспансерное наблюдение за беременными, роженицами и родильницами,</a:t>
            </a:r>
            <a:r>
              <a:rPr lang="ru-RU" altLang="ru-RU" sz="900" dirty="0">
                <a:cs typeface="Times New Roman" panose="02020603050405020304" pitchFamily="18" charset="0"/>
              </a:rPr>
              <a:t> </a:t>
            </a:r>
            <a:r>
              <a:rPr lang="ru-RU" altLang="ru-RU" sz="1000" b="1" dirty="0">
                <a:cs typeface="Times New Roman" panose="02020603050405020304" pitchFamily="18" charset="0"/>
              </a:rPr>
              <a:t>больными ВИЧ-инфекцией</a:t>
            </a:r>
          </a:p>
          <a:p>
            <a:endParaRPr lang="ru-RU" altLang="ru-RU" sz="1000" b="1" dirty="0">
              <a:cs typeface="Times New Roman" panose="02020603050405020304" pitchFamily="18" charset="0"/>
            </a:endParaRPr>
          </a:p>
          <a:p>
            <a:pPr algn="r"/>
            <a:r>
              <a:rPr lang="ru-RU" altLang="ru-RU" sz="1000" b="1" dirty="0">
                <a:cs typeface="Times New Roman" panose="02020603050405020304" pitchFamily="18" charset="0"/>
              </a:rPr>
              <a:t> </a:t>
            </a:r>
            <a:r>
              <a:rPr lang="ru-RU" altLang="ru-RU" sz="900" b="1" dirty="0">
                <a:cs typeface="Times New Roman" panose="02020603050405020304" pitchFamily="18" charset="0"/>
              </a:rPr>
              <a:t>(5000</a:t>
            </a:r>
            <a:r>
              <a:rPr lang="ru-RU" altLang="ru-RU" sz="900" b="1" dirty="0" smtClean="0">
                <a:cs typeface="Times New Roman" panose="02020603050405020304" pitchFamily="18" charset="0"/>
              </a:rPr>
              <a:t>)</a:t>
            </a:r>
            <a:r>
              <a:rPr lang="ru-RU" altLang="ru-RU" sz="1000" b="1" dirty="0">
                <a:cs typeface="Times New Roman" panose="02020603050405020304" pitchFamily="18" charset="0"/>
              </a:rPr>
              <a:t>														</a:t>
            </a:r>
            <a:r>
              <a:rPr lang="ru-RU" altLang="ru-RU" sz="800" dirty="0">
                <a:cs typeface="Times New Roman" panose="02020603050405020304" pitchFamily="18" charset="0"/>
              </a:rPr>
              <a:t>Код по ОКЕИ: человек </a:t>
            </a:r>
            <a:r>
              <a:rPr lang="ru-RU" altLang="ru-RU" sz="800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</a:t>
            </a:r>
            <a:r>
              <a:rPr lang="ru-RU" altLang="ru-RU" sz="800" dirty="0">
                <a:cs typeface="Times New Roman" panose="02020603050405020304" pitchFamily="18" charset="0"/>
              </a:rPr>
              <a:t> 792</a:t>
            </a:r>
            <a:endParaRPr lang="ru-RU" altLang="ru-RU" sz="200" dirty="0">
              <a:latin typeface="Times New Roman" panose="02020603050405020304" pitchFamily="18" charset="0"/>
              <a:sym typeface="Symbol" panose="05050102010706020507" pitchFamily="18" charset="2"/>
            </a:endParaRPr>
          </a:p>
          <a:p>
            <a:endParaRPr lang="ru-RU" altLang="ru-RU" sz="1000" dirty="0">
              <a:latin typeface="Times New Roman" panose="02020603050405020304" pitchFamily="18" charset="0"/>
              <a:cs typeface="Times New Roman" panose="02020603050405020304" pitchFamily="18" charset="0"/>
              <a:sym typeface="Symbol" panose="05050102010706020507" pitchFamily="18" charset="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001932" y="2056455"/>
            <a:ext cx="3142068" cy="412998"/>
          </a:xfrm>
          <a:prstGeom prst="rect">
            <a:avLst/>
          </a:prstGeom>
          <a:solidFill>
            <a:schemeClr val="bg1"/>
          </a:solidFill>
        </p:spPr>
        <p:txBody>
          <a:bodyPr>
            <a:spAutoFit/>
          </a:bodyPr>
          <a:lstStyle/>
          <a:p>
            <a:pPr>
              <a:defRPr/>
            </a:pPr>
            <a:r>
              <a:rPr lang="ru-RU" sz="893" dirty="0">
                <a:solidFill>
                  <a:srgbClr val="FF0000"/>
                </a:solidFill>
              </a:rPr>
              <a:t>Стр.</a:t>
            </a:r>
            <a:r>
              <a:rPr lang="en-US" sz="893" dirty="0">
                <a:solidFill>
                  <a:srgbClr val="FF0000"/>
                </a:solidFill>
              </a:rPr>
              <a:t> 1 – </a:t>
            </a:r>
            <a:r>
              <a:rPr lang="ru-RU" sz="893" dirty="0">
                <a:solidFill>
                  <a:srgbClr val="FF0000"/>
                </a:solidFill>
              </a:rPr>
              <a:t>стр.</a:t>
            </a:r>
            <a:r>
              <a:rPr lang="en-US" sz="893" dirty="0">
                <a:solidFill>
                  <a:srgbClr val="FF0000"/>
                </a:solidFill>
              </a:rPr>
              <a:t> 2</a:t>
            </a:r>
            <a:r>
              <a:rPr lang="ru-RU" sz="893" dirty="0">
                <a:solidFill>
                  <a:srgbClr val="FF0000"/>
                </a:solidFill>
              </a:rPr>
              <a:t>, гр. 03</a:t>
            </a:r>
            <a:r>
              <a:rPr lang="en-US" sz="893" dirty="0">
                <a:solidFill>
                  <a:srgbClr val="FF0000"/>
                </a:solidFill>
              </a:rPr>
              <a:t> </a:t>
            </a:r>
            <a:r>
              <a:rPr lang="en-US" sz="1191" b="1" dirty="0">
                <a:solidFill>
                  <a:srgbClr val="FF0000"/>
                </a:solidFill>
              </a:rPr>
              <a:t>&gt;=</a:t>
            </a:r>
            <a:r>
              <a:rPr lang="ru-RU" sz="893" dirty="0">
                <a:solidFill>
                  <a:srgbClr val="FF0000"/>
                </a:solidFill>
              </a:rPr>
              <a:t> ф. </a:t>
            </a:r>
            <a:r>
              <a:rPr lang="en-US" sz="893" dirty="0">
                <a:solidFill>
                  <a:srgbClr val="FF0000"/>
                </a:solidFill>
              </a:rPr>
              <a:t>13</a:t>
            </a:r>
            <a:r>
              <a:rPr lang="ru-RU" sz="893" dirty="0">
                <a:solidFill>
                  <a:srgbClr val="FF0000"/>
                </a:solidFill>
              </a:rPr>
              <a:t>, т. </a:t>
            </a:r>
            <a:r>
              <a:rPr lang="en-US" sz="893" dirty="0">
                <a:solidFill>
                  <a:srgbClr val="FF0000"/>
                </a:solidFill>
              </a:rPr>
              <a:t>100</a:t>
            </a:r>
            <a:r>
              <a:rPr lang="ru-RU" sz="893" dirty="0">
                <a:solidFill>
                  <a:srgbClr val="FF0000"/>
                </a:solidFill>
              </a:rPr>
              <a:t>0,стр. 1</a:t>
            </a:r>
            <a:r>
              <a:rPr lang="en-US" sz="893" dirty="0">
                <a:solidFill>
                  <a:srgbClr val="FF0000"/>
                </a:solidFill>
              </a:rPr>
              <a:t>+7+8+9</a:t>
            </a:r>
            <a:r>
              <a:rPr lang="ru-RU" sz="893" dirty="0">
                <a:solidFill>
                  <a:srgbClr val="FF0000"/>
                </a:solidFill>
              </a:rPr>
              <a:t>, гр.</a:t>
            </a:r>
            <a:r>
              <a:rPr lang="en-US" sz="893" dirty="0">
                <a:solidFill>
                  <a:srgbClr val="FF0000"/>
                </a:solidFill>
              </a:rPr>
              <a:t>11 + </a:t>
            </a:r>
            <a:r>
              <a:rPr lang="ru-RU" sz="893" dirty="0">
                <a:solidFill>
                  <a:srgbClr val="FF0000"/>
                </a:solidFill>
              </a:rPr>
              <a:t>ф. </a:t>
            </a:r>
            <a:r>
              <a:rPr lang="en-US" sz="893" dirty="0">
                <a:solidFill>
                  <a:srgbClr val="FF0000"/>
                </a:solidFill>
              </a:rPr>
              <a:t>13</a:t>
            </a:r>
            <a:r>
              <a:rPr lang="ru-RU" sz="893" dirty="0">
                <a:solidFill>
                  <a:srgbClr val="FF0000"/>
                </a:solidFill>
              </a:rPr>
              <a:t>, т. </a:t>
            </a:r>
            <a:r>
              <a:rPr lang="en-US" sz="893" dirty="0">
                <a:solidFill>
                  <a:srgbClr val="FF0000"/>
                </a:solidFill>
              </a:rPr>
              <a:t>200</a:t>
            </a:r>
            <a:r>
              <a:rPr lang="ru-RU" sz="893" dirty="0">
                <a:solidFill>
                  <a:srgbClr val="FF0000"/>
                </a:solidFill>
              </a:rPr>
              <a:t>0,стр. 1</a:t>
            </a:r>
            <a:r>
              <a:rPr lang="en-US" sz="893" dirty="0">
                <a:solidFill>
                  <a:srgbClr val="FF0000"/>
                </a:solidFill>
              </a:rPr>
              <a:t>+7+8+9</a:t>
            </a:r>
            <a:r>
              <a:rPr lang="ru-RU" sz="893" dirty="0">
                <a:solidFill>
                  <a:srgbClr val="FF0000"/>
                </a:solidFill>
              </a:rPr>
              <a:t>, гр.</a:t>
            </a:r>
            <a:r>
              <a:rPr lang="en-US" sz="893" dirty="0">
                <a:solidFill>
                  <a:srgbClr val="FF0000"/>
                </a:solidFill>
              </a:rPr>
              <a:t>11</a:t>
            </a:r>
            <a:endParaRPr lang="ru-RU" sz="893" dirty="0">
              <a:solidFill>
                <a:srgbClr val="FF0000"/>
              </a:solidFill>
            </a:endParaRPr>
          </a:p>
        </p:txBody>
      </p:sp>
      <p:sp>
        <p:nvSpPr>
          <p:cNvPr id="2" name="Прямоугольник 1"/>
          <p:cNvSpPr>
            <a:spLocks noChangeArrowheads="1"/>
          </p:cNvSpPr>
          <p:nvPr/>
        </p:nvSpPr>
        <p:spPr bwMode="auto">
          <a:xfrm>
            <a:off x="345668" y="164733"/>
            <a:ext cx="8618820" cy="720710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  <a:extLst/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ru-RU" altLang="ru-RU" sz="1021" dirty="0"/>
              <a:t>В </a:t>
            </a:r>
            <a:r>
              <a:rPr lang="ru-RU" altLang="ru-RU" sz="1021" b="1" dirty="0"/>
              <a:t>таблицу 5000 </a:t>
            </a:r>
            <a:r>
              <a:rPr lang="ru-RU" altLang="ru-RU" sz="1021" dirty="0"/>
              <a:t>включают женщин, проживающих на прикрепленной территории и находящихся под диспансерным наблюдением в данной медицинской организации.</a:t>
            </a:r>
          </a:p>
          <a:p>
            <a:r>
              <a:rPr lang="ru-RU" altLang="ru-RU" sz="1021" dirty="0"/>
              <a:t>В строке 1 показывается общее число беременных женщин с болезнью, вызванной ВИЧ, </a:t>
            </a:r>
            <a:r>
              <a:rPr lang="ru-RU" altLang="ru-RU" sz="1021" b="1" dirty="0">
                <a:solidFill>
                  <a:srgbClr val="C00000"/>
                </a:solidFill>
              </a:rPr>
              <a:t>завершивших беременность в отчетном году</a:t>
            </a:r>
            <a:r>
              <a:rPr lang="ru-RU" altLang="ru-RU" sz="1021" dirty="0"/>
              <a:t>. В строке 2 показываются сведения о тех из них, кто завершил беременность родами в отчетном году.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853949" y="2816655"/>
            <a:ext cx="2327858" cy="229743"/>
          </a:xfrm>
          <a:prstGeom prst="rect">
            <a:avLst/>
          </a:prstGeom>
          <a:solidFill>
            <a:schemeClr val="bg1"/>
          </a:solidFill>
        </p:spPr>
        <p:txBody>
          <a:bodyPr>
            <a:spAutoFit/>
          </a:bodyPr>
          <a:lstStyle/>
          <a:p>
            <a:pPr>
              <a:defRPr/>
            </a:pPr>
            <a:r>
              <a:rPr lang="ru-RU" sz="893" dirty="0">
                <a:solidFill>
                  <a:srgbClr val="FF0000"/>
                </a:solidFill>
              </a:rPr>
              <a:t>Контроль с ф. </a:t>
            </a:r>
            <a:r>
              <a:rPr lang="en-US" sz="893" dirty="0">
                <a:solidFill>
                  <a:srgbClr val="FF0000"/>
                </a:solidFill>
              </a:rPr>
              <a:t>32</a:t>
            </a:r>
            <a:r>
              <a:rPr lang="ru-RU" sz="893" dirty="0">
                <a:solidFill>
                  <a:srgbClr val="FF0000"/>
                </a:solidFill>
              </a:rPr>
              <a:t>, т. 2</a:t>
            </a:r>
            <a:r>
              <a:rPr lang="en-US" sz="893" dirty="0">
                <a:solidFill>
                  <a:srgbClr val="FF0000"/>
                </a:solidFill>
              </a:rPr>
              <a:t>21</a:t>
            </a:r>
            <a:r>
              <a:rPr lang="ru-RU" sz="893" dirty="0">
                <a:solidFill>
                  <a:srgbClr val="FF0000"/>
                </a:solidFill>
              </a:rPr>
              <a:t>0,стр. 1, гр.</a:t>
            </a:r>
            <a:r>
              <a:rPr lang="en-US" sz="893" dirty="0">
                <a:solidFill>
                  <a:srgbClr val="FF0000"/>
                </a:solidFill>
              </a:rPr>
              <a:t>04</a:t>
            </a:r>
            <a:endParaRPr lang="ru-RU" sz="893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874204" y="5328150"/>
            <a:ext cx="2327858" cy="229743"/>
          </a:xfrm>
          <a:prstGeom prst="rect">
            <a:avLst/>
          </a:prstGeom>
          <a:solidFill>
            <a:schemeClr val="bg1"/>
          </a:solidFill>
        </p:spPr>
        <p:txBody>
          <a:bodyPr>
            <a:spAutoFit/>
          </a:bodyPr>
          <a:lstStyle/>
          <a:p>
            <a:pPr>
              <a:defRPr/>
            </a:pPr>
            <a:r>
              <a:rPr lang="ru-RU" sz="893" dirty="0">
                <a:solidFill>
                  <a:srgbClr val="FF0000"/>
                </a:solidFill>
              </a:rPr>
              <a:t>Контроль с ф. </a:t>
            </a:r>
            <a:r>
              <a:rPr lang="en-US" sz="893" dirty="0">
                <a:solidFill>
                  <a:srgbClr val="FF0000"/>
                </a:solidFill>
              </a:rPr>
              <a:t>32</a:t>
            </a:r>
            <a:r>
              <a:rPr lang="ru-RU" sz="893" dirty="0">
                <a:solidFill>
                  <a:srgbClr val="FF0000"/>
                </a:solidFill>
              </a:rPr>
              <a:t>, т. 2</a:t>
            </a:r>
            <a:r>
              <a:rPr lang="en-US" sz="893" dirty="0">
                <a:solidFill>
                  <a:srgbClr val="FF0000"/>
                </a:solidFill>
              </a:rPr>
              <a:t>248</a:t>
            </a:r>
            <a:r>
              <a:rPr lang="ru-RU" sz="893" dirty="0">
                <a:solidFill>
                  <a:srgbClr val="FF0000"/>
                </a:solidFill>
              </a:rPr>
              <a:t>,стр. 1, гр.</a:t>
            </a:r>
            <a:r>
              <a:rPr lang="en-US" sz="893" dirty="0">
                <a:solidFill>
                  <a:srgbClr val="FF0000"/>
                </a:solidFill>
              </a:rPr>
              <a:t>02</a:t>
            </a:r>
            <a:endParaRPr lang="ru-RU" sz="893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93813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97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788" grpId="0"/>
      <p:bldP spid="8" grpId="0" animBg="1"/>
      <p:bldP spid="2" grpId="0" animBg="1"/>
      <p:bldP spid="10" grpId="0" animBg="1"/>
      <p:bldP spid="11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13"/>
          <p:cNvSpPr txBox="1">
            <a:spLocks noChangeArrowheads="1"/>
          </p:cNvSpPr>
          <p:nvPr/>
        </p:nvSpPr>
        <p:spPr bwMode="auto">
          <a:xfrm>
            <a:off x="1" y="0"/>
            <a:ext cx="9162562" cy="700282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b="1" dirty="0">
                <a:solidFill>
                  <a:schemeClr val="bg1"/>
                </a:solidFill>
              </a:rPr>
              <a:t>Форма федерального статистического наблюдения № 61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b="1" dirty="0">
                <a:solidFill>
                  <a:schemeClr val="bg1"/>
                </a:solidFill>
              </a:rPr>
              <a:t> «Сведения о болезни, вызванной вирусом  иммунодефицита человека» </a:t>
            </a: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7EA09AC7-CA62-4EF9-97B7-147F97510378}"/>
              </a:ext>
            </a:extLst>
          </p:cNvPr>
          <p:cNvSpPr/>
          <p:nvPr/>
        </p:nvSpPr>
        <p:spPr>
          <a:xfrm>
            <a:off x="223573" y="700282"/>
            <a:ext cx="8715417" cy="5609038"/>
          </a:xfrm>
          <a:prstGeom prst="rect">
            <a:avLst/>
          </a:prstGeom>
          <a:solidFill>
            <a:srgbClr val="FF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8726A7A7-44E7-4D75-B5E0-DB109D58D39B}"/>
              </a:ext>
            </a:extLst>
          </p:cNvPr>
          <p:cNvSpPr/>
          <p:nvPr/>
        </p:nvSpPr>
        <p:spPr>
          <a:xfrm>
            <a:off x="294875" y="750592"/>
            <a:ext cx="855424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b="1" dirty="0">
                <a:solidFill>
                  <a:srgbClr val="0033CC"/>
                </a:solidFill>
              </a:rPr>
              <a:t>НЕКОТОРЫЕ УСЛОВИЯ </a:t>
            </a:r>
            <a:r>
              <a:rPr lang="ru-RU" altLang="ru-RU" b="1" dirty="0" smtClean="0">
                <a:solidFill>
                  <a:srgbClr val="0033CC"/>
                </a:solidFill>
              </a:rPr>
              <a:t>ВНУТРИФОРМЕННОГО КОНТРОЛЯ </a:t>
            </a:r>
            <a:r>
              <a:rPr lang="ru-RU" altLang="ru-RU" b="1" dirty="0">
                <a:solidFill>
                  <a:srgbClr val="0033CC"/>
                </a:solidFill>
              </a:rPr>
              <a:t>ДЛЯ ТАБЛИЦЫ 5</a:t>
            </a:r>
            <a:r>
              <a:rPr lang="ru-RU" altLang="ru-RU" b="1" dirty="0" smtClean="0">
                <a:solidFill>
                  <a:srgbClr val="0033CC"/>
                </a:solidFill>
              </a:rPr>
              <a:t>000</a:t>
            </a:r>
            <a:endParaRPr lang="ru-RU" altLang="ru-RU" b="1" dirty="0">
              <a:solidFill>
                <a:srgbClr val="0033CC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467543" y="1122592"/>
            <a:ext cx="8208912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600" dirty="0" smtClean="0"/>
              <a:t>Ф.61, таб.5000</a:t>
            </a:r>
            <a:r>
              <a:rPr lang="ru-RU" sz="1600" dirty="0"/>
              <a:t>, </a:t>
            </a:r>
            <a:r>
              <a:rPr lang="ru-RU" sz="1600" dirty="0" smtClean="0">
                <a:solidFill>
                  <a:srgbClr val="C00000"/>
                </a:solidFill>
              </a:rPr>
              <a:t>стр.1, гр.03 </a:t>
            </a:r>
            <a:r>
              <a:rPr lang="ru-RU" sz="1600" u="sng" dirty="0" smtClean="0"/>
              <a:t>больше</a:t>
            </a:r>
            <a:r>
              <a:rPr lang="ru-RU" sz="1600" dirty="0" smtClean="0"/>
              <a:t> ф.61</a:t>
            </a:r>
            <a:r>
              <a:rPr lang="ru-RU" sz="1600" dirty="0"/>
              <a:t>, таб.5000, </a:t>
            </a:r>
            <a:r>
              <a:rPr lang="ru-RU" sz="1600" dirty="0">
                <a:solidFill>
                  <a:srgbClr val="C00000"/>
                </a:solidFill>
              </a:rPr>
              <a:t>стр.2</a:t>
            </a:r>
            <a:r>
              <a:rPr lang="ru-RU" sz="1600" dirty="0" smtClean="0">
                <a:solidFill>
                  <a:srgbClr val="C00000"/>
                </a:solidFill>
              </a:rPr>
              <a:t>,</a:t>
            </a:r>
            <a:r>
              <a:rPr lang="ru-RU" sz="1600" dirty="0">
                <a:solidFill>
                  <a:srgbClr val="C00000"/>
                </a:solidFill>
              </a:rPr>
              <a:t> гр.</a:t>
            </a:r>
            <a:r>
              <a:rPr lang="ru-RU" sz="1600" dirty="0" smtClean="0">
                <a:solidFill>
                  <a:srgbClr val="C00000"/>
                </a:solidFill>
              </a:rPr>
              <a:t>03*</a:t>
            </a:r>
          </a:p>
          <a:p>
            <a:pPr algn="just"/>
            <a:r>
              <a:rPr lang="ru-RU" sz="1600" dirty="0"/>
              <a:t>Ф.61, таб.5000, </a:t>
            </a:r>
            <a:r>
              <a:rPr lang="ru-RU" sz="1600" dirty="0" smtClean="0">
                <a:solidFill>
                  <a:srgbClr val="C00000"/>
                </a:solidFill>
              </a:rPr>
              <a:t>стр.3, гр.03</a:t>
            </a:r>
            <a:r>
              <a:rPr lang="ru-RU" sz="1600" dirty="0">
                <a:solidFill>
                  <a:srgbClr val="C00000"/>
                </a:solidFill>
              </a:rPr>
              <a:t> </a:t>
            </a:r>
            <a:r>
              <a:rPr lang="ru-RU" sz="1600" u="sng" dirty="0"/>
              <a:t>больше</a:t>
            </a:r>
            <a:r>
              <a:rPr lang="ru-RU" sz="1600" dirty="0"/>
              <a:t> </a:t>
            </a:r>
            <a:r>
              <a:rPr lang="ru-RU" sz="1600" dirty="0" smtClean="0"/>
              <a:t>ф.61</a:t>
            </a:r>
            <a:r>
              <a:rPr lang="ru-RU" sz="1600" dirty="0"/>
              <a:t>, таб.5000, </a:t>
            </a:r>
            <a:r>
              <a:rPr lang="ru-RU" sz="1600" dirty="0">
                <a:solidFill>
                  <a:srgbClr val="C00000"/>
                </a:solidFill>
              </a:rPr>
              <a:t>стр.</a:t>
            </a:r>
            <a:r>
              <a:rPr lang="ru-RU" sz="1600" dirty="0" smtClean="0">
                <a:solidFill>
                  <a:srgbClr val="C00000"/>
                </a:solidFill>
              </a:rPr>
              <a:t>4,</a:t>
            </a:r>
            <a:r>
              <a:rPr lang="ru-RU" sz="1600" dirty="0">
                <a:solidFill>
                  <a:srgbClr val="C00000"/>
                </a:solidFill>
              </a:rPr>
              <a:t> гр.</a:t>
            </a:r>
            <a:r>
              <a:rPr lang="ru-RU" sz="1600" dirty="0" smtClean="0">
                <a:solidFill>
                  <a:srgbClr val="C00000"/>
                </a:solidFill>
              </a:rPr>
              <a:t>03*</a:t>
            </a:r>
          </a:p>
          <a:p>
            <a:pPr algn="just"/>
            <a:r>
              <a:rPr lang="ru-RU" sz="1600" dirty="0"/>
              <a:t>Ф.61, таб.5000, </a:t>
            </a:r>
            <a:r>
              <a:rPr lang="ru-RU" sz="1600" dirty="0" smtClean="0">
                <a:solidFill>
                  <a:srgbClr val="C00000"/>
                </a:solidFill>
              </a:rPr>
              <a:t>стр.3,</a:t>
            </a:r>
            <a:r>
              <a:rPr lang="ru-RU" sz="1600" dirty="0">
                <a:solidFill>
                  <a:srgbClr val="C00000"/>
                </a:solidFill>
              </a:rPr>
              <a:t> </a:t>
            </a:r>
            <a:r>
              <a:rPr lang="ru-RU" sz="1600" dirty="0" smtClean="0">
                <a:solidFill>
                  <a:srgbClr val="C00000"/>
                </a:solidFill>
              </a:rPr>
              <a:t>гр.03</a:t>
            </a:r>
            <a:r>
              <a:rPr lang="ru-RU" sz="1600" dirty="0">
                <a:solidFill>
                  <a:srgbClr val="C00000"/>
                </a:solidFill>
              </a:rPr>
              <a:t> </a:t>
            </a:r>
            <a:r>
              <a:rPr lang="ru-RU" sz="1600" u="sng" dirty="0"/>
              <a:t>больше</a:t>
            </a:r>
            <a:r>
              <a:rPr lang="ru-RU" sz="1600" dirty="0"/>
              <a:t> </a:t>
            </a:r>
            <a:r>
              <a:rPr lang="ru-RU" sz="1600" dirty="0" smtClean="0"/>
              <a:t>ф.61</a:t>
            </a:r>
            <a:r>
              <a:rPr lang="ru-RU" sz="1600" dirty="0"/>
              <a:t>, таб.5000, </a:t>
            </a:r>
            <a:r>
              <a:rPr lang="ru-RU" sz="1600" dirty="0">
                <a:solidFill>
                  <a:srgbClr val="C00000"/>
                </a:solidFill>
              </a:rPr>
              <a:t>стр.</a:t>
            </a:r>
            <a:r>
              <a:rPr lang="ru-RU" sz="1600" dirty="0" smtClean="0">
                <a:solidFill>
                  <a:srgbClr val="C00000"/>
                </a:solidFill>
              </a:rPr>
              <a:t>5,</a:t>
            </a:r>
            <a:r>
              <a:rPr lang="ru-RU" sz="1600" dirty="0">
                <a:solidFill>
                  <a:srgbClr val="C00000"/>
                </a:solidFill>
              </a:rPr>
              <a:t> гр.</a:t>
            </a:r>
            <a:r>
              <a:rPr lang="ru-RU" sz="1600" dirty="0" smtClean="0">
                <a:solidFill>
                  <a:srgbClr val="C00000"/>
                </a:solidFill>
              </a:rPr>
              <a:t>03*</a:t>
            </a:r>
          </a:p>
          <a:p>
            <a:pPr algn="just"/>
            <a:r>
              <a:rPr lang="ru-RU" sz="1600" dirty="0"/>
              <a:t>Ф.61, таб.5000, </a:t>
            </a:r>
            <a:r>
              <a:rPr lang="ru-RU" sz="1600" dirty="0" smtClean="0">
                <a:solidFill>
                  <a:srgbClr val="C00000"/>
                </a:solidFill>
              </a:rPr>
              <a:t>стр.3,</a:t>
            </a:r>
            <a:r>
              <a:rPr lang="ru-RU" sz="1600" dirty="0">
                <a:solidFill>
                  <a:srgbClr val="C00000"/>
                </a:solidFill>
              </a:rPr>
              <a:t> </a:t>
            </a:r>
            <a:r>
              <a:rPr lang="ru-RU" sz="1600" dirty="0" smtClean="0">
                <a:solidFill>
                  <a:srgbClr val="C00000"/>
                </a:solidFill>
              </a:rPr>
              <a:t>гр.03</a:t>
            </a:r>
            <a:r>
              <a:rPr lang="ru-RU" sz="1600" dirty="0">
                <a:solidFill>
                  <a:srgbClr val="C00000"/>
                </a:solidFill>
              </a:rPr>
              <a:t> </a:t>
            </a:r>
            <a:r>
              <a:rPr lang="ru-RU" sz="1600" u="sng" dirty="0"/>
              <a:t>больше</a:t>
            </a:r>
            <a:r>
              <a:rPr lang="ru-RU" sz="1600" dirty="0"/>
              <a:t> </a:t>
            </a:r>
            <a:r>
              <a:rPr lang="ru-RU" sz="1600" dirty="0" smtClean="0"/>
              <a:t>ф.61</a:t>
            </a:r>
            <a:r>
              <a:rPr lang="ru-RU" sz="1600" dirty="0"/>
              <a:t>, таб.5000, </a:t>
            </a:r>
            <a:r>
              <a:rPr lang="ru-RU" sz="1600" dirty="0">
                <a:solidFill>
                  <a:srgbClr val="C00000"/>
                </a:solidFill>
              </a:rPr>
              <a:t>стр.</a:t>
            </a:r>
            <a:r>
              <a:rPr lang="ru-RU" sz="1600" dirty="0" smtClean="0">
                <a:solidFill>
                  <a:srgbClr val="C00000"/>
                </a:solidFill>
              </a:rPr>
              <a:t>6,</a:t>
            </a:r>
            <a:r>
              <a:rPr lang="ru-RU" sz="1600" dirty="0">
                <a:solidFill>
                  <a:srgbClr val="C00000"/>
                </a:solidFill>
              </a:rPr>
              <a:t> гр.</a:t>
            </a:r>
            <a:r>
              <a:rPr lang="ru-RU" sz="1600" dirty="0" smtClean="0">
                <a:solidFill>
                  <a:srgbClr val="C00000"/>
                </a:solidFill>
              </a:rPr>
              <a:t>03*</a:t>
            </a:r>
          </a:p>
          <a:p>
            <a:pPr algn="just"/>
            <a:r>
              <a:rPr lang="ru-RU" sz="1600" dirty="0"/>
              <a:t>Ф.61, таб.5000, </a:t>
            </a:r>
            <a:r>
              <a:rPr lang="ru-RU" sz="1600" dirty="0" smtClean="0">
                <a:solidFill>
                  <a:srgbClr val="C00000"/>
                </a:solidFill>
              </a:rPr>
              <a:t>стр.3,</a:t>
            </a:r>
            <a:r>
              <a:rPr lang="ru-RU" sz="1600" dirty="0">
                <a:solidFill>
                  <a:srgbClr val="C00000"/>
                </a:solidFill>
              </a:rPr>
              <a:t> </a:t>
            </a:r>
            <a:r>
              <a:rPr lang="ru-RU" sz="1600" dirty="0" smtClean="0">
                <a:solidFill>
                  <a:srgbClr val="C00000"/>
                </a:solidFill>
              </a:rPr>
              <a:t>гр.03</a:t>
            </a:r>
            <a:r>
              <a:rPr lang="ru-RU" sz="1600" dirty="0">
                <a:solidFill>
                  <a:srgbClr val="C00000"/>
                </a:solidFill>
              </a:rPr>
              <a:t> </a:t>
            </a:r>
            <a:r>
              <a:rPr lang="ru-RU" sz="1600" u="sng" dirty="0"/>
              <a:t>больше</a:t>
            </a:r>
            <a:r>
              <a:rPr lang="ru-RU" sz="1600" dirty="0"/>
              <a:t> </a:t>
            </a:r>
            <a:r>
              <a:rPr lang="ru-RU" sz="1600" dirty="0" smtClean="0"/>
              <a:t>ф.61</a:t>
            </a:r>
            <a:r>
              <a:rPr lang="ru-RU" sz="1600" dirty="0"/>
              <a:t>, таб.5000, </a:t>
            </a:r>
            <a:r>
              <a:rPr lang="ru-RU" sz="1600" dirty="0">
                <a:solidFill>
                  <a:srgbClr val="C00000"/>
                </a:solidFill>
              </a:rPr>
              <a:t>стр.</a:t>
            </a:r>
            <a:r>
              <a:rPr lang="ru-RU" sz="1600" dirty="0" smtClean="0">
                <a:solidFill>
                  <a:srgbClr val="C00000"/>
                </a:solidFill>
              </a:rPr>
              <a:t>7,</a:t>
            </a:r>
            <a:r>
              <a:rPr lang="ru-RU" sz="1600" dirty="0">
                <a:solidFill>
                  <a:srgbClr val="C00000"/>
                </a:solidFill>
              </a:rPr>
              <a:t> гр.</a:t>
            </a:r>
            <a:r>
              <a:rPr lang="ru-RU" sz="1600" dirty="0" smtClean="0">
                <a:solidFill>
                  <a:srgbClr val="C00000"/>
                </a:solidFill>
              </a:rPr>
              <a:t>03*</a:t>
            </a:r>
          </a:p>
          <a:p>
            <a:pPr algn="just"/>
            <a:r>
              <a:rPr lang="ru-RU" sz="1600" dirty="0"/>
              <a:t>Ф.61, таб.5000, </a:t>
            </a:r>
            <a:r>
              <a:rPr lang="ru-RU" sz="1600" dirty="0">
                <a:solidFill>
                  <a:srgbClr val="C00000"/>
                </a:solidFill>
              </a:rPr>
              <a:t>стр.2</a:t>
            </a:r>
            <a:r>
              <a:rPr lang="ru-RU" sz="1600" dirty="0" smtClean="0">
                <a:solidFill>
                  <a:srgbClr val="C00000"/>
                </a:solidFill>
              </a:rPr>
              <a:t>,</a:t>
            </a:r>
            <a:r>
              <a:rPr lang="ru-RU" sz="1600" dirty="0">
                <a:solidFill>
                  <a:srgbClr val="C00000"/>
                </a:solidFill>
              </a:rPr>
              <a:t> </a:t>
            </a:r>
            <a:r>
              <a:rPr lang="ru-RU" sz="1600" dirty="0" smtClean="0">
                <a:solidFill>
                  <a:srgbClr val="C00000"/>
                </a:solidFill>
              </a:rPr>
              <a:t>гр.03</a:t>
            </a:r>
            <a:r>
              <a:rPr lang="ru-RU" sz="1600" dirty="0">
                <a:solidFill>
                  <a:srgbClr val="C00000"/>
                </a:solidFill>
              </a:rPr>
              <a:t> </a:t>
            </a:r>
            <a:r>
              <a:rPr lang="ru-RU" sz="1600" u="sng" dirty="0"/>
              <a:t>больше </a:t>
            </a:r>
            <a:r>
              <a:rPr lang="ru-RU" sz="1600" u="sng" dirty="0" smtClean="0"/>
              <a:t>или равно </a:t>
            </a:r>
            <a:r>
              <a:rPr lang="ru-RU" sz="1600" dirty="0" smtClean="0"/>
              <a:t>ф.61</a:t>
            </a:r>
            <a:r>
              <a:rPr lang="ru-RU" sz="1600" dirty="0"/>
              <a:t>, таб.5000, </a:t>
            </a:r>
            <a:r>
              <a:rPr lang="ru-RU" sz="1600" dirty="0">
                <a:solidFill>
                  <a:srgbClr val="C00000"/>
                </a:solidFill>
              </a:rPr>
              <a:t>стр.8</a:t>
            </a:r>
            <a:r>
              <a:rPr lang="ru-RU" sz="1600" dirty="0" smtClean="0">
                <a:solidFill>
                  <a:srgbClr val="C00000"/>
                </a:solidFill>
              </a:rPr>
              <a:t>,</a:t>
            </a:r>
            <a:r>
              <a:rPr lang="ru-RU" sz="1600" dirty="0">
                <a:solidFill>
                  <a:srgbClr val="C00000"/>
                </a:solidFill>
              </a:rPr>
              <a:t> гр.</a:t>
            </a:r>
            <a:r>
              <a:rPr lang="ru-RU" sz="1600" dirty="0" smtClean="0">
                <a:solidFill>
                  <a:srgbClr val="C00000"/>
                </a:solidFill>
              </a:rPr>
              <a:t>03*</a:t>
            </a:r>
          </a:p>
          <a:p>
            <a:pPr algn="just"/>
            <a:r>
              <a:rPr lang="ru-RU" sz="1600" dirty="0"/>
              <a:t>Ф.61, таб.5000, </a:t>
            </a:r>
            <a:r>
              <a:rPr lang="ru-RU" sz="1600" dirty="0" smtClean="0">
                <a:solidFill>
                  <a:srgbClr val="C00000"/>
                </a:solidFill>
              </a:rPr>
              <a:t>стр.8,</a:t>
            </a:r>
            <a:r>
              <a:rPr lang="ru-RU" sz="1600" dirty="0">
                <a:solidFill>
                  <a:srgbClr val="C00000"/>
                </a:solidFill>
              </a:rPr>
              <a:t> </a:t>
            </a:r>
            <a:r>
              <a:rPr lang="ru-RU" sz="1600" dirty="0" smtClean="0">
                <a:solidFill>
                  <a:srgbClr val="C00000"/>
                </a:solidFill>
              </a:rPr>
              <a:t>гр.03</a:t>
            </a:r>
            <a:r>
              <a:rPr lang="ru-RU" sz="1600" dirty="0">
                <a:solidFill>
                  <a:srgbClr val="C00000"/>
                </a:solidFill>
              </a:rPr>
              <a:t> </a:t>
            </a:r>
            <a:r>
              <a:rPr lang="ru-RU" sz="1600" u="sng" dirty="0"/>
              <a:t>больше</a:t>
            </a:r>
            <a:r>
              <a:rPr lang="ru-RU" sz="1600" dirty="0"/>
              <a:t> </a:t>
            </a:r>
            <a:r>
              <a:rPr lang="ru-RU" sz="1600" dirty="0" smtClean="0"/>
              <a:t>ф.61</a:t>
            </a:r>
            <a:r>
              <a:rPr lang="ru-RU" sz="1600" dirty="0"/>
              <a:t>, таб.5000, </a:t>
            </a:r>
            <a:r>
              <a:rPr lang="ru-RU" sz="1600" dirty="0">
                <a:solidFill>
                  <a:srgbClr val="C00000"/>
                </a:solidFill>
              </a:rPr>
              <a:t>стр.</a:t>
            </a:r>
            <a:r>
              <a:rPr lang="ru-RU" sz="1600" dirty="0" smtClean="0">
                <a:solidFill>
                  <a:srgbClr val="C00000"/>
                </a:solidFill>
              </a:rPr>
              <a:t>9,</a:t>
            </a:r>
            <a:r>
              <a:rPr lang="ru-RU" sz="1600" dirty="0">
                <a:solidFill>
                  <a:srgbClr val="C00000"/>
                </a:solidFill>
              </a:rPr>
              <a:t> гр.</a:t>
            </a:r>
            <a:r>
              <a:rPr lang="ru-RU" sz="1600" dirty="0" smtClean="0">
                <a:solidFill>
                  <a:srgbClr val="C00000"/>
                </a:solidFill>
              </a:rPr>
              <a:t>03*</a:t>
            </a:r>
          </a:p>
          <a:p>
            <a:pPr algn="just"/>
            <a:r>
              <a:rPr lang="ru-RU" sz="1600" dirty="0"/>
              <a:t>Ф.61, таб.5000, </a:t>
            </a:r>
            <a:r>
              <a:rPr lang="ru-RU" sz="1600" dirty="0" smtClean="0">
                <a:solidFill>
                  <a:srgbClr val="C00000"/>
                </a:solidFill>
              </a:rPr>
              <a:t>стр.8,</a:t>
            </a:r>
            <a:r>
              <a:rPr lang="ru-RU" sz="1600" dirty="0">
                <a:solidFill>
                  <a:srgbClr val="C00000"/>
                </a:solidFill>
              </a:rPr>
              <a:t> </a:t>
            </a:r>
            <a:r>
              <a:rPr lang="ru-RU" sz="1600" dirty="0" smtClean="0">
                <a:solidFill>
                  <a:srgbClr val="C00000"/>
                </a:solidFill>
              </a:rPr>
              <a:t>гр.03</a:t>
            </a:r>
            <a:r>
              <a:rPr lang="ru-RU" sz="1600" dirty="0">
                <a:solidFill>
                  <a:srgbClr val="C00000"/>
                </a:solidFill>
              </a:rPr>
              <a:t> </a:t>
            </a:r>
            <a:r>
              <a:rPr lang="ru-RU" sz="1600" u="sng" dirty="0"/>
              <a:t>больше</a:t>
            </a:r>
            <a:r>
              <a:rPr lang="ru-RU" sz="1600" dirty="0"/>
              <a:t> </a:t>
            </a:r>
            <a:r>
              <a:rPr lang="ru-RU" sz="1600" dirty="0" smtClean="0"/>
              <a:t>ф.61</a:t>
            </a:r>
            <a:r>
              <a:rPr lang="ru-RU" sz="1600" dirty="0"/>
              <a:t>, таб.5000, </a:t>
            </a:r>
            <a:r>
              <a:rPr lang="ru-RU" sz="1600" dirty="0">
                <a:solidFill>
                  <a:srgbClr val="C00000"/>
                </a:solidFill>
              </a:rPr>
              <a:t>стр.</a:t>
            </a:r>
            <a:r>
              <a:rPr lang="ru-RU" sz="1600" dirty="0" smtClean="0">
                <a:solidFill>
                  <a:srgbClr val="C00000"/>
                </a:solidFill>
              </a:rPr>
              <a:t>10,</a:t>
            </a:r>
            <a:r>
              <a:rPr lang="ru-RU" sz="1600" dirty="0">
                <a:solidFill>
                  <a:srgbClr val="C00000"/>
                </a:solidFill>
              </a:rPr>
              <a:t> гр.</a:t>
            </a:r>
            <a:r>
              <a:rPr lang="ru-RU" sz="1600" dirty="0" smtClean="0">
                <a:solidFill>
                  <a:srgbClr val="C00000"/>
                </a:solidFill>
              </a:rPr>
              <a:t>03*</a:t>
            </a:r>
          </a:p>
          <a:p>
            <a:pPr algn="just"/>
            <a:r>
              <a:rPr lang="ru-RU" sz="1600" dirty="0"/>
              <a:t>Ф.61, таб.5000, </a:t>
            </a:r>
            <a:r>
              <a:rPr lang="ru-RU" sz="1600" dirty="0" smtClean="0">
                <a:solidFill>
                  <a:srgbClr val="C00000"/>
                </a:solidFill>
              </a:rPr>
              <a:t>стр.8,</a:t>
            </a:r>
            <a:r>
              <a:rPr lang="ru-RU" sz="1600" dirty="0">
                <a:solidFill>
                  <a:srgbClr val="C00000"/>
                </a:solidFill>
              </a:rPr>
              <a:t> </a:t>
            </a:r>
            <a:r>
              <a:rPr lang="ru-RU" sz="1600" dirty="0" smtClean="0">
                <a:solidFill>
                  <a:srgbClr val="C00000"/>
                </a:solidFill>
              </a:rPr>
              <a:t>гр.03</a:t>
            </a:r>
            <a:r>
              <a:rPr lang="ru-RU" sz="1600" dirty="0">
                <a:solidFill>
                  <a:srgbClr val="C00000"/>
                </a:solidFill>
              </a:rPr>
              <a:t> </a:t>
            </a:r>
            <a:r>
              <a:rPr lang="ru-RU" sz="1600" u="sng" dirty="0"/>
              <a:t>больше </a:t>
            </a:r>
            <a:r>
              <a:rPr lang="ru-RU" sz="1600" dirty="0" smtClean="0"/>
              <a:t>ф.61</a:t>
            </a:r>
            <a:r>
              <a:rPr lang="ru-RU" sz="1600" dirty="0"/>
              <a:t>, таб.5000, </a:t>
            </a:r>
            <a:r>
              <a:rPr lang="ru-RU" sz="1600" dirty="0">
                <a:solidFill>
                  <a:srgbClr val="C00000"/>
                </a:solidFill>
              </a:rPr>
              <a:t>стр.</a:t>
            </a:r>
            <a:r>
              <a:rPr lang="ru-RU" sz="1600" dirty="0" smtClean="0">
                <a:solidFill>
                  <a:srgbClr val="C00000"/>
                </a:solidFill>
              </a:rPr>
              <a:t>11,</a:t>
            </a:r>
            <a:r>
              <a:rPr lang="ru-RU" sz="1600" dirty="0">
                <a:solidFill>
                  <a:srgbClr val="C00000"/>
                </a:solidFill>
              </a:rPr>
              <a:t> гр.</a:t>
            </a:r>
            <a:r>
              <a:rPr lang="ru-RU" sz="1600" dirty="0" smtClean="0">
                <a:solidFill>
                  <a:srgbClr val="C00000"/>
                </a:solidFill>
              </a:rPr>
              <a:t>03*</a:t>
            </a:r>
          </a:p>
          <a:p>
            <a:pPr algn="just"/>
            <a:r>
              <a:rPr lang="ru-RU" sz="1600" dirty="0"/>
              <a:t>Ф.61, таб.5000, </a:t>
            </a:r>
            <a:r>
              <a:rPr lang="ru-RU" sz="1600" dirty="0">
                <a:solidFill>
                  <a:srgbClr val="C00000"/>
                </a:solidFill>
              </a:rPr>
              <a:t>стр.2</a:t>
            </a:r>
            <a:r>
              <a:rPr lang="ru-RU" sz="1600" dirty="0" smtClean="0">
                <a:solidFill>
                  <a:srgbClr val="C00000"/>
                </a:solidFill>
              </a:rPr>
              <a:t>,</a:t>
            </a:r>
            <a:r>
              <a:rPr lang="ru-RU" sz="1600" dirty="0">
                <a:solidFill>
                  <a:srgbClr val="C00000"/>
                </a:solidFill>
              </a:rPr>
              <a:t> </a:t>
            </a:r>
            <a:r>
              <a:rPr lang="ru-RU" sz="1600" dirty="0" smtClean="0">
                <a:solidFill>
                  <a:srgbClr val="C00000"/>
                </a:solidFill>
              </a:rPr>
              <a:t>гр.03</a:t>
            </a:r>
            <a:r>
              <a:rPr lang="ru-RU" sz="1600" dirty="0">
                <a:solidFill>
                  <a:srgbClr val="C00000"/>
                </a:solidFill>
              </a:rPr>
              <a:t> </a:t>
            </a:r>
            <a:r>
              <a:rPr lang="ru-RU" sz="1600" u="sng" dirty="0"/>
              <a:t>больше </a:t>
            </a:r>
            <a:r>
              <a:rPr lang="ru-RU" sz="1600" u="sng" dirty="0" smtClean="0"/>
              <a:t>или равно </a:t>
            </a:r>
            <a:r>
              <a:rPr lang="ru-RU" sz="1600" dirty="0" smtClean="0"/>
              <a:t>ф.61</a:t>
            </a:r>
            <a:r>
              <a:rPr lang="ru-RU" sz="1600" dirty="0"/>
              <a:t>, таб.5000, </a:t>
            </a:r>
            <a:r>
              <a:rPr lang="ru-RU" sz="1600" dirty="0">
                <a:solidFill>
                  <a:srgbClr val="C00000"/>
                </a:solidFill>
              </a:rPr>
              <a:t>стр.12</a:t>
            </a:r>
            <a:r>
              <a:rPr lang="ru-RU" sz="1600" dirty="0" smtClean="0">
                <a:solidFill>
                  <a:srgbClr val="C00000"/>
                </a:solidFill>
              </a:rPr>
              <a:t>,</a:t>
            </a:r>
            <a:r>
              <a:rPr lang="ru-RU" sz="1600" dirty="0">
                <a:solidFill>
                  <a:srgbClr val="C00000"/>
                </a:solidFill>
              </a:rPr>
              <a:t> гр.</a:t>
            </a:r>
            <a:r>
              <a:rPr lang="ru-RU" sz="1600" dirty="0" smtClean="0">
                <a:solidFill>
                  <a:srgbClr val="C00000"/>
                </a:solidFill>
              </a:rPr>
              <a:t>03*</a:t>
            </a:r>
          </a:p>
          <a:p>
            <a:pPr algn="just"/>
            <a:r>
              <a:rPr lang="ru-RU" sz="1600" dirty="0"/>
              <a:t>Ф.61, таб.5000, </a:t>
            </a:r>
            <a:r>
              <a:rPr lang="ru-RU" sz="1600" dirty="0" smtClean="0">
                <a:solidFill>
                  <a:srgbClr val="C00000"/>
                </a:solidFill>
              </a:rPr>
              <a:t>стр.12,</a:t>
            </a:r>
            <a:r>
              <a:rPr lang="ru-RU" sz="1600" dirty="0">
                <a:solidFill>
                  <a:srgbClr val="C00000"/>
                </a:solidFill>
              </a:rPr>
              <a:t> </a:t>
            </a:r>
            <a:r>
              <a:rPr lang="ru-RU" sz="1600" dirty="0" smtClean="0">
                <a:solidFill>
                  <a:srgbClr val="C00000"/>
                </a:solidFill>
              </a:rPr>
              <a:t>гр.03</a:t>
            </a:r>
            <a:r>
              <a:rPr lang="ru-RU" sz="1600" dirty="0">
                <a:solidFill>
                  <a:srgbClr val="C00000"/>
                </a:solidFill>
              </a:rPr>
              <a:t> </a:t>
            </a:r>
            <a:r>
              <a:rPr lang="ru-RU" sz="1600" u="sng" dirty="0"/>
              <a:t>больше</a:t>
            </a:r>
            <a:r>
              <a:rPr lang="ru-RU" sz="1600" dirty="0"/>
              <a:t> </a:t>
            </a:r>
            <a:r>
              <a:rPr lang="ru-RU" sz="1600" dirty="0" smtClean="0"/>
              <a:t>ф.61</a:t>
            </a:r>
            <a:r>
              <a:rPr lang="ru-RU" sz="1600" dirty="0"/>
              <a:t>, таб.5000, </a:t>
            </a:r>
            <a:r>
              <a:rPr lang="ru-RU" sz="1600" dirty="0">
                <a:solidFill>
                  <a:srgbClr val="C00000"/>
                </a:solidFill>
              </a:rPr>
              <a:t>стр.</a:t>
            </a:r>
            <a:r>
              <a:rPr lang="ru-RU" sz="1600" dirty="0" smtClean="0">
                <a:solidFill>
                  <a:srgbClr val="C00000"/>
                </a:solidFill>
              </a:rPr>
              <a:t>13,</a:t>
            </a:r>
            <a:r>
              <a:rPr lang="ru-RU" sz="1600" dirty="0">
                <a:solidFill>
                  <a:srgbClr val="C00000"/>
                </a:solidFill>
              </a:rPr>
              <a:t> гр.</a:t>
            </a:r>
            <a:r>
              <a:rPr lang="ru-RU" sz="1600" dirty="0" smtClean="0">
                <a:solidFill>
                  <a:srgbClr val="C00000"/>
                </a:solidFill>
              </a:rPr>
              <a:t>03*</a:t>
            </a:r>
          </a:p>
          <a:p>
            <a:pPr algn="just"/>
            <a:r>
              <a:rPr lang="ru-RU" sz="1600" dirty="0"/>
              <a:t>Ф.61, таб.5000, </a:t>
            </a:r>
            <a:r>
              <a:rPr lang="ru-RU" sz="1600" dirty="0" smtClean="0">
                <a:solidFill>
                  <a:srgbClr val="C00000"/>
                </a:solidFill>
              </a:rPr>
              <a:t>стр.3,</a:t>
            </a:r>
            <a:r>
              <a:rPr lang="ru-RU" sz="1600" dirty="0">
                <a:solidFill>
                  <a:srgbClr val="C00000"/>
                </a:solidFill>
              </a:rPr>
              <a:t> </a:t>
            </a:r>
            <a:r>
              <a:rPr lang="ru-RU" sz="1600" dirty="0" smtClean="0">
                <a:solidFill>
                  <a:srgbClr val="C00000"/>
                </a:solidFill>
              </a:rPr>
              <a:t>гр.03</a:t>
            </a:r>
            <a:r>
              <a:rPr lang="ru-RU" sz="1600" dirty="0">
                <a:solidFill>
                  <a:srgbClr val="C00000"/>
                </a:solidFill>
              </a:rPr>
              <a:t> </a:t>
            </a:r>
            <a:r>
              <a:rPr lang="ru-RU" sz="1600" u="sng" dirty="0"/>
              <a:t>больше</a:t>
            </a:r>
            <a:r>
              <a:rPr lang="ru-RU" sz="1600" dirty="0"/>
              <a:t> </a:t>
            </a:r>
            <a:r>
              <a:rPr lang="ru-RU" sz="1600" dirty="0" smtClean="0"/>
              <a:t>ф.61</a:t>
            </a:r>
            <a:r>
              <a:rPr lang="ru-RU" sz="1600" dirty="0"/>
              <a:t>, таб.5000, </a:t>
            </a:r>
            <a:r>
              <a:rPr lang="ru-RU" sz="1600" dirty="0">
                <a:solidFill>
                  <a:srgbClr val="C00000"/>
                </a:solidFill>
              </a:rPr>
              <a:t>стр.</a:t>
            </a:r>
            <a:r>
              <a:rPr lang="ru-RU" sz="1600" dirty="0" smtClean="0">
                <a:solidFill>
                  <a:srgbClr val="C00000"/>
                </a:solidFill>
              </a:rPr>
              <a:t>14,</a:t>
            </a:r>
            <a:r>
              <a:rPr lang="ru-RU" sz="1600" dirty="0">
                <a:solidFill>
                  <a:srgbClr val="C00000"/>
                </a:solidFill>
              </a:rPr>
              <a:t> гр.</a:t>
            </a:r>
            <a:r>
              <a:rPr lang="ru-RU" sz="1600" dirty="0" smtClean="0">
                <a:solidFill>
                  <a:srgbClr val="C00000"/>
                </a:solidFill>
              </a:rPr>
              <a:t>03*</a:t>
            </a:r>
          </a:p>
          <a:p>
            <a:pPr algn="just"/>
            <a:r>
              <a:rPr lang="ru-RU" sz="1600" dirty="0"/>
              <a:t>Ф.61, таб.5000, </a:t>
            </a:r>
            <a:r>
              <a:rPr lang="ru-RU" sz="1600" dirty="0" smtClean="0">
                <a:solidFill>
                  <a:srgbClr val="C00000"/>
                </a:solidFill>
              </a:rPr>
              <a:t>стр.15,</a:t>
            </a:r>
            <a:r>
              <a:rPr lang="ru-RU" sz="1600" dirty="0">
                <a:solidFill>
                  <a:srgbClr val="C00000"/>
                </a:solidFill>
              </a:rPr>
              <a:t> </a:t>
            </a:r>
            <a:r>
              <a:rPr lang="ru-RU" sz="1600" dirty="0" smtClean="0">
                <a:solidFill>
                  <a:srgbClr val="C00000"/>
                </a:solidFill>
              </a:rPr>
              <a:t>гр.03</a:t>
            </a:r>
            <a:r>
              <a:rPr lang="ru-RU" sz="1600" dirty="0">
                <a:solidFill>
                  <a:srgbClr val="C00000"/>
                </a:solidFill>
              </a:rPr>
              <a:t> </a:t>
            </a:r>
            <a:r>
              <a:rPr lang="ru-RU" sz="1600" u="sng" dirty="0"/>
              <a:t>больше</a:t>
            </a:r>
            <a:r>
              <a:rPr lang="ru-RU" sz="1600" dirty="0"/>
              <a:t> </a:t>
            </a:r>
            <a:r>
              <a:rPr lang="ru-RU" sz="1600" dirty="0" smtClean="0"/>
              <a:t>ф.61</a:t>
            </a:r>
            <a:r>
              <a:rPr lang="ru-RU" sz="1600" dirty="0"/>
              <a:t>, таб.5000, </a:t>
            </a:r>
            <a:r>
              <a:rPr lang="ru-RU" sz="1600" dirty="0">
                <a:solidFill>
                  <a:srgbClr val="C00000"/>
                </a:solidFill>
              </a:rPr>
              <a:t>стр.</a:t>
            </a:r>
            <a:r>
              <a:rPr lang="ru-RU" sz="1600" dirty="0" smtClean="0">
                <a:solidFill>
                  <a:srgbClr val="C00000"/>
                </a:solidFill>
              </a:rPr>
              <a:t>16,</a:t>
            </a:r>
            <a:r>
              <a:rPr lang="ru-RU" sz="1600" dirty="0">
                <a:solidFill>
                  <a:srgbClr val="C00000"/>
                </a:solidFill>
              </a:rPr>
              <a:t> гр.</a:t>
            </a:r>
            <a:r>
              <a:rPr lang="ru-RU" sz="1600" dirty="0" smtClean="0">
                <a:solidFill>
                  <a:srgbClr val="C00000"/>
                </a:solidFill>
              </a:rPr>
              <a:t>03*</a:t>
            </a:r>
          </a:p>
          <a:p>
            <a:pPr algn="just"/>
            <a:r>
              <a:rPr lang="ru-RU" sz="1600" dirty="0"/>
              <a:t>Ф.61, таб.5000, </a:t>
            </a:r>
            <a:r>
              <a:rPr lang="ru-RU" sz="1600" dirty="0" smtClean="0">
                <a:solidFill>
                  <a:srgbClr val="C00000"/>
                </a:solidFill>
              </a:rPr>
              <a:t>стр.15,</a:t>
            </a:r>
            <a:r>
              <a:rPr lang="ru-RU" sz="1600" dirty="0">
                <a:solidFill>
                  <a:srgbClr val="C00000"/>
                </a:solidFill>
              </a:rPr>
              <a:t> </a:t>
            </a:r>
            <a:r>
              <a:rPr lang="ru-RU" sz="1600" dirty="0" smtClean="0">
                <a:solidFill>
                  <a:srgbClr val="C00000"/>
                </a:solidFill>
              </a:rPr>
              <a:t>гр.03</a:t>
            </a:r>
            <a:r>
              <a:rPr lang="ru-RU" sz="1600" dirty="0">
                <a:solidFill>
                  <a:srgbClr val="C00000"/>
                </a:solidFill>
              </a:rPr>
              <a:t> </a:t>
            </a:r>
            <a:r>
              <a:rPr lang="ru-RU" sz="1600" u="sng" dirty="0"/>
              <a:t>больше</a:t>
            </a:r>
            <a:r>
              <a:rPr lang="ru-RU" sz="1600" dirty="0"/>
              <a:t> </a:t>
            </a:r>
            <a:r>
              <a:rPr lang="ru-RU" sz="1600" dirty="0" smtClean="0"/>
              <a:t>ф.61</a:t>
            </a:r>
            <a:r>
              <a:rPr lang="ru-RU" sz="1600" dirty="0"/>
              <a:t>, таб.5000, </a:t>
            </a:r>
            <a:r>
              <a:rPr lang="ru-RU" sz="1600" dirty="0">
                <a:solidFill>
                  <a:srgbClr val="C00000"/>
                </a:solidFill>
              </a:rPr>
              <a:t>стр.</a:t>
            </a:r>
            <a:r>
              <a:rPr lang="ru-RU" sz="1600" dirty="0" smtClean="0">
                <a:solidFill>
                  <a:srgbClr val="C00000"/>
                </a:solidFill>
              </a:rPr>
              <a:t>17,</a:t>
            </a:r>
            <a:r>
              <a:rPr lang="ru-RU" sz="1600" dirty="0">
                <a:solidFill>
                  <a:srgbClr val="C00000"/>
                </a:solidFill>
              </a:rPr>
              <a:t> гр.</a:t>
            </a:r>
            <a:r>
              <a:rPr lang="ru-RU" sz="1600" dirty="0" smtClean="0">
                <a:solidFill>
                  <a:srgbClr val="C00000"/>
                </a:solidFill>
              </a:rPr>
              <a:t>03*</a:t>
            </a:r>
          </a:p>
          <a:p>
            <a:pPr algn="just"/>
            <a:r>
              <a:rPr lang="ru-RU" sz="1600" dirty="0"/>
              <a:t>Ф.61, таб.5000, </a:t>
            </a:r>
            <a:r>
              <a:rPr lang="ru-RU" sz="1600" dirty="0" smtClean="0">
                <a:solidFill>
                  <a:srgbClr val="C00000"/>
                </a:solidFill>
              </a:rPr>
              <a:t>стр.15,</a:t>
            </a:r>
            <a:r>
              <a:rPr lang="ru-RU" sz="1600" dirty="0">
                <a:solidFill>
                  <a:srgbClr val="C00000"/>
                </a:solidFill>
              </a:rPr>
              <a:t> </a:t>
            </a:r>
            <a:r>
              <a:rPr lang="ru-RU" sz="1600" dirty="0" smtClean="0">
                <a:solidFill>
                  <a:srgbClr val="C00000"/>
                </a:solidFill>
              </a:rPr>
              <a:t>гр.03</a:t>
            </a:r>
            <a:r>
              <a:rPr lang="ru-RU" sz="1600" dirty="0">
                <a:solidFill>
                  <a:srgbClr val="C00000"/>
                </a:solidFill>
              </a:rPr>
              <a:t> </a:t>
            </a:r>
            <a:r>
              <a:rPr lang="ru-RU" sz="1600" u="sng" dirty="0"/>
              <a:t>больше</a:t>
            </a:r>
            <a:r>
              <a:rPr lang="ru-RU" sz="1600" dirty="0"/>
              <a:t> </a:t>
            </a:r>
            <a:r>
              <a:rPr lang="ru-RU" sz="1600" dirty="0" smtClean="0"/>
              <a:t>ф.61</a:t>
            </a:r>
            <a:r>
              <a:rPr lang="ru-RU" sz="1600" dirty="0"/>
              <a:t>, таб.5000, </a:t>
            </a:r>
            <a:r>
              <a:rPr lang="ru-RU" sz="1600" dirty="0">
                <a:solidFill>
                  <a:srgbClr val="C00000"/>
                </a:solidFill>
              </a:rPr>
              <a:t>стр.</a:t>
            </a:r>
            <a:r>
              <a:rPr lang="ru-RU" sz="1600" dirty="0" smtClean="0">
                <a:solidFill>
                  <a:srgbClr val="C00000"/>
                </a:solidFill>
              </a:rPr>
              <a:t>18,</a:t>
            </a:r>
            <a:r>
              <a:rPr lang="ru-RU" sz="1600" dirty="0">
                <a:solidFill>
                  <a:srgbClr val="C00000"/>
                </a:solidFill>
              </a:rPr>
              <a:t> гр.</a:t>
            </a:r>
            <a:r>
              <a:rPr lang="ru-RU" sz="1600" dirty="0" smtClean="0">
                <a:solidFill>
                  <a:srgbClr val="C00000"/>
                </a:solidFill>
              </a:rPr>
              <a:t>03*</a:t>
            </a:r>
          </a:p>
          <a:p>
            <a:pPr algn="just"/>
            <a:r>
              <a:rPr lang="ru-RU" sz="1600" dirty="0"/>
              <a:t>Ф.61, таб.5000, </a:t>
            </a:r>
            <a:r>
              <a:rPr lang="ru-RU" sz="1600" dirty="0" smtClean="0">
                <a:solidFill>
                  <a:srgbClr val="C00000"/>
                </a:solidFill>
              </a:rPr>
              <a:t>стр.15,</a:t>
            </a:r>
            <a:r>
              <a:rPr lang="ru-RU" sz="1600" dirty="0">
                <a:solidFill>
                  <a:srgbClr val="C00000"/>
                </a:solidFill>
              </a:rPr>
              <a:t> </a:t>
            </a:r>
            <a:r>
              <a:rPr lang="ru-RU" sz="1600" dirty="0" smtClean="0">
                <a:solidFill>
                  <a:srgbClr val="C00000"/>
                </a:solidFill>
              </a:rPr>
              <a:t>гр.03</a:t>
            </a:r>
            <a:r>
              <a:rPr lang="ru-RU" sz="1600" dirty="0">
                <a:solidFill>
                  <a:srgbClr val="C00000"/>
                </a:solidFill>
              </a:rPr>
              <a:t> </a:t>
            </a:r>
            <a:r>
              <a:rPr lang="ru-RU" sz="1600" u="sng" dirty="0"/>
              <a:t>больше </a:t>
            </a:r>
            <a:r>
              <a:rPr lang="ru-RU" sz="1600" dirty="0" smtClean="0"/>
              <a:t>ф.61</a:t>
            </a:r>
            <a:r>
              <a:rPr lang="ru-RU" sz="1600" dirty="0"/>
              <a:t>, таб.5000, </a:t>
            </a:r>
            <a:r>
              <a:rPr lang="ru-RU" sz="1600" dirty="0">
                <a:solidFill>
                  <a:srgbClr val="C00000"/>
                </a:solidFill>
              </a:rPr>
              <a:t>стр.</a:t>
            </a:r>
            <a:r>
              <a:rPr lang="ru-RU" sz="1600" dirty="0" smtClean="0">
                <a:solidFill>
                  <a:srgbClr val="C00000"/>
                </a:solidFill>
              </a:rPr>
              <a:t>19,</a:t>
            </a:r>
            <a:r>
              <a:rPr lang="ru-RU" sz="1600" dirty="0">
                <a:solidFill>
                  <a:srgbClr val="C00000"/>
                </a:solidFill>
              </a:rPr>
              <a:t> гр.</a:t>
            </a:r>
            <a:r>
              <a:rPr lang="ru-RU" sz="1600" dirty="0" smtClean="0">
                <a:solidFill>
                  <a:srgbClr val="C00000"/>
                </a:solidFill>
              </a:rPr>
              <a:t>03*</a:t>
            </a:r>
          </a:p>
          <a:p>
            <a:pPr algn="just"/>
            <a:r>
              <a:rPr lang="ru-RU" sz="1600" dirty="0"/>
              <a:t>Ф.61, таб.5000, </a:t>
            </a:r>
            <a:r>
              <a:rPr lang="ru-RU" sz="1600" dirty="0" smtClean="0">
                <a:solidFill>
                  <a:srgbClr val="C00000"/>
                </a:solidFill>
              </a:rPr>
              <a:t>стр.15,</a:t>
            </a:r>
            <a:r>
              <a:rPr lang="ru-RU" sz="1600" dirty="0">
                <a:solidFill>
                  <a:srgbClr val="C00000"/>
                </a:solidFill>
              </a:rPr>
              <a:t> </a:t>
            </a:r>
            <a:r>
              <a:rPr lang="ru-RU" sz="1600" dirty="0" smtClean="0">
                <a:solidFill>
                  <a:srgbClr val="C00000"/>
                </a:solidFill>
              </a:rPr>
              <a:t>гр.03</a:t>
            </a:r>
            <a:r>
              <a:rPr lang="ru-RU" sz="1600" dirty="0">
                <a:solidFill>
                  <a:srgbClr val="C00000"/>
                </a:solidFill>
              </a:rPr>
              <a:t> </a:t>
            </a:r>
            <a:r>
              <a:rPr lang="ru-RU" sz="1600" u="sng" dirty="0"/>
              <a:t>больше</a:t>
            </a:r>
            <a:r>
              <a:rPr lang="ru-RU" sz="1600" dirty="0"/>
              <a:t> </a:t>
            </a:r>
            <a:r>
              <a:rPr lang="ru-RU" sz="1600" dirty="0" smtClean="0"/>
              <a:t>ф.61</a:t>
            </a:r>
            <a:r>
              <a:rPr lang="ru-RU" sz="1600" dirty="0"/>
              <a:t>, таб.5000, </a:t>
            </a:r>
            <a:r>
              <a:rPr lang="ru-RU" sz="1600" dirty="0">
                <a:solidFill>
                  <a:srgbClr val="C00000"/>
                </a:solidFill>
              </a:rPr>
              <a:t>стр.</a:t>
            </a:r>
            <a:r>
              <a:rPr lang="ru-RU" sz="1600" dirty="0" smtClean="0">
                <a:solidFill>
                  <a:srgbClr val="C00000"/>
                </a:solidFill>
              </a:rPr>
              <a:t>16+17+18,</a:t>
            </a:r>
            <a:r>
              <a:rPr lang="ru-RU" sz="1600" dirty="0">
                <a:solidFill>
                  <a:srgbClr val="C00000"/>
                </a:solidFill>
              </a:rPr>
              <a:t> гр.</a:t>
            </a:r>
            <a:r>
              <a:rPr lang="ru-RU" sz="1600" dirty="0" smtClean="0">
                <a:solidFill>
                  <a:srgbClr val="C00000"/>
                </a:solidFill>
              </a:rPr>
              <a:t>03*</a:t>
            </a:r>
          </a:p>
          <a:p>
            <a:pPr algn="just"/>
            <a:endParaRPr lang="ru-RU" sz="16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E078070-8EDD-4CBE-BA1D-D4E3024E180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8456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1"/>
          <p:cNvSpPr>
            <a:spLocks noChangeArrowheads="1"/>
          </p:cNvSpPr>
          <p:nvPr/>
        </p:nvSpPr>
        <p:spPr bwMode="auto">
          <a:xfrm>
            <a:off x="1532553" y="3248167"/>
            <a:ext cx="184731" cy="3279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ru-RU" altLang="ru-RU" sz="1531"/>
          </a:p>
        </p:txBody>
      </p:sp>
      <p:sp>
        <p:nvSpPr>
          <p:cNvPr id="20483" name="Прямоугольник 3"/>
          <p:cNvSpPr>
            <a:spLocks noChangeArrowheads="1"/>
          </p:cNvSpPr>
          <p:nvPr/>
        </p:nvSpPr>
        <p:spPr bwMode="auto">
          <a:xfrm>
            <a:off x="1115616" y="1196752"/>
            <a:ext cx="7472371" cy="18198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ru-RU" altLang="ru-RU" sz="1531" b="1" dirty="0"/>
              <a:t>(5100) </a:t>
            </a:r>
          </a:p>
          <a:p>
            <a:r>
              <a:rPr lang="ru-RU" altLang="ru-RU" sz="1531" dirty="0"/>
              <a:t>Умерло в отчетном году детей, родившихся от матерей, больных ВИЧ-инфекцией, всего </a:t>
            </a:r>
            <a:r>
              <a:rPr lang="ru-RU" altLang="ru-RU" sz="1701" u="sng" dirty="0"/>
              <a:t>1</a:t>
            </a:r>
            <a:r>
              <a:rPr lang="ru-RU" altLang="ru-RU" sz="1701" u="sng" dirty="0">
                <a:solidFill>
                  <a:srgbClr val="FF0000"/>
                </a:solidFill>
              </a:rPr>
              <a:t>_</a:t>
            </a:r>
            <a:r>
              <a:rPr lang="en-US" altLang="ru-RU" sz="2041" b="1" u="sng" dirty="0">
                <a:solidFill>
                  <a:srgbClr val="FF0000"/>
                </a:solidFill>
              </a:rPr>
              <a:t>&gt; = </a:t>
            </a:r>
            <a:r>
              <a:rPr lang="ru-RU" altLang="ru-RU" sz="1701" u="sng" dirty="0">
                <a:solidFill>
                  <a:srgbClr val="FF0000"/>
                </a:solidFill>
              </a:rPr>
              <a:t>ф. 32, т.2248, стр.1, гр.03</a:t>
            </a:r>
            <a:r>
              <a:rPr lang="ru-RU" altLang="ru-RU" sz="1531" dirty="0"/>
              <a:t>__,</a:t>
            </a:r>
          </a:p>
          <a:p>
            <a:r>
              <a:rPr lang="ru-RU" altLang="ru-RU" sz="1531" dirty="0"/>
              <a:t>из них: детей, у которых подтверждено наличие ВИЧ- инфекции</a:t>
            </a:r>
          </a:p>
          <a:p>
            <a:r>
              <a:rPr lang="ru-RU" altLang="ru-RU" sz="1531" dirty="0"/>
              <a:t>(код МКБ  10  В20-В24) 2_______________________</a:t>
            </a:r>
          </a:p>
          <a:p>
            <a:r>
              <a:rPr lang="ru-RU" altLang="ru-RU" sz="1531" dirty="0"/>
              <a:t>, детей с бессимптомным инфекционным статусом (код МКБ-10 Z21) 3___________________.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115616" y="3576077"/>
            <a:ext cx="6984776" cy="18242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sz="1531" b="1" dirty="0">
                <a:solidFill>
                  <a:srgbClr val="0000FF"/>
                </a:solidFill>
                <a:latin typeface="Arial" panose="020B0604020202020204" pitchFamily="34" charset="0"/>
              </a:rPr>
              <a:t>НЕКОТОРЫЕ УСЛОВИЯ ВНУТРИФОРМЕННОГО ВНУТРИТАБЛИЧНОГО И МЕЖТАБЛИЧНОГО И МЕЖФОРМЕННОГО КОНТРОЛЯ </a:t>
            </a:r>
            <a:endParaRPr lang="ru-RU" altLang="ru-RU" sz="1531" b="1" dirty="0" smtClean="0">
              <a:solidFill>
                <a:srgbClr val="0000FF"/>
              </a:solidFill>
              <a:latin typeface="Arial" panose="020B0604020202020204" pitchFamily="34" charset="0"/>
            </a:endParaRPr>
          </a:p>
          <a:p>
            <a:r>
              <a:rPr lang="ru-RU" altLang="ru-RU" sz="1531" b="1" dirty="0" smtClean="0">
                <a:solidFill>
                  <a:srgbClr val="0000FF"/>
                </a:solidFill>
                <a:latin typeface="Arial" panose="020B0604020202020204" pitchFamily="34" charset="0"/>
              </a:rPr>
              <a:t>ДЛЯ </a:t>
            </a:r>
            <a:r>
              <a:rPr lang="ru-RU" altLang="ru-RU" sz="1531" b="1" dirty="0">
                <a:solidFill>
                  <a:srgbClr val="0000FF"/>
                </a:solidFill>
                <a:latin typeface="Arial" panose="020B0604020202020204" pitchFamily="34" charset="0"/>
              </a:rPr>
              <a:t>ТАБЛИЦЫ 5100</a:t>
            </a:r>
          </a:p>
          <a:p>
            <a:pPr algn="just"/>
            <a:endParaRPr lang="ru-RU" altLang="ru-RU" b="1" dirty="0"/>
          </a:p>
          <a:p>
            <a:pPr algn="just"/>
            <a:r>
              <a:rPr lang="ru-RU" altLang="ru-RU" sz="1531" dirty="0">
                <a:latin typeface="Arial" panose="020B0604020202020204" pitchFamily="34" charset="0"/>
              </a:rPr>
              <a:t>Ф.61, </a:t>
            </a:r>
            <a:r>
              <a:rPr lang="ru-RU" altLang="ru-RU" sz="1531" dirty="0">
                <a:solidFill>
                  <a:srgbClr val="FF0000"/>
                </a:solidFill>
                <a:latin typeface="Arial" panose="020B0604020202020204" pitchFamily="34" charset="0"/>
              </a:rPr>
              <a:t>таб.</a:t>
            </a:r>
            <a:r>
              <a:rPr lang="ru-RU" altLang="ru-RU" sz="1531" dirty="0">
                <a:latin typeface="Arial" panose="020B0604020202020204" pitchFamily="34" charset="0"/>
              </a:rPr>
              <a:t> </a:t>
            </a:r>
            <a:r>
              <a:rPr lang="ru-RU" altLang="ru-RU" sz="1531" dirty="0">
                <a:solidFill>
                  <a:srgbClr val="FF0000"/>
                </a:solidFill>
                <a:latin typeface="Arial" panose="020B0604020202020204" pitchFamily="34" charset="0"/>
              </a:rPr>
              <a:t>2000, стр.1, гр.14 </a:t>
            </a:r>
            <a:r>
              <a:rPr lang="ru-RU" altLang="ru-RU" sz="1531" dirty="0">
                <a:latin typeface="Arial" panose="020B0604020202020204" pitchFamily="34" charset="0"/>
              </a:rPr>
              <a:t>больше  </a:t>
            </a:r>
            <a:r>
              <a:rPr lang="ru-RU" altLang="ru-RU" sz="1531" dirty="0">
                <a:solidFill>
                  <a:srgbClr val="FF0000"/>
                </a:solidFill>
                <a:latin typeface="Arial" panose="020B0604020202020204" pitchFamily="34" charset="0"/>
              </a:rPr>
              <a:t>ф.61,таб.5100, стр.1, </a:t>
            </a:r>
            <a:r>
              <a:rPr lang="ru-RU" altLang="ru-RU" sz="1531" dirty="0" smtClean="0">
                <a:solidFill>
                  <a:srgbClr val="FF0000"/>
                </a:solidFill>
                <a:latin typeface="Arial" panose="020B0604020202020204" pitchFamily="34" charset="0"/>
              </a:rPr>
              <a:t>гр.01</a:t>
            </a:r>
            <a:endParaRPr lang="ru-RU" altLang="ru-RU" sz="1531" dirty="0">
              <a:latin typeface="Arial" panose="020B0604020202020204" pitchFamily="34" charset="0"/>
            </a:endParaRPr>
          </a:p>
          <a:p>
            <a:pPr algn="just"/>
            <a:r>
              <a:rPr lang="ru-RU" altLang="ru-RU" sz="1531" dirty="0">
                <a:latin typeface="Arial" panose="020B0604020202020204" pitchFamily="34" charset="0"/>
              </a:rPr>
              <a:t>Ф.61, </a:t>
            </a:r>
            <a:r>
              <a:rPr lang="ru-RU" altLang="ru-RU" sz="1531" dirty="0">
                <a:solidFill>
                  <a:srgbClr val="FF0000"/>
                </a:solidFill>
                <a:latin typeface="Arial" panose="020B0604020202020204" pitchFamily="34" charset="0"/>
              </a:rPr>
              <a:t>таб. 5000, стр.15, гр.03 </a:t>
            </a:r>
            <a:r>
              <a:rPr lang="ru-RU" altLang="ru-RU" sz="1531" dirty="0">
                <a:latin typeface="Arial" panose="020B0604020202020204" pitchFamily="34" charset="0"/>
              </a:rPr>
              <a:t>больше </a:t>
            </a:r>
            <a:r>
              <a:rPr lang="ru-RU" altLang="ru-RU" sz="1531" dirty="0">
                <a:solidFill>
                  <a:srgbClr val="FF0000"/>
                </a:solidFill>
                <a:latin typeface="Arial" panose="020B0604020202020204" pitchFamily="34" charset="0"/>
              </a:rPr>
              <a:t>ф.61,таб.5100, стр.1, </a:t>
            </a:r>
            <a:r>
              <a:rPr lang="ru-RU" altLang="ru-RU" sz="1531" dirty="0" smtClean="0">
                <a:solidFill>
                  <a:srgbClr val="FF0000"/>
                </a:solidFill>
                <a:latin typeface="Arial" panose="020B0604020202020204" pitchFamily="34" charset="0"/>
              </a:rPr>
              <a:t>гр.01</a:t>
            </a:r>
            <a:endParaRPr lang="ru-RU" altLang="ru-RU" sz="1531" dirty="0">
              <a:latin typeface="Arial" panose="020B0604020202020204" pitchFamily="34" charset="0"/>
            </a:endParaRPr>
          </a:p>
          <a:p>
            <a:pPr algn="just"/>
            <a:endParaRPr lang="ru-RU" altLang="ru-RU" b="1" dirty="0"/>
          </a:p>
        </p:txBody>
      </p:sp>
    </p:spTree>
    <p:extLst>
      <p:ext uri="{BB962C8B-B14F-4D97-AF65-F5344CB8AC3E}">
        <p14:creationId xmlns:p14="http://schemas.microsoft.com/office/powerpoint/2010/main" val="2949366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78917639"/>
              </p:ext>
            </p:extLst>
          </p:nvPr>
        </p:nvGraphicFramePr>
        <p:xfrm>
          <a:off x="775053" y="1281403"/>
          <a:ext cx="7777532" cy="5374193"/>
        </p:xfrm>
        <a:graphic>
          <a:graphicData uri="http://schemas.openxmlformats.org/drawingml/2006/table">
            <a:tbl>
              <a:tblPr/>
              <a:tblGrid>
                <a:gridCol w="4712428">
                  <a:extLst>
                    <a:ext uri="{9D8B030D-6E8A-4147-A177-3AD203B41FA5}">
                      <a16:colId xmlns:a16="http://schemas.microsoft.com/office/drawing/2014/main" val="2598289086"/>
                    </a:ext>
                  </a:extLst>
                </a:gridCol>
                <a:gridCol w="315962">
                  <a:extLst>
                    <a:ext uri="{9D8B030D-6E8A-4147-A177-3AD203B41FA5}">
                      <a16:colId xmlns:a16="http://schemas.microsoft.com/office/drawing/2014/main" val="2351240780"/>
                    </a:ext>
                  </a:extLst>
                </a:gridCol>
                <a:gridCol w="942486">
                  <a:extLst>
                    <a:ext uri="{9D8B030D-6E8A-4147-A177-3AD203B41FA5}">
                      <a16:colId xmlns:a16="http://schemas.microsoft.com/office/drawing/2014/main" val="373596982"/>
                    </a:ext>
                  </a:extLst>
                </a:gridCol>
                <a:gridCol w="942486">
                  <a:extLst>
                    <a:ext uri="{9D8B030D-6E8A-4147-A177-3AD203B41FA5}">
                      <a16:colId xmlns:a16="http://schemas.microsoft.com/office/drawing/2014/main" val="4111962362"/>
                    </a:ext>
                  </a:extLst>
                </a:gridCol>
                <a:gridCol w="864170">
                  <a:extLst>
                    <a:ext uri="{9D8B030D-6E8A-4147-A177-3AD203B41FA5}">
                      <a16:colId xmlns:a16="http://schemas.microsoft.com/office/drawing/2014/main" val="3422794030"/>
                    </a:ext>
                  </a:extLst>
                </a:gridCol>
              </a:tblGrid>
              <a:tr h="796656"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ctr" defTabSz="1050925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 показателей</a:t>
                      </a:r>
                      <a:endParaRPr kumimoji="0" lang="ru-RU" alt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702" marR="5270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ctr" defTabSz="1050925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</a:t>
                      </a: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1050925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стр.</a:t>
                      </a: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702" marR="5270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ct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Зарегистрировано пациентов всего</a:t>
                      </a: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702" marR="5270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ct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из них: зарегистрировано пациентов с впервые в жизни установленным диагнозом</a:t>
                      </a: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702" marR="5270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ct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Пациенты, состоящие под диспансерным наблюдением на конец  отчетного года</a:t>
                      </a: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702" marR="5270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0415938"/>
                  </a:ext>
                </a:extLst>
              </a:tr>
              <a:tr h="136377"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ctr" defTabSz="1050925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702" marR="5270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ctr" defTabSz="1050925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702" marR="5270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ct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702" marR="5270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ct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702" marR="5270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ct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702" marR="5270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09197916"/>
                  </a:ext>
                </a:extLst>
              </a:tr>
              <a:tr h="325414"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l" defTabSz="1050925" rtl="0" eaLnBrk="1" fontAlgn="base" latinLnBrk="0" hangingPunct="1">
                        <a:lnSpc>
                          <a:spcPts val="14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Число пациентов с болезнью, вызванной ВИЧ (код МКБ </a:t>
                      </a:r>
                      <a:r>
                        <a:rPr kumimoji="0" lang="ru-RU" alt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a:t></a:t>
                      </a:r>
                      <a:r>
                        <a:rPr kumimoji="0" lang="ru-RU" alt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10 В20-В24), получавших антиретровирусную терапию  (АРВТ)</a:t>
                      </a: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702" marR="5270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ctr" defTabSz="1050925" rtl="0" eaLnBrk="1" fontAlgn="base" latinLnBrk="0" hangingPunct="1">
                        <a:lnSpc>
                          <a:spcPts val="14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702" marR="5270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702" marR="5270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702" marR="5270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702" marR="5270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pattFill prst="zigZag">
                      <a:fgClr>
                        <a:srgbClr val="FBA7F5"/>
                      </a:fgClr>
                      <a:bgClr>
                        <a:schemeClr val="bg1"/>
                      </a:bgClr>
                    </a:pattFill>
                  </a:tcPr>
                </a:tc>
                <a:extLst>
                  <a:ext uri="{0D108BD9-81ED-4DB2-BD59-A6C34878D82A}">
                    <a16:rowId xmlns:a16="http://schemas.microsoft.com/office/drawing/2014/main" val="1234172790"/>
                  </a:ext>
                </a:extLst>
              </a:tr>
              <a:tr h="159331">
                <a:tc>
                  <a:txBody>
                    <a:bodyPr/>
                    <a:lstStyle>
                      <a:lvl1pPr indent="14605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1460500" algn="l" defTabSz="1050925" rtl="0" eaLnBrk="1" fontAlgn="base" latinLnBrk="0" hangingPunct="1">
                        <a:lnSpc>
                          <a:spcPts val="14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том числе: с уровнем С</a:t>
                      </a:r>
                      <a:r>
                        <a:rPr kumimoji="0" lang="en-US" alt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</a:t>
                      </a:r>
                      <a:r>
                        <a:rPr kumimoji="0" lang="ru-RU" alt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4:  более 500</a:t>
                      </a: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702" marR="5270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ctr" defTabSz="1050925" rtl="0" eaLnBrk="1" fontAlgn="base" latinLnBrk="0" hangingPunct="1">
                        <a:lnSpc>
                          <a:spcPts val="14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702" marR="5270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702" marR="5270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702" marR="5270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702" marR="5270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pattFill prst="zigZag">
                      <a:fgClr>
                        <a:srgbClr val="FBA7F5"/>
                      </a:fgClr>
                      <a:bgClr>
                        <a:schemeClr val="bg1"/>
                      </a:bgClr>
                    </a:pattFill>
                  </a:tcPr>
                </a:tc>
                <a:extLst>
                  <a:ext uri="{0D108BD9-81ED-4DB2-BD59-A6C34878D82A}">
                    <a16:rowId xmlns:a16="http://schemas.microsoft.com/office/drawing/2014/main" val="4026465307"/>
                  </a:ext>
                </a:extLst>
              </a:tr>
              <a:tr h="159331"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ctr" defTabSz="1050925" rtl="0" eaLnBrk="1" fontAlgn="base" latinLnBrk="0" hangingPunct="1">
                        <a:lnSpc>
                          <a:spcPts val="14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                                351-500</a:t>
                      </a: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702" marR="5270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ctr" defTabSz="1050925" rtl="0" eaLnBrk="1" fontAlgn="base" latinLnBrk="0" hangingPunct="1">
                        <a:lnSpc>
                          <a:spcPts val="14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702" marR="5270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702" marR="5270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702" marR="5270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702" marR="5270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pattFill prst="zigZag">
                      <a:fgClr>
                        <a:srgbClr val="FBA7F5"/>
                      </a:fgClr>
                      <a:bgClr>
                        <a:schemeClr val="bg1"/>
                      </a:bgClr>
                    </a:pattFill>
                  </a:tcPr>
                </a:tc>
                <a:extLst>
                  <a:ext uri="{0D108BD9-81ED-4DB2-BD59-A6C34878D82A}">
                    <a16:rowId xmlns:a16="http://schemas.microsoft.com/office/drawing/2014/main" val="1975832623"/>
                  </a:ext>
                </a:extLst>
              </a:tr>
              <a:tr h="159331"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ctr" defTabSz="1050925" rtl="0" eaLnBrk="1" fontAlgn="base" latinLnBrk="0" hangingPunct="1">
                        <a:lnSpc>
                          <a:spcPts val="14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                                200-350</a:t>
                      </a: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702" marR="5270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ctr" defTabSz="1050925" rtl="0" eaLnBrk="1" fontAlgn="base" latinLnBrk="0" hangingPunct="1">
                        <a:lnSpc>
                          <a:spcPts val="14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702" marR="5270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702" marR="5270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702" marR="5270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702" marR="5270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pattFill prst="zigZag">
                      <a:fgClr>
                        <a:srgbClr val="FBA7F5"/>
                      </a:fgClr>
                      <a:bgClr>
                        <a:schemeClr val="bg1"/>
                      </a:bgClr>
                    </a:pattFill>
                  </a:tcPr>
                </a:tc>
                <a:extLst>
                  <a:ext uri="{0D108BD9-81ED-4DB2-BD59-A6C34878D82A}">
                    <a16:rowId xmlns:a16="http://schemas.microsoft.com/office/drawing/2014/main" val="4262277831"/>
                  </a:ext>
                </a:extLst>
              </a:tr>
              <a:tr h="159331"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ctr" defTabSz="1050925" rtl="0" eaLnBrk="1" fontAlgn="base" latinLnBrk="0" hangingPunct="1">
                        <a:lnSpc>
                          <a:spcPts val="14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                              50-199</a:t>
                      </a: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702" marR="5270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ctr" defTabSz="1050925" rtl="0" eaLnBrk="1" fontAlgn="base" latinLnBrk="0" hangingPunct="1">
                        <a:lnSpc>
                          <a:spcPts val="14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702" marR="5270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702" marR="5270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702" marR="5270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702" marR="5270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pattFill prst="zigZag">
                      <a:fgClr>
                        <a:srgbClr val="FBA7F5"/>
                      </a:fgClr>
                      <a:bgClr>
                        <a:schemeClr val="bg1"/>
                      </a:bgClr>
                    </a:pattFill>
                  </a:tcPr>
                </a:tc>
                <a:extLst>
                  <a:ext uri="{0D108BD9-81ED-4DB2-BD59-A6C34878D82A}">
                    <a16:rowId xmlns:a16="http://schemas.microsoft.com/office/drawing/2014/main" val="3555166123"/>
                  </a:ext>
                </a:extLst>
              </a:tr>
              <a:tr h="159331"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ctr" defTabSz="1050925" rtl="0" eaLnBrk="1" fontAlgn="base" latinLnBrk="0" hangingPunct="1">
                        <a:lnSpc>
                          <a:spcPts val="14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                                 </a:t>
                      </a:r>
                      <a:r>
                        <a:rPr kumimoji="0" lang="ru-RU" altLang="ru-RU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менее 50</a:t>
                      </a:r>
                      <a:endParaRPr kumimoji="0" lang="ru-RU" alt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702" marR="5270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ctr" defTabSz="1050925" rtl="0" eaLnBrk="1" fontAlgn="base" latinLnBrk="0" hangingPunct="1">
                        <a:lnSpc>
                          <a:spcPts val="14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702" marR="5270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702" marR="5270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702" marR="5270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702" marR="5270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pattFill prst="zigZag">
                      <a:fgClr>
                        <a:srgbClr val="FBA7F5"/>
                      </a:fgClr>
                      <a:bgClr>
                        <a:schemeClr val="bg1"/>
                      </a:bgClr>
                    </a:pattFill>
                  </a:tcPr>
                </a:tc>
                <a:extLst>
                  <a:ext uri="{0D108BD9-81ED-4DB2-BD59-A6C34878D82A}">
                    <a16:rowId xmlns:a16="http://schemas.microsoft.com/office/drawing/2014/main" val="1801434710"/>
                  </a:ext>
                </a:extLst>
              </a:tr>
              <a:tr h="498249">
                <a:tc>
                  <a:txBody>
                    <a:bodyPr/>
                    <a:lstStyle>
                      <a:lvl1pPr indent="20638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20638" algn="just" defTabSz="1050925" rtl="0" eaLnBrk="1" fontAlgn="base" latinLnBrk="0" hangingPunct="1">
                        <a:lnSpc>
                          <a:spcPts val="14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Из числа пациентов с болезнью, вызванной ВИЧ, получавших АРВТ в отчетном году (из стр. 1):</a:t>
                      </a: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20638" algn="l" defTabSz="1050925" rtl="0" eaLnBrk="1" fontAlgn="base" latinLnBrk="0" hangingPunct="1">
                        <a:lnSpc>
                          <a:spcPts val="14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вирусная нагрузка при последнем исследовании в отчетном году ниже порога </a:t>
                      </a: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20638" algn="l" defTabSz="1050925" rtl="0" eaLnBrk="1" fontAlgn="base" latinLnBrk="0" hangingPunct="1">
                        <a:lnSpc>
                          <a:spcPts val="14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определения</a:t>
                      </a: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702" marR="5270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ctr" defTabSz="1050925" rtl="0" eaLnBrk="1" fontAlgn="base" latinLnBrk="0" hangingPunct="1">
                        <a:lnSpc>
                          <a:spcPts val="14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702" marR="5270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702" marR="5270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702" marR="5270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702" marR="5270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pattFill prst="zigZag">
                      <a:fgClr>
                        <a:srgbClr val="FBA7F5"/>
                      </a:fgClr>
                      <a:bgClr>
                        <a:schemeClr val="bg1"/>
                      </a:bgClr>
                    </a:pattFill>
                  </a:tcPr>
                </a:tc>
                <a:extLst>
                  <a:ext uri="{0D108BD9-81ED-4DB2-BD59-A6C34878D82A}">
                    <a16:rowId xmlns:a16="http://schemas.microsoft.com/office/drawing/2014/main" val="86194815"/>
                  </a:ext>
                </a:extLst>
              </a:tr>
              <a:tr h="159331">
                <a:tc>
                  <a:txBody>
                    <a:bodyPr/>
                    <a:lstStyle>
                      <a:lvl1pPr indent="290513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290513" algn="l" defTabSz="1050925" rtl="0" eaLnBrk="1" fontAlgn="base" latinLnBrk="0" hangingPunct="1">
                        <a:lnSpc>
                          <a:spcPts val="14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прервали АРВТ в отчетном году, всего</a:t>
                      </a: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702" marR="5270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ctr" defTabSz="1050925" rtl="0" eaLnBrk="1" fontAlgn="base" latinLnBrk="0" hangingPunct="1">
                        <a:lnSpc>
                          <a:spcPts val="14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702" marR="5270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702" marR="5270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702" marR="5270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702" marR="5270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pattFill prst="zigZag">
                      <a:fgClr>
                        <a:srgbClr val="FBA7F5"/>
                      </a:fgClr>
                      <a:bgClr>
                        <a:schemeClr val="bg1"/>
                      </a:bgClr>
                    </a:pattFill>
                  </a:tcPr>
                </a:tc>
                <a:extLst>
                  <a:ext uri="{0D108BD9-81ED-4DB2-BD59-A6C34878D82A}">
                    <a16:rowId xmlns:a16="http://schemas.microsoft.com/office/drawing/2014/main" val="1885589209"/>
                  </a:ext>
                </a:extLst>
              </a:tr>
              <a:tr h="159331">
                <a:tc>
                  <a:txBody>
                    <a:bodyPr/>
                    <a:lstStyle>
                      <a:lvl1pPr marL="290513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290513" marR="0" lvl="0" indent="0" algn="l" defTabSz="1050925" rtl="0" eaLnBrk="1" fontAlgn="base" latinLnBrk="0" hangingPunct="1">
                        <a:lnSpc>
                          <a:spcPts val="14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возобновили АРВТ в отчетном году после перерыва (независимо от его продолжительности), всего</a:t>
                      </a: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702" marR="5270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ctr" defTabSz="1050925" rtl="0" eaLnBrk="1" fontAlgn="base" latinLnBrk="0" hangingPunct="1">
                        <a:lnSpc>
                          <a:spcPts val="14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702" marR="5270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702" marR="5270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702" marR="5270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702" marR="5270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pattFill prst="zigZag">
                      <a:fgClr>
                        <a:srgbClr val="FBA7F5"/>
                      </a:fgClr>
                      <a:bgClr>
                        <a:schemeClr val="bg1"/>
                      </a:bgClr>
                    </a:pattFill>
                  </a:tcPr>
                </a:tc>
                <a:extLst>
                  <a:ext uri="{0D108BD9-81ED-4DB2-BD59-A6C34878D82A}">
                    <a16:rowId xmlns:a16="http://schemas.microsoft.com/office/drawing/2014/main" val="920976424"/>
                  </a:ext>
                </a:extLst>
              </a:tr>
              <a:tr h="325414"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l" defTabSz="1050925" rtl="0" eaLnBrk="1" fontAlgn="base" latinLnBrk="0" hangingPunct="1">
                        <a:lnSpc>
                          <a:spcPts val="14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Из числа пациентов, больных ВИЧ-инфекцией с проявлениями туберкулеза (табл. 4000, стр. 1), получили курс противотуберкулезной химиотерапии в отчетном году, всего </a:t>
                      </a: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702" marR="5270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ctr" defTabSz="1050925" rtl="0" eaLnBrk="1" fontAlgn="base" latinLnBrk="0" hangingPunct="1">
                        <a:lnSpc>
                          <a:spcPts val="14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kumimoji="0" lang="en-US" alt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702" marR="5270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702" marR="5270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702" marR="5270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702" marR="5270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pattFill prst="zigZag">
                      <a:fgClr>
                        <a:srgbClr val="FBA7F5"/>
                      </a:fgClr>
                      <a:bgClr>
                        <a:schemeClr val="bg1"/>
                      </a:bgClr>
                    </a:pattFill>
                  </a:tcPr>
                </a:tc>
                <a:extLst>
                  <a:ext uri="{0D108BD9-81ED-4DB2-BD59-A6C34878D82A}">
                    <a16:rowId xmlns:a16="http://schemas.microsoft.com/office/drawing/2014/main" val="2554769600"/>
                  </a:ext>
                </a:extLst>
              </a:tr>
              <a:tr h="159331">
                <a:tc>
                  <a:txBody>
                    <a:bodyPr/>
                    <a:lstStyle>
                      <a:lvl1pPr marL="3810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381000" marR="0" lvl="0" indent="0" algn="l" defTabSz="1050925" rtl="0" eaLnBrk="1" fontAlgn="base" latinLnBrk="0" hangingPunct="1">
                        <a:lnSpc>
                          <a:spcPts val="14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из них (из стр. 10): одновременно получали антиретровирусную терапию</a:t>
                      </a: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702" marR="5270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ctr" defTabSz="1050925" rtl="0" eaLnBrk="1" fontAlgn="base" latinLnBrk="0" hangingPunct="1">
                        <a:lnSpc>
                          <a:spcPts val="14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kumimoji="0" lang="en-US" alt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702" marR="5270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702" marR="5270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702" marR="5270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702" marR="5270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pattFill prst="zigZag">
                      <a:fgClr>
                        <a:srgbClr val="FBA7F5"/>
                      </a:fgClr>
                      <a:bgClr>
                        <a:schemeClr val="bg1"/>
                      </a:bgClr>
                    </a:pattFill>
                  </a:tcPr>
                </a:tc>
                <a:extLst>
                  <a:ext uri="{0D108BD9-81ED-4DB2-BD59-A6C34878D82A}">
                    <a16:rowId xmlns:a16="http://schemas.microsoft.com/office/drawing/2014/main" val="1927269464"/>
                  </a:ext>
                </a:extLst>
              </a:tr>
              <a:tr h="498249"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l" defTabSz="1050925" rtl="0" eaLnBrk="1" fontAlgn="base" latinLnBrk="0" hangingPunct="1">
                        <a:lnSpc>
                          <a:spcPts val="14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Из числа обследованных пациентов, больных ВИЧ-инфекцией (код МКБ </a:t>
                      </a:r>
                      <a:r>
                        <a:rPr kumimoji="0" lang="ru-RU" altLang="ru-RU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a:t></a:t>
                      </a:r>
                      <a:r>
                        <a:rPr kumimoji="0" lang="ru-RU" altLang="ru-RU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10  В20-В24)</a:t>
                      </a:r>
                      <a:br>
                        <a:rPr kumimoji="0" lang="ru-RU" altLang="ru-RU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kumimoji="0" lang="ru-RU" altLang="ru-RU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(табл. 3000, стр. 1), получили курс </a:t>
                      </a:r>
                      <a:r>
                        <a:rPr kumimoji="0" lang="ru-RU" altLang="ru-RU" sz="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химиопрофилактики</a:t>
                      </a:r>
                      <a:r>
                        <a:rPr kumimoji="0" lang="ru-RU" altLang="ru-RU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в отчетном году:</a:t>
                      </a:r>
                      <a:endParaRPr kumimoji="0" lang="ru-RU" alt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1050925" rtl="0" eaLnBrk="1" fontAlgn="base" latinLnBrk="0" hangingPunct="1">
                        <a:lnSpc>
                          <a:spcPts val="14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туберкулеза</a:t>
                      </a:r>
                      <a:endParaRPr kumimoji="0" lang="ru-RU" alt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702" marR="5270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ctr" defTabSz="1050925" rtl="0" eaLnBrk="1" fontAlgn="base" latinLnBrk="0" hangingPunct="1">
                        <a:lnSpc>
                          <a:spcPts val="14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kumimoji="0" lang="en-US" alt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702" marR="5270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702" marR="5270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702" marR="5270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702" marR="5270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pattFill prst="zigZag">
                      <a:fgClr>
                        <a:srgbClr val="FBA7F5"/>
                      </a:fgClr>
                      <a:bgClr>
                        <a:schemeClr val="bg1"/>
                      </a:bgClr>
                    </a:pattFill>
                  </a:tcPr>
                </a:tc>
                <a:extLst>
                  <a:ext uri="{0D108BD9-81ED-4DB2-BD59-A6C34878D82A}">
                    <a16:rowId xmlns:a16="http://schemas.microsoft.com/office/drawing/2014/main" val="527507773"/>
                  </a:ext>
                </a:extLst>
              </a:tr>
              <a:tr h="159331">
                <a:tc>
                  <a:txBody>
                    <a:bodyPr/>
                    <a:lstStyle>
                      <a:lvl1pPr indent="92075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920750" algn="l" defTabSz="1050925" rtl="0" eaLnBrk="1" fontAlgn="base" latinLnBrk="0" hangingPunct="1">
                        <a:lnSpc>
                          <a:spcPts val="14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токсоплазмоза</a:t>
                      </a: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702" marR="5270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ctr" defTabSz="1050925" rtl="0" eaLnBrk="1" fontAlgn="base" latinLnBrk="0" hangingPunct="1">
                        <a:lnSpc>
                          <a:spcPts val="14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kumimoji="0" lang="en-US" alt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702" marR="5270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702" marR="5270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702" marR="5270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702" marR="5270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pattFill prst="zigZag">
                      <a:fgClr>
                        <a:srgbClr val="FBA7F5"/>
                      </a:fgClr>
                      <a:bgClr>
                        <a:schemeClr val="bg1"/>
                      </a:bgClr>
                    </a:pattFill>
                  </a:tcPr>
                </a:tc>
                <a:extLst>
                  <a:ext uri="{0D108BD9-81ED-4DB2-BD59-A6C34878D82A}">
                    <a16:rowId xmlns:a16="http://schemas.microsoft.com/office/drawing/2014/main" val="461858408"/>
                  </a:ext>
                </a:extLst>
              </a:tr>
              <a:tr h="159331">
                <a:tc>
                  <a:txBody>
                    <a:bodyPr/>
                    <a:lstStyle>
                      <a:lvl1pPr indent="92075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920750" algn="l" defTabSz="1050925" rtl="0" eaLnBrk="1" fontAlgn="base" latinLnBrk="0" hangingPunct="1">
                        <a:lnSpc>
                          <a:spcPts val="14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пневмоцистной пневмонии</a:t>
                      </a: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702" marR="5270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ctr" defTabSz="1050925" rtl="0" eaLnBrk="1" fontAlgn="base" latinLnBrk="0" hangingPunct="1">
                        <a:lnSpc>
                          <a:spcPts val="14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kumimoji="0" lang="en-US" alt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702" marR="5270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702" marR="5270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702" marR="5270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702" marR="5270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pattFill prst="zigZag">
                      <a:fgClr>
                        <a:srgbClr val="FBA7F5"/>
                      </a:fgClr>
                      <a:bgClr>
                        <a:schemeClr val="bg1"/>
                      </a:bgClr>
                    </a:pattFill>
                  </a:tcPr>
                </a:tc>
                <a:extLst>
                  <a:ext uri="{0D108BD9-81ED-4DB2-BD59-A6C34878D82A}">
                    <a16:rowId xmlns:a16="http://schemas.microsoft.com/office/drawing/2014/main" val="2574134058"/>
                  </a:ext>
                </a:extLst>
              </a:tr>
              <a:tr h="159331">
                <a:tc>
                  <a:txBody>
                    <a:bodyPr/>
                    <a:lstStyle>
                      <a:lvl1pPr indent="92075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920750" algn="l" defTabSz="1050925" rtl="0" eaLnBrk="1" fontAlgn="base" latinLnBrk="0" hangingPunct="1">
                        <a:lnSpc>
                          <a:spcPts val="14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атипичного микобактериоза </a:t>
                      </a: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702" marR="5270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ctr" defTabSz="1050925" rtl="0" eaLnBrk="1" fontAlgn="base" latinLnBrk="0" hangingPunct="1">
                        <a:lnSpc>
                          <a:spcPts val="14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kumimoji="0" lang="en-US" alt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702" marR="5270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702" marR="5270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702" marR="5270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702" marR="5270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pattFill prst="zigZag">
                      <a:fgClr>
                        <a:srgbClr val="FBA7F5"/>
                      </a:fgClr>
                      <a:bgClr>
                        <a:schemeClr val="bg1"/>
                      </a:bgClr>
                    </a:pattFill>
                  </a:tcPr>
                </a:tc>
                <a:extLst>
                  <a:ext uri="{0D108BD9-81ED-4DB2-BD59-A6C34878D82A}">
                    <a16:rowId xmlns:a16="http://schemas.microsoft.com/office/drawing/2014/main" val="393493336"/>
                  </a:ext>
                </a:extLst>
              </a:tr>
              <a:tr h="266003"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l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Из числа обследованных пациентов, больных ВИЧ-инфекцией (код МКБ </a:t>
                      </a:r>
                      <a:r>
                        <a:rPr kumimoji="0" lang="ru-RU" alt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a:t></a:t>
                      </a:r>
                      <a:r>
                        <a:rPr kumimoji="0" lang="ru-RU" alt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10 В20-В24) (табл. 3000, стр. 1), получили лечение по поводу хронического вирусного гепатита С в отчетном году</a:t>
                      </a: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702" marR="5270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ctr" defTabSz="1050925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</a:t>
                      </a: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702" marR="5270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702" marR="5270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702" marR="5270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702" marR="5270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pattFill prst="zigZag">
                      <a:fgClr>
                        <a:srgbClr val="FBA7F5"/>
                      </a:fgClr>
                      <a:bgClr>
                        <a:schemeClr val="bg1"/>
                      </a:bgClr>
                    </a:pattFill>
                  </a:tcPr>
                </a:tc>
                <a:extLst>
                  <a:ext uri="{0D108BD9-81ED-4DB2-BD59-A6C34878D82A}">
                    <a16:rowId xmlns:a16="http://schemas.microsoft.com/office/drawing/2014/main" val="1231051425"/>
                  </a:ext>
                </a:extLst>
              </a:tr>
              <a:tr h="266003"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l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Из числа пациентов, больных ВИЧ-инфекцией (код МКБ </a:t>
                      </a:r>
                      <a:r>
                        <a:rPr kumimoji="0" lang="ru-RU" alt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a:t></a:t>
                      </a:r>
                      <a:r>
                        <a:rPr kumimoji="0" lang="ru-RU" alt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10 В20-В24), состоящих под наблюдением (табл. 2000, стр. 1, гр.15), госпитализированы в отчетном году</a:t>
                      </a: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702" marR="5270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ctr" defTabSz="1050925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</a:t>
                      </a: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702" marR="5270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702" marR="5270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702" marR="5270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702" marR="5270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pattFill prst="zigZag">
                      <a:fgClr>
                        <a:srgbClr val="FBA7F5"/>
                      </a:fgClr>
                      <a:bgClr>
                        <a:schemeClr val="bg1"/>
                      </a:bgClr>
                    </a:pattFill>
                  </a:tcPr>
                </a:tc>
                <a:extLst>
                  <a:ext uri="{0D108BD9-81ED-4DB2-BD59-A6C34878D82A}">
                    <a16:rowId xmlns:a16="http://schemas.microsoft.com/office/drawing/2014/main" val="2944140042"/>
                  </a:ext>
                </a:extLst>
              </a:tr>
              <a:tr h="159331">
                <a:tc>
                  <a:txBody>
                    <a:bodyPr/>
                    <a:lstStyle>
                      <a:lvl1pPr indent="3810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381000" algn="l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из них (стр. 20) два и более раза</a:t>
                      </a:r>
                      <a:endParaRPr kumimoji="0" lang="ru-RU" alt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702" marR="5270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ctr" defTabSz="1050925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</a:t>
                      </a: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702" marR="5270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702" marR="5270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702" marR="5270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1050925">
                        <a:spcBef>
                          <a:spcPct val="20000"/>
                        </a:spcBef>
                        <a:buFont typeface="Courier New" panose="02070309020205020404" pitchFamily="49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1050925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1050925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rgbClr val="7F7F7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r" defTabSz="10509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702" marR="5270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pattFill prst="zigZag">
                      <a:fgClr>
                        <a:srgbClr val="FBA7F5"/>
                      </a:fgClr>
                      <a:bgClr>
                        <a:schemeClr val="bg1"/>
                      </a:bgClr>
                    </a:pattFill>
                  </a:tcPr>
                </a:tc>
                <a:extLst>
                  <a:ext uri="{0D108BD9-81ED-4DB2-BD59-A6C34878D82A}">
                    <a16:rowId xmlns:a16="http://schemas.microsoft.com/office/drawing/2014/main" val="1755649053"/>
                  </a:ext>
                </a:extLst>
              </a:tr>
            </a:tbl>
          </a:graphicData>
        </a:graphic>
      </p:graphicFrame>
      <p:sp>
        <p:nvSpPr>
          <p:cNvPr id="32898" name="Rectangle 1"/>
          <p:cNvSpPr>
            <a:spLocks noChangeArrowheads="1"/>
          </p:cNvSpPr>
          <p:nvPr/>
        </p:nvSpPr>
        <p:spPr bwMode="auto">
          <a:xfrm>
            <a:off x="529305" y="687960"/>
            <a:ext cx="8023279" cy="8776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ru-RU" altLang="ru-RU" sz="1021" b="1" dirty="0">
                <a:cs typeface="Times New Roman" panose="02020603050405020304" pitchFamily="18" charset="0"/>
              </a:rPr>
              <a:t>6. Результаты лечения пациентов, больных ВИЧ-инфекцией, состоящих под наблюдением медицинской организации</a:t>
            </a:r>
            <a:endParaRPr lang="ru-RU" altLang="ru-RU" sz="595" dirty="0"/>
          </a:p>
          <a:p>
            <a:endParaRPr lang="ru-RU" altLang="ru-RU" sz="595" b="1" dirty="0">
              <a:cs typeface="Times New Roman" panose="02020603050405020304" pitchFamily="18" charset="0"/>
            </a:endParaRPr>
          </a:p>
          <a:p>
            <a:pPr algn="r"/>
            <a:r>
              <a:rPr lang="ru-RU" altLang="ru-RU" sz="1021" b="1" dirty="0">
                <a:cs typeface="Times New Roman" panose="02020603050405020304" pitchFamily="18" charset="0"/>
              </a:rPr>
              <a:t> </a:t>
            </a:r>
            <a:r>
              <a:rPr lang="ru-RU" altLang="ru-RU" sz="936" b="1" dirty="0">
                <a:cs typeface="Times New Roman" panose="02020603050405020304" pitchFamily="18" charset="0"/>
              </a:rPr>
              <a:t>(6000) 															</a:t>
            </a:r>
            <a:r>
              <a:rPr lang="ru-RU" altLang="ru-RU" sz="851" dirty="0">
                <a:cs typeface="Times New Roman" panose="02020603050405020304" pitchFamily="18" charset="0"/>
              </a:rPr>
              <a:t>Код по ОКЕИ: человек – 792</a:t>
            </a:r>
            <a:endParaRPr lang="ru-RU" altLang="ru-RU" sz="340" dirty="0"/>
          </a:p>
          <a:p>
            <a:endParaRPr lang="ru-RU" altLang="ru-RU" sz="1531" dirty="0"/>
          </a:p>
        </p:txBody>
      </p:sp>
      <p:sp>
        <p:nvSpPr>
          <p:cNvPr id="3" name="Прямоугольник 2"/>
          <p:cNvSpPr>
            <a:spLocks noChangeArrowheads="1"/>
          </p:cNvSpPr>
          <p:nvPr/>
        </p:nvSpPr>
        <p:spPr bwMode="auto">
          <a:xfrm>
            <a:off x="1547664" y="4077072"/>
            <a:ext cx="5764285" cy="2212529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ru-RU" altLang="ru-RU" sz="1531" b="1" dirty="0"/>
              <a:t>Табл. 6000 </a:t>
            </a:r>
          </a:p>
          <a:p>
            <a:r>
              <a:rPr lang="ru-RU" altLang="ru-RU" sz="1531" dirty="0"/>
              <a:t>	В графе 3 показывается </a:t>
            </a:r>
            <a:r>
              <a:rPr lang="ru-RU" altLang="ru-RU" sz="1531" b="1" dirty="0"/>
              <a:t>общее число пациентов </a:t>
            </a:r>
            <a:r>
              <a:rPr lang="ru-RU" altLang="ru-RU" sz="1531" dirty="0"/>
              <a:t>с болезнью, вызванной ВИЧ, из числа состоявших под наблюдением в отчетном году, зарегистрированных для лечения.</a:t>
            </a:r>
          </a:p>
          <a:p>
            <a:r>
              <a:rPr lang="ru-RU" altLang="ru-RU" sz="1531" dirty="0"/>
              <a:t> 	В графе 4 - те из них, кто был зарегистрирован для лечения </a:t>
            </a:r>
            <a:r>
              <a:rPr lang="ru-RU" altLang="ru-RU" sz="1531" b="1" dirty="0"/>
              <a:t>с впервые в жизни установленным диагнозом </a:t>
            </a:r>
            <a:r>
              <a:rPr lang="ru-RU" altLang="ru-RU" sz="1531" dirty="0"/>
              <a:t>болезни, вызванной ВИЧ.</a:t>
            </a:r>
          </a:p>
          <a:p>
            <a:r>
              <a:rPr lang="ru-RU" altLang="ru-RU" sz="1531" dirty="0">
                <a:solidFill>
                  <a:srgbClr val="C00000"/>
                </a:solidFill>
              </a:rPr>
              <a:t>	Графа 5 не заполняется</a:t>
            </a:r>
            <a:r>
              <a:rPr lang="ru-RU" altLang="ru-RU" sz="1531" dirty="0"/>
              <a:t>.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5868144" y="2247624"/>
            <a:ext cx="1745894" cy="1021818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ru-RU" altLang="ru-RU" sz="936" dirty="0">
              <a:solidFill>
                <a:schemeClr val="tx2"/>
              </a:solidFill>
            </a:endParaRPr>
          </a:p>
          <a:p>
            <a:r>
              <a:rPr lang="ru-RU" altLang="ru-RU" sz="1021" dirty="0" smtClean="0">
                <a:solidFill>
                  <a:schemeClr val="tx2"/>
                </a:solidFill>
              </a:rPr>
              <a:t>Значение по строке 1 = значения по стр.2</a:t>
            </a:r>
            <a:r>
              <a:rPr lang="ru-RU" altLang="ru-RU" sz="1021" dirty="0">
                <a:solidFill>
                  <a:schemeClr val="tx2"/>
                </a:solidFill>
              </a:rPr>
              <a:t>+ стр. 3+стр.4+ стр.5 + стр. 6 по </a:t>
            </a:r>
            <a:r>
              <a:rPr lang="ru-RU" altLang="ru-RU" sz="1021" b="1" dirty="0">
                <a:solidFill>
                  <a:schemeClr val="tx2"/>
                </a:solidFill>
              </a:rPr>
              <a:t>гр. 3 и 4</a:t>
            </a:r>
          </a:p>
          <a:p>
            <a:endParaRPr lang="ru-RU" altLang="ru-RU" sz="1021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95302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28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898" grpId="0"/>
      <p:bldP spid="3" grpId="0" animBg="1"/>
      <p:bldP spid="6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13"/>
          <p:cNvSpPr txBox="1">
            <a:spLocks noChangeArrowheads="1"/>
          </p:cNvSpPr>
          <p:nvPr/>
        </p:nvSpPr>
        <p:spPr bwMode="auto">
          <a:xfrm>
            <a:off x="1" y="0"/>
            <a:ext cx="9162562" cy="700282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b="1" dirty="0">
                <a:solidFill>
                  <a:schemeClr val="bg1"/>
                </a:solidFill>
              </a:rPr>
              <a:t>Форма федерального статистического наблюдения № 61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b="1" dirty="0">
                <a:solidFill>
                  <a:schemeClr val="bg1"/>
                </a:solidFill>
              </a:rPr>
              <a:t> «Сведения о болезни, вызванной вирусом  иммунодефицита человека» </a:t>
            </a: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5016C3F7-07C4-4554-B552-666B0AC022E6}"/>
              </a:ext>
            </a:extLst>
          </p:cNvPr>
          <p:cNvSpPr/>
          <p:nvPr/>
        </p:nvSpPr>
        <p:spPr>
          <a:xfrm>
            <a:off x="249071" y="750591"/>
            <a:ext cx="8715417" cy="4766641"/>
          </a:xfrm>
          <a:prstGeom prst="rect">
            <a:avLst/>
          </a:prstGeom>
          <a:solidFill>
            <a:srgbClr val="FF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A6ABDD89-9672-4CFE-A1F3-BA2E117B9495}"/>
              </a:ext>
            </a:extLst>
          </p:cNvPr>
          <p:cNvSpPr/>
          <p:nvPr/>
        </p:nvSpPr>
        <p:spPr>
          <a:xfrm>
            <a:off x="294875" y="750592"/>
            <a:ext cx="855424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b="1" dirty="0">
                <a:solidFill>
                  <a:srgbClr val="0033CC"/>
                </a:solidFill>
              </a:rPr>
              <a:t>НЕКОТОРЫЕ УСЛОВИЯ ВНУТРИТАБЛИЧНОГО </a:t>
            </a:r>
            <a:r>
              <a:rPr lang="ru-RU" altLang="ru-RU" b="1" dirty="0" smtClean="0">
                <a:solidFill>
                  <a:srgbClr val="0033CC"/>
                </a:solidFill>
              </a:rPr>
              <a:t>КОНТРОЛЯ </a:t>
            </a:r>
            <a:r>
              <a:rPr lang="ru-RU" altLang="ru-RU" b="1" dirty="0">
                <a:solidFill>
                  <a:srgbClr val="0033CC"/>
                </a:solidFill>
              </a:rPr>
              <a:t>ДЛЯ ТАБЛИЦЫ 6000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467544" y="1628800"/>
            <a:ext cx="7490512" cy="31085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600" dirty="0" smtClean="0"/>
              <a:t>Ф.61,таб. 6000, </a:t>
            </a:r>
            <a:r>
              <a:rPr lang="ru-RU" sz="1600" dirty="0" smtClean="0">
                <a:solidFill>
                  <a:srgbClr val="C00000"/>
                </a:solidFill>
              </a:rPr>
              <a:t>стр.1, гр.03.04 </a:t>
            </a:r>
            <a:r>
              <a:rPr lang="ru-RU" sz="1600" u="sng" dirty="0" smtClean="0"/>
              <a:t>равно</a:t>
            </a:r>
            <a:r>
              <a:rPr lang="ru-RU" sz="1600" dirty="0" smtClean="0"/>
              <a:t> ф. 61, таб. 6000, </a:t>
            </a:r>
            <a:r>
              <a:rPr lang="ru-RU" sz="1600" dirty="0" smtClean="0">
                <a:solidFill>
                  <a:srgbClr val="C00000"/>
                </a:solidFill>
              </a:rPr>
              <a:t>стр. со 2 по 6, гр.03.04*</a:t>
            </a:r>
          </a:p>
          <a:p>
            <a:r>
              <a:rPr lang="ru-RU" sz="1600" dirty="0"/>
              <a:t>Ф.61,таб. 6000, </a:t>
            </a:r>
            <a:r>
              <a:rPr lang="ru-RU" sz="1600" dirty="0">
                <a:solidFill>
                  <a:srgbClr val="C00000"/>
                </a:solidFill>
              </a:rPr>
              <a:t>стр.1, </a:t>
            </a:r>
            <a:r>
              <a:rPr lang="ru-RU" sz="1600" dirty="0" smtClean="0">
                <a:solidFill>
                  <a:srgbClr val="C00000"/>
                </a:solidFill>
              </a:rPr>
              <a:t>гр.03.04 </a:t>
            </a:r>
            <a:r>
              <a:rPr lang="ru-RU" sz="1600" u="sng" dirty="0" smtClean="0"/>
              <a:t>больше</a:t>
            </a:r>
            <a:r>
              <a:rPr lang="ru-RU" sz="1600" dirty="0" smtClean="0"/>
              <a:t> ф.61,таб</a:t>
            </a:r>
            <a:r>
              <a:rPr lang="ru-RU" sz="1600" dirty="0"/>
              <a:t>. 6000, </a:t>
            </a:r>
            <a:r>
              <a:rPr lang="ru-RU" sz="1600" dirty="0" smtClean="0">
                <a:solidFill>
                  <a:srgbClr val="C00000"/>
                </a:solidFill>
              </a:rPr>
              <a:t>стр.2, гр.03.04*</a:t>
            </a:r>
          </a:p>
          <a:p>
            <a:r>
              <a:rPr lang="ru-RU" sz="1600" dirty="0"/>
              <a:t>Ф.61,таб. 6000, </a:t>
            </a:r>
            <a:r>
              <a:rPr lang="ru-RU" sz="1600" dirty="0">
                <a:solidFill>
                  <a:srgbClr val="C00000"/>
                </a:solidFill>
              </a:rPr>
              <a:t>стр.1, </a:t>
            </a:r>
            <a:r>
              <a:rPr lang="ru-RU" sz="1600" dirty="0" smtClean="0">
                <a:solidFill>
                  <a:srgbClr val="C00000"/>
                </a:solidFill>
              </a:rPr>
              <a:t>гр.03.04 </a:t>
            </a:r>
            <a:r>
              <a:rPr lang="ru-RU" sz="1600" u="sng" dirty="0"/>
              <a:t>больше </a:t>
            </a:r>
            <a:r>
              <a:rPr lang="ru-RU" sz="1600" dirty="0" smtClean="0"/>
              <a:t>ф.61,таб</a:t>
            </a:r>
            <a:r>
              <a:rPr lang="ru-RU" sz="1600" dirty="0"/>
              <a:t>. 6000, </a:t>
            </a:r>
            <a:r>
              <a:rPr lang="ru-RU" sz="1600" dirty="0">
                <a:solidFill>
                  <a:srgbClr val="C00000"/>
                </a:solidFill>
              </a:rPr>
              <a:t>стр.</a:t>
            </a:r>
            <a:r>
              <a:rPr lang="ru-RU" sz="1600" dirty="0" smtClean="0">
                <a:solidFill>
                  <a:srgbClr val="C00000"/>
                </a:solidFill>
              </a:rPr>
              <a:t>3, </a:t>
            </a:r>
            <a:r>
              <a:rPr lang="ru-RU" sz="1600" dirty="0">
                <a:solidFill>
                  <a:srgbClr val="C00000"/>
                </a:solidFill>
              </a:rPr>
              <a:t>гр.</a:t>
            </a:r>
            <a:r>
              <a:rPr lang="ru-RU" sz="1600" dirty="0" smtClean="0">
                <a:solidFill>
                  <a:srgbClr val="C00000"/>
                </a:solidFill>
              </a:rPr>
              <a:t>03.04*</a:t>
            </a:r>
          </a:p>
          <a:p>
            <a:r>
              <a:rPr lang="ru-RU" sz="1600" dirty="0"/>
              <a:t>Ф.61,таб. 6000, </a:t>
            </a:r>
            <a:r>
              <a:rPr lang="ru-RU" sz="1600" dirty="0">
                <a:solidFill>
                  <a:srgbClr val="C00000"/>
                </a:solidFill>
              </a:rPr>
              <a:t>стр.1, </a:t>
            </a:r>
            <a:r>
              <a:rPr lang="ru-RU" sz="1600" dirty="0" smtClean="0">
                <a:solidFill>
                  <a:srgbClr val="C00000"/>
                </a:solidFill>
              </a:rPr>
              <a:t>гр.03.04 </a:t>
            </a:r>
            <a:r>
              <a:rPr lang="ru-RU" sz="1600" u="sng" dirty="0"/>
              <a:t>больше </a:t>
            </a:r>
            <a:r>
              <a:rPr lang="ru-RU" sz="1600" dirty="0" smtClean="0"/>
              <a:t>ф.61,таб</a:t>
            </a:r>
            <a:r>
              <a:rPr lang="ru-RU" sz="1600" dirty="0"/>
              <a:t>. 6000, </a:t>
            </a:r>
            <a:r>
              <a:rPr lang="ru-RU" sz="1600" dirty="0">
                <a:solidFill>
                  <a:srgbClr val="C00000"/>
                </a:solidFill>
              </a:rPr>
              <a:t>стр.</a:t>
            </a:r>
            <a:r>
              <a:rPr lang="ru-RU" sz="1600" dirty="0" smtClean="0">
                <a:solidFill>
                  <a:srgbClr val="C00000"/>
                </a:solidFill>
              </a:rPr>
              <a:t>4,</a:t>
            </a:r>
            <a:r>
              <a:rPr lang="ru-RU" sz="1600" dirty="0">
                <a:solidFill>
                  <a:srgbClr val="C00000"/>
                </a:solidFill>
              </a:rPr>
              <a:t> гр.</a:t>
            </a:r>
            <a:r>
              <a:rPr lang="ru-RU" sz="1600" dirty="0" smtClean="0">
                <a:solidFill>
                  <a:srgbClr val="C00000"/>
                </a:solidFill>
              </a:rPr>
              <a:t>03.04*</a:t>
            </a:r>
          </a:p>
          <a:p>
            <a:r>
              <a:rPr lang="ru-RU" sz="1600" dirty="0"/>
              <a:t>Ф.61,таб. 6000, </a:t>
            </a:r>
            <a:r>
              <a:rPr lang="ru-RU" sz="1600" dirty="0">
                <a:solidFill>
                  <a:srgbClr val="C00000"/>
                </a:solidFill>
              </a:rPr>
              <a:t>стр.1, </a:t>
            </a:r>
            <a:r>
              <a:rPr lang="ru-RU" sz="1600" dirty="0" smtClean="0">
                <a:solidFill>
                  <a:srgbClr val="C00000"/>
                </a:solidFill>
              </a:rPr>
              <a:t>гр.03.04 </a:t>
            </a:r>
            <a:r>
              <a:rPr lang="ru-RU" sz="1600" u="sng" dirty="0"/>
              <a:t>больше </a:t>
            </a:r>
            <a:r>
              <a:rPr lang="ru-RU" sz="1600" dirty="0" smtClean="0"/>
              <a:t>ф.61,таб</a:t>
            </a:r>
            <a:r>
              <a:rPr lang="ru-RU" sz="1600" dirty="0"/>
              <a:t>. 6000, </a:t>
            </a:r>
            <a:r>
              <a:rPr lang="ru-RU" sz="1600" dirty="0">
                <a:solidFill>
                  <a:srgbClr val="C00000"/>
                </a:solidFill>
              </a:rPr>
              <a:t>стр.</a:t>
            </a:r>
            <a:r>
              <a:rPr lang="ru-RU" sz="1600" dirty="0" smtClean="0">
                <a:solidFill>
                  <a:srgbClr val="C00000"/>
                </a:solidFill>
              </a:rPr>
              <a:t>5,</a:t>
            </a:r>
            <a:r>
              <a:rPr lang="ru-RU" sz="1600" dirty="0">
                <a:solidFill>
                  <a:srgbClr val="C00000"/>
                </a:solidFill>
              </a:rPr>
              <a:t> гр.</a:t>
            </a:r>
            <a:r>
              <a:rPr lang="ru-RU" sz="1600" dirty="0" smtClean="0">
                <a:solidFill>
                  <a:srgbClr val="C00000"/>
                </a:solidFill>
              </a:rPr>
              <a:t>03.04*</a:t>
            </a:r>
          </a:p>
          <a:p>
            <a:r>
              <a:rPr lang="ru-RU" sz="1600" dirty="0"/>
              <a:t>Ф.61,таб. 6000, </a:t>
            </a:r>
            <a:r>
              <a:rPr lang="ru-RU" sz="1600" dirty="0">
                <a:solidFill>
                  <a:srgbClr val="C00000"/>
                </a:solidFill>
              </a:rPr>
              <a:t>стр.1, </a:t>
            </a:r>
            <a:r>
              <a:rPr lang="ru-RU" sz="1600" dirty="0" smtClean="0">
                <a:solidFill>
                  <a:srgbClr val="C00000"/>
                </a:solidFill>
              </a:rPr>
              <a:t>гр.03.04 </a:t>
            </a:r>
            <a:r>
              <a:rPr lang="ru-RU" sz="1600" u="sng" dirty="0"/>
              <a:t>больше </a:t>
            </a:r>
            <a:r>
              <a:rPr lang="ru-RU" sz="1600" dirty="0" smtClean="0"/>
              <a:t>ф.61,таб</a:t>
            </a:r>
            <a:r>
              <a:rPr lang="ru-RU" sz="1600" dirty="0"/>
              <a:t>. 6000, </a:t>
            </a:r>
            <a:r>
              <a:rPr lang="ru-RU" sz="1600" dirty="0">
                <a:solidFill>
                  <a:srgbClr val="C00000"/>
                </a:solidFill>
              </a:rPr>
              <a:t>стр.</a:t>
            </a:r>
            <a:r>
              <a:rPr lang="ru-RU" sz="1600" dirty="0" smtClean="0">
                <a:solidFill>
                  <a:srgbClr val="C00000"/>
                </a:solidFill>
              </a:rPr>
              <a:t>6,</a:t>
            </a:r>
            <a:r>
              <a:rPr lang="ru-RU" sz="1600" dirty="0">
                <a:solidFill>
                  <a:srgbClr val="C00000"/>
                </a:solidFill>
              </a:rPr>
              <a:t> гр.</a:t>
            </a:r>
            <a:r>
              <a:rPr lang="ru-RU" sz="1600" dirty="0" smtClean="0">
                <a:solidFill>
                  <a:srgbClr val="C00000"/>
                </a:solidFill>
              </a:rPr>
              <a:t>03.04*</a:t>
            </a:r>
          </a:p>
          <a:p>
            <a:r>
              <a:rPr lang="ru-RU" sz="1600" dirty="0"/>
              <a:t>Ф.61,таб. 6000, </a:t>
            </a:r>
            <a:r>
              <a:rPr lang="ru-RU" sz="1600" dirty="0">
                <a:solidFill>
                  <a:srgbClr val="C00000"/>
                </a:solidFill>
              </a:rPr>
              <a:t>стр.1, </a:t>
            </a:r>
            <a:r>
              <a:rPr lang="ru-RU" sz="1600" dirty="0" smtClean="0">
                <a:solidFill>
                  <a:srgbClr val="C00000"/>
                </a:solidFill>
              </a:rPr>
              <a:t>гр.03.04 </a:t>
            </a:r>
            <a:r>
              <a:rPr lang="ru-RU" sz="1600" u="sng" dirty="0" smtClean="0"/>
              <a:t>больше </a:t>
            </a:r>
            <a:r>
              <a:rPr lang="ru-RU" sz="1600" dirty="0" smtClean="0"/>
              <a:t>ф.61,таб</a:t>
            </a:r>
            <a:r>
              <a:rPr lang="ru-RU" sz="1600" dirty="0"/>
              <a:t>. 6000, </a:t>
            </a:r>
            <a:r>
              <a:rPr lang="ru-RU" sz="1600" dirty="0">
                <a:solidFill>
                  <a:srgbClr val="C00000"/>
                </a:solidFill>
              </a:rPr>
              <a:t>стр.</a:t>
            </a:r>
            <a:r>
              <a:rPr lang="ru-RU" sz="1600" dirty="0" smtClean="0">
                <a:solidFill>
                  <a:srgbClr val="C00000"/>
                </a:solidFill>
              </a:rPr>
              <a:t>7,</a:t>
            </a:r>
            <a:r>
              <a:rPr lang="ru-RU" sz="1600" dirty="0">
                <a:solidFill>
                  <a:srgbClr val="C00000"/>
                </a:solidFill>
              </a:rPr>
              <a:t> гр.</a:t>
            </a:r>
            <a:r>
              <a:rPr lang="ru-RU" sz="1600" dirty="0" smtClean="0">
                <a:solidFill>
                  <a:srgbClr val="C00000"/>
                </a:solidFill>
              </a:rPr>
              <a:t>03.04*</a:t>
            </a:r>
          </a:p>
          <a:p>
            <a:r>
              <a:rPr lang="ru-RU" sz="1600" dirty="0"/>
              <a:t>Ф.61,таб. 6000, </a:t>
            </a:r>
            <a:r>
              <a:rPr lang="ru-RU" sz="1600" dirty="0">
                <a:solidFill>
                  <a:srgbClr val="C00000"/>
                </a:solidFill>
              </a:rPr>
              <a:t>стр.1, </a:t>
            </a:r>
            <a:r>
              <a:rPr lang="ru-RU" sz="1600" dirty="0" smtClean="0">
                <a:solidFill>
                  <a:srgbClr val="C00000"/>
                </a:solidFill>
              </a:rPr>
              <a:t>гр.03.04 </a:t>
            </a:r>
            <a:r>
              <a:rPr lang="ru-RU" sz="1600" u="sng" dirty="0"/>
              <a:t>больше </a:t>
            </a:r>
            <a:r>
              <a:rPr lang="ru-RU" sz="1600" dirty="0" smtClean="0"/>
              <a:t>ф.61,таб</a:t>
            </a:r>
            <a:r>
              <a:rPr lang="ru-RU" sz="1600" dirty="0"/>
              <a:t>. 6000, </a:t>
            </a:r>
            <a:r>
              <a:rPr lang="ru-RU" sz="1600" dirty="0">
                <a:solidFill>
                  <a:srgbClr val="C00000"/>
                </a:solidFill>
              </a:rPr>
              <a:t>стр.</a:t>
            </a:r>
            <a:r>
              <a:rPr lang="ru-RU" sz="1600" dirty="0" smtClean="0">
                <a:solidFill>
                  <a:srgbClr val="C00000"/>
                </a:solidFill>
              </a:rPr>
              <a:t>8,</a:t>
            </a:r>
            <a:r>
              <a:rPr lang="ru-RU" sz="1600" dirty="0">
                <a:solidFill>
                  <a:srgbClr val="C00000"/>
                </a:solidFill>
              </a:rPr>
              <a:t> гр.</a:t>
            </a:r>
            <a:r>
              <a:rPr lang="ru-RU" sz="1600" dirty="0" smtClean="0">
                <a:solidFill>
                  <a:srgbClr val="C00000"/>
                </a:solidFill>
              </a:rPr>
              <a:t>03.04*</a:t>
            </a:r>
          </a:p>
          <a:p>
            <a:r>
              <a:rPr lang="ru-RU" sz="1600" dirty="0"/>
              <a:t>Ф.61,таб. 6000, </a:t>
            </a:r>
            <a:r>
              <a:rPr lang="ru-RU" sz="1600" dirty="0">
                <a:solidFill>
                  <a:srgbClr val="C00000"/>
                </a:solidFill>
              </a:rPr>
              <a:t>стр.1</a:t>
            </a:r>
            <a:r>
              <a:rPr lang="ru-RU" sz="1600" dirty="0" smtClean="0">
                <a:solidFill>
                  <a:srgbClr val="C00000"/>
                </a:solidFill>
              </a:rPr>
              <a:t>,</a:t>
            </a:r>
            <a:r>
              <a:rPr lang="ru-RU" sz="1600" dirty="0">
                <a:solidFill>
                  <a:srgbClr val="C00000"/>
                </a:solidFill>
              </a:rPr>
              <a:t> </a:t>
            </a:r>
            <a:r>
              <a:rPr lang="ru-RU" sz="1600" dirty="0" smtClean="0">
                <a:solidFill>
                  <a:srgbClr val="C00000"/>
                </a:solidFill>
              </a:rPr>
              <a:t>гр.03 </a:t>
            </a:r>
            <a:r>
              <a:rPr lang="ru-RU" sz="1600" u="sng" dirty="0"/>
              <a:t>больше </a:t>
            </a:r>
            <a:r>
              <a:rPr lang="ru-RU" sz="1600" dirty="0" smtClean="0"/>
              <a:t>ф.61,таб</a:t>
            </a:r>
            <a:r>
              <a:rPr lang="ru-RU" sz="1600" dirty="0"/>
              <a:t>. 6000, </a:t>
            </a:r>
            <a:r>
              <a:rPr lang="ru-RU" sz="1600" dirty="0" smtClean="0">
                <a:solidFill>
                  <a:srgbClr val="C00000"/>
                </a:solidFill>
              </a:rPr>
              <a:t>стр.9, гр.03*</a:t>
            </a:r>
          </a:p>
          <a:p>
            <a:r>
              <a:rPr lang="ru-RU" sz="1600" dirty="0"/>
              <a:t>Ф.61,таб. 6000, </a:t>
            </a:r>
            <a:r>
              <a:rPr lang="ru-RU" sz="1600" dirty="0">
                <a:solidFill>
                  <a:srgbClr val="C00000"/>
                </a:solidFill>
              </a:rPr>
              <a:t>стр.10</a:t>
            </a:r>
            <a:r>
              <a:rPr lang="ru-RU" sz="1600" dirty="0" smtClean="0">
                <a:solidFill>
                  <a:srgbClr val="C00000"/>
                </a:solidFill>
              </a:rPr>
              <a:t>, гр.03.04 </a:t>
            </a:r>
            <a:r>
              <a:rPr lang="ru-RU" sz="1600" u="sng" dirty="0"/>
              <a:t>больше </a:t>
            </a:r>
            <a:r>
              <a:rPr lang="ru-RU" sz="1600" u="sng" dirty="0" smtClean="0"/>
              <a:t> или равно </a:t>
            </a:r>
            <a:r>
              <a:rPr lang="ru-RU" sz="1600" dirty="0" smtClean="0"/>
              <a:t>ф.61,таб</a:t>
            </a:r>
            <a:r>
              <a:rPr lang="ru-RU" sz="1600" dirty="0"/>
              <a:t>. 6000, </a:t>
            </a:r>
            <a:r>
              <a:rPr lang="ru-RU" sz="1600" dirty="0">
                <a:solidFill>
                  <a:srgbClr val="C00000"/>
                </a:solidFill>
              </a:rPr>
              <a:t>стр.11</a:t>
            </a:r>
            <a:r>
              <a:rPr lang="ru-RU" sz="1600" dirty="0" smtClean="0">
                <a:solidFill>
                  <a:srgbClr val="C00000"/>
                </a:solidFill>
              </a:rPr>
              <a:t>, гр.03.04</a:t>
            </a:r>
            <a:r>
              <a:rPr lang="ru-RU" sz="1600" dirty="0" smtClean="0"/>
              <a:t>*</a:t>
            </a:r>
          </a:p>
          <a:p>
            <a:r>
              <a:rPr lang="ru-RU" sz="1600" dirty="0"/>
              <a:t>Ф.61,таб. 6000, </a:t>
            </a:r>
            <a:r>
              <a:rPr lang="ru-RU" sz="1600" dirty="0">
                <a:solidFill>
                  <a:srgbClr val="C00000"/>
                </a:solidFill>
              </a:rPr>
              <a:t>стр.17</a:t>
            </a:r>
            <a:r>
              <a:rPr lang="ru-RU" sz="1600" dirty="0" smtClean="0">
                <a:solidFill>
                  <a:srgbClr val="C00000"/>
                </a:solidFill>
              </a:rPr>
              <a:t>, гр.03.04</a:t>
            </a:r>
            <a:r>
              <a:rPr lang="ru-RU" sz="1600" u="sng" dirty="0">
                <a:solidFill>
                  <a:srgbClr val="C00000"/>
                </a:solidFill>
              </a:rPr>
              <a:t> </a:t>
            </a:r>
            <a:r>
              <a:rPr lang="ru-RU" sz="1600" u="sng" dirty="0"/>
              <a:t>больше </a:t>
            </a:r>
            <a:r>
              <a:rPr lang="ru-RU" sz="1600" dirty="0" smtClean="0"/>
              <a:t>ф.61,таб</a:t>
            </a:r>
            <a:r>
              <a:rPr lang="ru-RU" sz="1600" dirty="0"/>
              <a:t>. 6000, </a:t>
            </a:r>
            <a:r>
              <a:rPr lang="ru-RU" sz="1600" dirty="0">
                <a:solidFill>
                  <a:srgbClr val="C00000"/>
                </a:solidFill>
              </a:rPr>
              <a:t>стр.</a:t>
            </a:r>
            <a:r>
              <a:rPr lang="ru-RU" sz="1600" dirty="0" smtClean="0">
                <a:solidFill>
                  <a:srgbClr val="C00000"/>
                </a:solidFill>
              </a:rPr>
              <a:t>18,03.04*</a:t>
            </a:r>
          </a:p>
          <a:p>
            <a:r>
              <a:rPr lang="ru-RU" sz="1600" dirty="0"/>
              <a:t>Ф.61,таб. 6000, </a:t>
            </a:r>
            <a:r>
              <a:rPr lang="ru-RU" sz="1600" dirty="0">
                <a:solidFill>
                  <a:srgbClr val="C00000"/>
                </a:solidFill>
              </a:rPr>
              <a:t>стр.1:16</a:t>
            </a:r>
            <a:r>
              <a:rPr lang="ru-RU" sz="1600" dirty="0" smtClean="0">
                <a:solidFill>
                  <a:srgbClr val="C00000"/>
                </a:solidFill>
              </a:rPr>
              <a:t>, гр.03</a:t>
            </a:r>
            <a:r>
              <a:rPr lang="ru-RU" sz="1600" dirty="0">
                <a:solidFill>
                  <a:srgbClr val="C00000"/>
                </a:solidFill>
              </a:rPr>
              <a:t> </a:t>
            </a:r>
            <a:r>
              <a:rPr lang="ru-RU" sz="1600" u="sng" dirty="0"/>
              <a:t>больше </a:t>
            </a:r>
            <a:r>
              <a:rPr lang="ru-RU" sz="1600" dirty="0" smtClean="0"/>
              <a:t>ф.61,таб</a:t>
            </a:r>
            <a:r>
              <a:rPr lang="ru-RU" sz="1600" dirty="0"/>
              <a:t>. 6000, </a:t>
            </a:r>
            <a:r>
              <a:rPr lang="ru-RU" sz="1600" dirty="0" smtClean="0">
                <a:solidFill>
                  <a:srgbClr val="C00000"/>
                </a:solidFill>
              </a:rPr>
              <a:t>стр.1:16,гр.04</a:t>
            </a:r>
            <a:r>
              <a:rPr lang="ru-RU" sz="1600" dirty="0">
                <a:solidFill>
                  <a:srgbClr val="C00000"/>
                </a:solidFill>
              </a:rPr>
              <a:t>*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E078070-8EDD-4CBE-BA1D-D4E3024E180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5292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7EA09AC7-CA62-4EF9-97B7-147F97510378}"/>
              </a:ext>
            </a:extLst>
          </p:cNvPr>
          <p:cNvSpPr/>
          <p:nvPr/>
        </p:nvSpPr>
        <p:spPr>
          <a:xfrm>
            <a:off x="182505" y="3924972"/>
            <a:ext cx="8585103" cy="2016224"/>
          </a:xfrm>
          <a:prstGeom prst="rect">
            <a:avLst/>
          </a:prstGeom>
          <a:solidFill>
            <a:srgbClr val="FF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" name="Прямоугольник 13"/>
          <p:cNvSpPr txBox="1">
            <a:spLocks noChangeArrowheads="1"/>
          </p:cNvSpPr>
          <p:nvPr/>
        </p:nvSpPr>
        <p:spPr bwMode="auto">
          <a:xfrm>
            <a:off x="1" y="0"/>
            <a:ext cx="9162562" cy="700282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b="1" dirty="0">
                <a:solidFill>
                  <a:schemeClr val="bg1"/>
                </a:solidFill>
              </a:rPr>
              <a:t>Форма федерального статистического наблюдения № 61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b="1" dirty="0">
                <a:solidFill>
                  <a:schemeClr val="bg1"/>
                </a:solidFill>
              </a:rPr>
              <a:t> «Сведения о болезни, вызванной вирусом  иммунодефицита человека» </a:t>
            </a: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9AA78E51-8DE1-421A-A420-563A043075C3}"/>
              </a:ext>
            </a:extLst>
          </p:cNvPr>
          <p:cNvSpPr/>
          <p:nvPr/>
        </p:nvSpPr>
        <p:spPr>
          <a:xfrm>
            <a:off x="262590" y="1412776"/>
            <a:ext cx="8424936" cy="223224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287523" y="1471687"/>
            <a:ext cx="8424936" cy="18897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  <a:spcAft>
                <a:spcPts val="0"/>
              </a:spcAft>
            </a:pPr>
            <a:r>
              <a:rPr lang="ru-RU" sz="1600" dirty="0">
                <a:solidFill>
                  <a:srgbClr val="0000FF"/>
                </a:solidFill>
              </a:rPr>
              <a:t>Таблица </a:t>
            </a:r>
            <a:r>
              <a:rPr lang="ru-RU" sz="1600" dirty="0" smtClean="0">
                <a:solidFill>
                  <a:srgbClr val="0000FF"/>
                </a:solidFill>
              </a:rPr>
              <a:t>(6100</a:t>
            </a:r>
            <a:r>
              <a:rPr lang="ru-RU" sz="1600" dirty="0">
                <a:solidFill>
                  <a:srgbClr val="0000FF"/>
                </a:solidFill>
              </a:rPr>
              <a:t>) </a:t>
            </a:r>
          </a:p>
          <a:p>
            <a:pPr algn="just"/>
            <a:r>
              <a:rPr lang="ru-RU" sz="1600" dirty="0" smtClean="0"/>
              <a:t>Из числа </a:t>
            </a:r>
            <a:r>
              <a:rPr lang="ru-RU" sz="1600" dirty="0" smtClean="0">
                <a:solidFill>
                  <a:schemeClr val="dk1"/>
                </a:solidFill>
              </a:rPr>
              <a:t>контактных </a:t>
            </a:r>
            <a:r>
              <a:rPr lang="ru-RU" sz="1600" dirty="0">
                <a:solidFill>
                  <a:schemeClr val="dk1"/>
                </a:solidFill>
              </a:rPr>
              <a:t>лиц  </a:t>
            </a:r>
            <a:r>
              <a:rPr lang="ru-RU" sz="1600" dirty="0" smtClean="0">
                <a:solidFill>
                  <a:schemeClr val="dk1"/>
                </a:solidFill>
              </a:rPr>
              <a:t>с пациентами </a:t>
            </a:r>
            <a:r>
              <a:rPr lang="ru-RU" sz="1600" dirty="0">
                <a:solidFill>
                  <a:schemeClr val="dk1"/>
                </a:solidFill>
              </a:rPr>
              <a:t>с </a:t>
            </a:r>
            <a:r>
              <a:rPr lang="ru-RU" sz="1600" dirty="0" smtClean="0">
                <a:solidFill>
                  <a:schemeClr val="dk1"/>
                </a:solidFill>
              </a:rPr>
              <a:t>ВИЧ-инфекцией </a:t>
            </a:r>
            <a:r>
              <a:rPr lang="en-US" sz="1600" b="1" dirty="0" smtClean="0"/>
              <a:t>Z</a:t>
            </a:r>
            <a:r>
              <a:rPr lang="ru-RU" sz="1600" b="1" dirty="0" smtClean="0"/>
              <a:t>20.6 </a:t>
            </a:r>
            <a:r>
              <a:rPr lang="ru-RU" sz="1600" dirty="0" smtClean="0"/>
              <a:t>(из таб.</a:t>
            </a:r>
            <a:r>
              <a:rPr lang="ru-RU" sz="1600" b="1" dirty="0" smtClean="0"/>
              <a:t>1000</a:t>
            </a:r>
            <a:r>
              <a:rPr lang="ru-RU" sz="1600" dirty="0" smtClean="0"/>
              <a:t>, стр.57-58, гр.5</a:t>
            </a:r>
            <a:r>
              <a:rPr lang="ru-RU" sz="1600" dirty="0" smtClean="0"/>
              <a:t>) получали профилактический курс антиретровирусной терапии </a:t>
            </a:r>
            <a:r>
              <a:rPr lang="ru-RU" sz="1600" dirty="0">
                <a:ea typeface="Times New Roman" panose="02020603050405020304" pitchFamily="18" charset="0"/>
              </a:rPr>
              <a:t>(</a:t>
            </a:r>
            <a:r>
              <a:rPr lang="ru-RU" sz="1600" dirty="0" smtClean="0">
                <a:ea typeface="Times New Roman" panose="02020603050405020304" pitchFamily="18" charset="0"/>
              </a:rPr>
              <a:t>АРВТ) </a:t>
            </a:r>
            <a:r>
              <a:rPr lang="ru-RU" sz="1600" b="1" dirty="0" smtClean="0"/>
              <a:t>1</a:t>
            </a:r>
            <a:r>
              <a:rPr lang="ru-RU" sz="1600" dirty="0" smtClean="0"/>
              <a:t> </a:t>
            </a:r>
            <a:r>
              <a:rPr lang="ru-RU" sz="1600" dirty="0"/>
              <a:t>____ </a:t>
            </a:r>
            <a:r>
              <a:rPr lang="ru-RU" sz="1600" dirty="0" smtClean="0"/>
              <a:t>.</a:t>
            </a:r>
          </a:p>
          <a:p>
            <a:pPr algn="just"/>
            <a:endParaRPr lang="ru-RU" sz="1600" dirty="0" smtClean="0"/>
          </a:p>
          <a:p>
            <a:pPr algn="just"/>
            <a:r>
              <a:rPr lang="ru-RU" sz="1600" dirty="0" smtClean="0"/>
              <a:t>Из числа</a:t>
            </a:r>
            <a:r>
              <a:rPr lang="ru-RU" sz="1600" dirty="0" smtClean="0">
                <a:solidFill>
                  <a:schemeClr val="dk1"/>
                </a:solidFill>
              </a:rPr>
              <a:t> </a:t>
            </a:r>
            <a:r>
              <a:rPr lang="ru-RU" sz="1600" dirty="0">
                <a:solidFill>
                  <a:schemeClr val="dk1"/>
                </a:solidFill>
              </a:rPr>
              <a:t>лиц с бессимптомным  </a:t>
            </a:r>
            <a:r>
              <a:rPr lang="ru-RU" sz="1600" dirty="0" smtClean="0">
                <a:solidFill>
                  <a:schemeClr val="dk1"/>
                </a:solidFill>
              </a:rPr>
              <a:t>инфекционным статусом, вызванным ВИЧ </a:t>
            </a:r>
            <a:r>
              <a:rPr lang="en-US" sz="1600" b="1" dirty="0"/>
              <a:t>Z</a:t>
            </a:r>
            <a:r>
              <a:rPr lang="ru-RU" sz="1600" b="1" dirty="0" smtClean="0"/>
              <a:t>21 </a:t>
            </a:r>
            <a:r>
              <a:rPr lang="ru-RU" sz="1600" dirty="0" smtClean="0"/>
              <a:t>(из таб.</a:t>
            </a:r>
            <a:r>
              <a:rPr lang="ru-RU" sz="1600" b="1" dirty="0" smtClean="0"/>
              <a:t>1000</a:t>
            </a:r>
            <a:r>
              <a:rPr lang="ru-RU" sz="1600" dirty="0" smtClean="0"/>
              <a:t>,стр.59-60,гр.5</a:t>
            </a:r>
            <a:r>
              <a:rPr lang="ru-RU" sz="1600" dirty="0"/>
              <a:t>) получали профилактический курс антиретровирусной терапии </a:t>
            </a:r>
            <a:r>
              <a:rPr lang="ru-RU" sz="1600" dirty="0">
                <a:ea typeface="Times New Roman" panose="02020603050405020304" pitchFamily="18" charset="0"/>
              </a:rPr>
              <a:t>(АРВТ) </a:t>
            </a:r>
            <a:r>
              <a:rPr lang="ru-RU" sz="1600" b="1" dirty="0" smtClean="0"/>
              <a:t>2</a:t>
            </a:r>
            <a:r>
              <a:rPr lang="ru-RU" sz="1600" dirty="0" smtClean="0"/>
              <a:t> ____. </a:t>
            </a:r>
            <a:endParaRPr lang="ru-RU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A6ABDD89-9672-4CFE-A1F3-BA2E117B9495}"/>
              </a:ext>
            </a:extLst>
          </p:cNvPr>
          <p:cNvSpPr/>
          <p:nvPr/>
        </p:nvSpPr>
        <p:spPr>
          <a:xfrm>
            <a:off x="262590" y="3963588"/>
            <a:ext cx="855424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b="1" dirty="0">
                <a:solidFill>
                  <a:srgbClr val="0033CC"/>
                </a:solidFill>
              </a:rPr>
              <a:t>НЕКОТОРЫЕ УСЛОВИЯ </a:t>
            </a:r>
            <a:r>
              <a:rPr lang="ru-RU" altLang="ru-RU" b="1" dirty="0" smtClean="0">
                <a:solidFill>
                  <a:srgbClr val="0033CC"/>
                </a:solidFill>
              </a:rPr>
              <a:t>ВНУТРИФОРМЕННОГО МЕЖТАБЛИЧНОГО КОНТРОЛЯ </a:t>
            </a:r>
            <a:r>
              <a:rPr lang="ru-RU" altLang="ru-RU" b="1" dirty="0">
                <a:solidFill>
                  <a:srgbClr val="0033CC"/>
                </a:solidFill>
              </a:rPr>
              <a:t>ДЛЯ ТАБЛИЦЫ </a:t>
            </a:r>
            <a:r>
              <a:rPr lang="ru-RU" altLang="ru-RU" b="1" dirty="0" smtClean="0">
                <a:solidFill>
                  <a:srgbClr val="0033CC"/>
                </a:solidFill>
              </a:rPr>
              <a:t>6100</a:t>
            </a:r>
            <a:endParaRPr lang="ru-RU" altLang="ru-RU" b="1" dirty="0">
              <a:solidFill>
                <a:srgbClr val="0033CC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19182" y="4609919"/>
            <a:ext cx="772522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Ф.61, </a:t>
            </a:r>
            <a:r>
              <a:rPr lang="ru-RU" dirty="0" smtClean="0">
                <a:solidFill>
                  <a:srgbClr val="C00000"/>
                </a:solidFill>
              </a:rPr>
              <a:t>таб.6100,</a:t>
            </a:r>
            <a:r>
              <a:rPr lang="ru-RU" dirty="0" smtClean="0"/>
              <a:t> </a:t>
            </a:r>
            <a:r>
              <a:rPr lang="ru-RU" dirty="0" smtClean="0">
                <a:solidFill>
                  <a:srgbClr val="C00000"/>
                </a:solidFill>
              </a:rPr>
              <a:t>стр.1, гр.01 </a:t>
            </a:r>
            <a:r>
              <a:rPr lang="ru-RU" dirty="0" smtClean="0"/>
              <a:t>меньше ф.61, </a:t>
            </a:r>
            <a:r>
              <a:rPr lang="ru-RU" dirty="0" smtClean="0">
                <a:solidFill>
                  <a:srgbClr val="C00000"/>
                </a:solidFill>
              </a:rPr>
              <a:t>таб.1000, стр.57+58, гр. 05</a:t>
            </a:r>
            <a:endParaRPr lang="ru-RU" dirty="0">
              <a:solidFill>
                <a:srgbClr val="C00000"/>
              </a:solidFill>
            </a:endParaRPr>
          </a:p>
          <a:p>
            <a:r>
              <a:rPr lang="ru-RU" dirty="0" smtClean="0"/>
              <a:t>Ф.61, </a:t>
            </a:r>
            <a:r>
              <a:rPr lang="ru-RU" dirty="0" smtClean="0">
                <a:solidFill>
                  <a:srgbClr val="C00000"/>
                </a:solidFill>
              </a:rPr>
              <a:t>таб.6100, стр.1,гр.02</a:t>
            </a:r>
            <a:r>
              <a:rPr lang="ru-RU" u="sng" dirty="0" smtClean="0">
                <a:solidFill>
                  <a:srgbClr val="C00000"/>
                </a:solidFill>
              </a:rPr>
              <a:t> </a:t>
            </a:r>
            <a:r>
              <a:rPr lang="ru-RU" dirty="0"/>
              <a:t>меньше</a:t>
            </a:r>
            <a:r>
              <a:rPr lang="ru-RU" dirty="0" smtClean="0"/>
              <a:t> ф.61, </a:t>
            </a:r>
            <a:r>
              <a:rPr lang="ru-RU" dirty="0" smtClean="0">
                <a:solidFill>
                  <a:srgbClr val="C00000"/>
                </a:solidFill>
              </a:rPr>
              <a:t>таб.1000, стр.59+60, гр.05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E078070-8EDD-4CBE-BA1D-D4E3024E180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22548" y="781106"/>
            <a:ext cx="850501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ea typeface="Times New Roman" panose="02020603050405020304" pitchFamily="18" charset="0"/>
              </a:rPr>
              <a:t>Профилактическое  лечение </a:t>
            </a:r>
            <a:r>
              <a:rPr lang="ru-RU" b="1" dirty="0">
                <a:ea typeface="Times New Roman" panose="02020603050405020304" pitchFamily="18" charset="0"/>
              </a:rPr>
              <a:t>пациентов</a:t>
            </a:r>
            <a:r>
              <a:rPr lang="ru-RU" b="1" dirty="0" smtClean="0">
                <a:ea typeface="Times New Roman" panose="02020603050405020304" pitchFamily="18" charset="0"/>
              </a:rPr>
              <a:t>, </a:t>
            </a:r>
            <a:r>
              <a:rPr lang="ru-RU" b="1" dirty="0">
                <a:ea typeface="Times New Roman" panose="02020603050405020304" pitchFamily="18" charset="0"/>
              </a:rPr>
              <a:t>состоящих под наблюдением медицинской организации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79092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Прямоугольник 3"/>
          <p:cNvSpPr>
            <a:spLocks noChangeArrowheads="1"/>
          </p:cNvSpPr>
          <p:nvPr/>
        </p:nvSpPr>
        <p:spPr bwMode="auto">
          <a:xfrm>
            <a:off x="611560" y="836712"/>
            <a:ext cx="8016047" cy="50695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just"/>
            <a:r>
              <a:rPr lang="ru-RU" sz="1400" dirty="0"/>
              <a:t>В таблицу </a:t>
            </a:r>
            <a:r>
              <a:rPr lang="ru-RU" sz="1400" b="1" dirty="0"/>
              <a:t>7000</a:t>
            </a:r>
            <a:r>
              <a:rPr lang="ru-RU" sz="1400" dirty="0"/>
              <a:t> вносятся данные о числе зарегистрированных лиц, у которых выявлены антитела к ВИЧ методом иммунного </a:t>
            </a:r>
            <a:r>
              <a:rPr lang="ru-RU" sz="1400" dirty="0" err="1"/>
              <a:t>блотинга</a:t>
            </a:r>
            <a:r>
              <a:rPr lang="ru-RU" sz="1400" b="1" dirty="0"/>
              <a:t>: </a:t>
            </a:r>
          </a:p>
          <a:p>
            <a:pPr algn="just"/>
            <a:r>
              <a:rPr lang="ru-RU" sz="1400" b="1" dirty="0" smtClean="0">
                <a:solidFill>
                  <a:srgbClr val="0033CC"/>
                </a:solidFill>
              </a:rPr>
              <a:t>указывается </a:t>
            </a:r>
            <a:r>
              <a:rPr lang="ru-RU" sz="1400" b="1" dirty="0">
                <a:solidFill>
                  <a:srgbClr val="0033CC"/>
                </a:solidFill>
              </a:rPr>
              <a:t>общее число зарегистрированных лиц нарастающим итогом, начиная с первого зарегистрированного случая, живых, без числа убывших (умершие и мигрировавшие) </a:t>
            </a:r>
            <a:r>
              <a:rPr lang="ru-RU" sz="1400" b="1" dirty="0"/>
              <a:t>(п.1)</a:t>
            </a:r>
          </a:p>
          <a:p>
            <a:endParaRPr lang="ru-RU" altLang="ru-RU" sz="1531" b="1" dirty="0" smtClean="0"/>
          </a:p>
          <a:p>
            <a:r>
              <a:rPr lang="ru-RU" altLang="ru-RU" sz="1531" b="1" dirty="0" smtClean="0"/>
              <a:t>7000</a:t>
            </a:r>
            <a:r>
              <a:rPr lang="ru-RU" altLang="ru-RU" sz="1531" dirty="0" smtClean="0"/>
              <a:t> </a:t>
            </a:r>
            <a:endParaRPr lang="ru-RU" altLang="ru-RU" sz="1531" dirty="0"/>
          </a:p>
          <a:p>
            <a:r>
              <a:rPr lang="ru-RU" altLang="ru-RU" sz="1531" dirty="0"/>
              <a:t>Всего зарегистрировано лиц, в крови которых при исследовании методом  иммунного </a:t>
            </a:r>
            <a:r>
              <a:rPr lang="ru-RU" altLang="ru-RU" sz="1531" dirty="0" err="1"/>
              <a:t>блотинга</a:t>
            </a:r>
            <a:r>
              <a:rPr lang="ru-RU" altLang="ru-RU" sz="1531" dirty="0"/>
              <a:t> выявлены антитела к ВИЧ  1_____________, </a:t>
            </a:r>
          </a:p>
          <a:p>
            <a:r>
              <a:rPr lang="ru-RU" altLang="ru-RU" sz="1531" dirty="0"/>
              <a:t>в том числе дети  0–7 лет 2__________, </a:t>
            </a:r>
          </a:p>
          <a:p>
            <a:r>
              <a:rPr lang="ru-RU" altLang="ru-RU" sz="1531" dirty="0"/>
              <a:t>                    дети 8-14 лет 3____________, </a:t>
            </a:r>
          </a:p>
          <a:p>
            <a:r>
              <a:rPr lang="ru-RU" altLang="ru-RU" sz="1531" dirty="0"/>
              <a:t>                   дети  15-17 лет  4 ____________, </a:t>
            </a:r>
          </a:p>
          <a:p>
            <a:r>
              <a:rPr lang="ru-RU" altLang="ru-RU" sz="1531" dirty="0"/>
              <a:t>мужчины  5___________________, </a:t>
            </a:r>
          </a:p>
          <a:p>
            <a:r>
              <a:rPr lang="ru-RU" altLang="ru-RU" sz="1531" dirty="0"/>
              <a:t>жители города  6_______________.</a:t>
            </a:r>
          </a:p>
          <a:p>
            <a:r>
              <a:rPr lang="ru-RU" altLang="ru-RU" sz="1531" dirty="0"/>
              <a:t>Из общего числа зарегистрированных </a:t>
            </a:r>
          </a:p>
          <a:p>
            <a:r>
              <a:rPr lang="ru-RU" altLang="ru-RU" sz="1531" dirty="0"/>
              <a:t>       </a:t>
            </a:r>
            <a:r>
              <a:rPr lang="ru-RU" altLang="ru-RU" sz="1531" b="1" dirty="0"/>
              <a:t>выявлены впервые в отчетном году </a:t>
            </a:r>
            <a:r>
              <a:rPr lang="ru-RU" altLang="ru-RU" sz="1531" dirty="0"/>
              <a:t>7 _</a:t>
            </a:r>
            <a:r>
              <a:rPr lang="ru-RU" altLang="ru-RU" sz="1701" b="1" dirty="0">
                <a:solidFill>
                  <a:srgbClr val="0070C0"/>
                </a:solidFill>
              </a:rPr>
              <a:t>&gt;=</a:t>
            </a:r>
            <a:r>
              <a:rPr lang="ru-RU" altLang="ru-RU" sz="1531" dirty="0">
                <a:solidFill>
                  <a:srgbClr val="0070C0"/>
                </a:solidFill>
              </a:rPr>
              <a:t>ф. 61,т.1000, стр.1+2+59+60,гр.05</a:t>
            </a:r>
            <a:r>
              <a:rPr lang="ru-RU" altLang="ru-RU" sz="1531" dirty="0"/>
              <a:t>__, </a:t>
            </a:r>
          </a:p>
          <a:p>
            <a:r>
              <a:rPr lang="ru-RU" altLang="ru-RU" sz="1531" dirty="0"/>
              <a:t>        в том числе дети 0-7 лет  8____</a:t>
            </a:r>
            <a:r>
              <a:rPr lang="ru-RU" altLang="ru-RU" sz="1531" b="1" dirty="0">
                <a:solidFill>
                  <a:srgbClr val="0070C0"/>
                </a:solidFill>
              </a:rPr>
              <a:t>&gt;= </a:t>
            </a:r>
            <a:r>
              <a:rPr lang="ru-RU" altLang="ru-RU" sz="1531" dirty="0">
                <a:solidFill>
                  <a:srgbClr val="0070C0"/>
                </a:solidFill>
              </a:rPr>
              <a:t>ф</a:t>
            </a:r>
            <a:r>
              <a:rPr lang="ru-RU" altLang="ru-RU" sz="1531" b="1" dirty="0">
                <a:solidFill>
                  <a:srgbClr val="0070C0"/>
                </a:solidFill>
              </a:rPr>
              <a:t>.</a:t>
            </a:r>
            <a:r>
              <a:rPr lang="ru-RU" altLang="ru-RU" sz="1531" dirty="0">
                <a:solidFill>
                  <a:srgbClr val="0070C0"/>
                </a:solidFill>
              </a:rPr>
              <a:t>61, т.1000, стр.1+2+59+60, гр. с 6 по 8</a:t>
            </a:r>
            <a:r>
              <a:rPr lang="ru-RU" altLang="ru-RU" sz="1531" dirty="0"/>
              <a:t>, </a:t>
            </a:r>
          </a:p>
          <a:p>
            <a:r>
              <a:rPr lang="ru-RU" altLang="ru-RU" sz="1531" dirty="0"/>
              <a:t>                       дети  8-14 лет    9__________, </a:t>
            </a:r>
          </a:p>
          <a:p>
            <a:r>
              <a:rPr lang="ru-RU" altLang="ru-RU" sz="1531" dirty="0"/>
              <a:t>                                         дети 15-17 лет  10 __</a:t>
            </a:r>
            <a:r>
              <a:rPr lang="ru-RU" altLang="ru-RU" sz="1701" b="1" dirty="0">
                <a:solidFill>
                  <a:srgbClr val="0070C0"/>
                </a:solidFill>
              </a:rPr>
              <a:t>&gt;=</a:t>
            </a:r>
            <a:r>
              <a:rPr lang="ru-RU" altLang="ru-RU" sz="1531" dirty="0">
                <a:solidFill>
                  <a:srgbClr val="0070C0"/>
                </a:solidFill>
              </a:rPr>
              <a:t>61,1000,1+2+59+60,09</a:t>
            </a:r>
            <a:r>
              <a:rPr lang="ru-RU" altLang="ru-RU" sz="1531" dirty="0"/>
              <a:t>____, </a:t>
            </a:r>
          </a:p>
          <a:p>
            <a:r>
              <a:rPr lang="ru-RU" altLang="ru-RU" sz="1531" dirty="0"/>
              <a:t>  мужчины  11 __</a:t>
            </a:r>
            <a:r>
              <a:rPr lang="ru-RU" altLang="ru-RU" sz="2041" b="1" dirty="0">
                <a:solidFill>
                  <a:srgbClr val="0070C0"/>
                </a:solidFill>
              </a:rPr>
              <a:t>&gt;=</a:t>
            </a:r>
            <a:r>
              <a:rPr lang="ru-RU" altLang="ru-RU" sz="1531" dirty="0">
                <a:solidFill>
                  <a:srgbClr val="0070C0"/>
                </a:solidFill>
              </a:rPr>
              <a:t>61,1000,1+59,05</a:t>
            </a:r>
            <a:r>
              <a:rPr lang="ru-RU" altLang="ru-RU" sz="1531" dirty="0"/>
              <a:t>_____, </a:t>
            </a:r>
          </a:p>
          <a:p>
            <a:r>
              <a:rPr lang="ru-RU" altLang="ru-RU" sz="1531" dirty="0"/>
              <a:t>  жители города  12__________.</a:t>
            </a:r>
          </a:p>
        </p:txBody>
      </p:sp>
      <p:sp>
        <p:nvSpPr>
          <p:cNvPr id="2" name="Правая фигурная скобка 1"/>
          <p:cNvSpPr/>
          <p:nvPr/>
        </p:nvSpPr>
        <p:spPr>
          <a:xfrm>
            <a:off x="3635896" y="4581128"/>
            <a:ext cx="306510" cy="428034"/>
          </a:xfrm>
          <a:prstGeom prst="rightBrac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ru-RU" sz="1531"/>
          </a:p>
        </p:txBody>
      </p:sp>
    </p:spTree>
    <p:extLst>
      <p:ext uri="{BB962C8B-B14F-4D97-AF65-F5344CB8AC3E}">
        <p14:creationId xmlns:p14="http://schemas.microsoft.com/office/powerpoint/2010/main" val="3351081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84609" y="2276872"/>
            <a:ext cx="763284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err="1" smtClean="0"/>
              <a:t>Залевская</a:t>
            </a:r>
            <a:r>
              <a:rPr lang="ru-RU" b="1" dirty="0" smtClean="0"/>
              <a:t> Ольга Владимировна, к.м.н., </a:t>
            </a:r>
            <a:endParaRPr lang="en-US" i="1" dirty="0"/>
          </a:p>
          <a:p>
            <a:pPr algn="ctr"/>
            <a:r>
              <a:rPr lang="ru-RU" b="1" dirty="0"/>
              <a:t>ФГБУ «ЦНИИОИЗ» Минздрава России</a:t>
            </a:r>
          </a:p>
          <a:p>
            <a:pPr algn="ctr"/>
            <a:r>
              <a:rPr lang="ru-RU" b="1" dirty="0"/>
              <a:t>Тел. +</a:t>
            </a:r>
            <a:r>
              <a:rPr lang="ru-RU" b="1" dirty="0" smtClean="0"/>
              <a:t>7(495)611-53-33, доб.120</a:t>
            </a:r>
            <a:endParaRPr lang="ru-RU" b="1" dirty="0"/>
          </a:p>
          <a:p>
            <a:pPr algn="ctr"/>
            <a:r>
              <a:rPr lang="en-US" b="1" dirty="0"/>
              <a:t>Email: </a:t>
            </a:r>
            <a:r>
              <a:rPr lang="en-US" b="1" dirty="0" smtClean="0">
                <a:solidFill>
                  <a:srgbClr val="0033CC"/>
                </a:solidFill>
              </a:rPr>
              <a:t>zalevskaya</a:t>
            </a:r>
            <a:r>
              <a:rPr lang="en-US" b="1" dirty="0" smtClean="0">
                <a:solidFill>
                  <a:srgbClr val="0000FF"/>
                </a:solidFill>
              </a:rPr>
              <a:t>@mednet.ru</a:t>
            </a:r>
            <a:endParaRPr lang="ru-RU" b="1" dirty="0">
              <a:solidFill>
                <a:srgbClr val="0000FF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E078070-8EDD-4CBE-BA1D-D4E3024E180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5489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13"/>
          <p:cNvSpPr txBox="1">
            <a:spLocks noChangeArrowheads="1"/>
          </p:cNvSpPr>
          <p:nvPr/>
        </p:nvSpPr>
        <p:spPr bwMode="auto">
          <a:xfrm>
            <a:off x="1" y="0"/>
            <a:ext cx="9162562" cy="90872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sz="1600" b="1" dirty="0">
                <a:solidFill>
                  <a:schemeClr val="bg1"/>
                </a:solidFill>
              </a:rPr>
              <a:t>Форма федерального статистического наблюдения № 61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sz="1600" b="1" dirty="0">
                <a:solidFill>
                  <a:schemeClr val="bg1"/>
                </a:solidFill>
              </a:rPr>
              <a:t> «Сведения о болезни, вызванной вирусом  иммунодефицита человека</a:t>
            </a:r>
            <a:r>
              <a:rPr lang="ru-RU" altLang="ru-RU" sz="1600" b="1" dirty="0" smtClean="0">
                <a:solidFill>
                  <a:schemeClr val="bg1"/>
                </a:solidFill>
              </a:rPr>
              <a:t>»</a:t>
            </a:r>
            <a:r>
              <a:rPr lang="ru-RU" altLang="ru-RU" sz="1600" b="1" dirty="0"/>
              <a:t> </a:t>
            </a:r>
            <a:endParaRPr lang="ru-RU" altLang="ru-RU" sz="1600" b="1" dirty="0" smtClean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sz="1600" b="1" dirty="0" smtClean="0">
                <a:solidFill>
                  <a:schemeClr val="bg1"/>
                </a:solidFill>
              </a:rPr>
              <a:t>утверждена </a:t>
            </a:r>
            <a:r>
              <a:rPr lang="ru-RU" altLang="ru-RU" sz="1600" b="1" dirty="0">
                <a:solidFill>
                  <a:schemeClr val="bg1"/>
                </a:solidFill>
              </a:rPr>
              <a:t>приказом Росстата от </a:t>
            </a:r>
            <a:r>
              <a:rPr lang="ru-RU" altLang="ru-RU" sz="1600" b="1" dirty="0" smtClean="0">
                <a:solidFill>
                  <a:schemeClr val="bg1"/>
                </a:solidFill>
              </a:rPr>
              <a:t>30 декабря </a:t>
            </a:r>
            <a:r>
              <a:rPr lang="ru-RU" altLang="ru-RU" sz="1600" b="1" dirty="0">
                <a:solidFill>
                  <a:schemeClr val="bg1"/>
                </a:solidFill>
              </a:rPr>
              <a:t>2015 г. №672</a:t>
            </a:r>
            <a:r>
              <a:rPr lang="ru-RU" altLang="ru-RU" sz="1600" b="1" dirty="0" smtClean="0">
                <a:solidFill>
                  <a:schemeClr val="bg1"/>
                </a:solidFill>
              </a:rPr>
              <a:t> </a:t>
            </a:r>
            <a:endParaRPr lang="ru-RU" altLang="ru-RU" sz="1600" b="1" dirty="0">
              <a:solidFill>
                <a:schemeClr val="bg1"/>
              </a:solidFill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1213D14-E593-4B81-A867-9DE033BC1F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25306" y="1124744"/>
            <a:ext cx="8163118" cy="738664"/>
          </a:xfrm>
          <a:prstGeom prst="rect">
            <a:avLst/>
          </a:prstGeom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  <p:txBody>
          <a:bodyPr wrap="square">
            <a:spAutoFit/>
          </a:bodyPr>
          <a:lstStyle/>
          <a:p>
            <a:pPr algn="ctr"/>
            <a:r>
              <a:rPr lang="ru-RU" sz="1400" b="1" dirty="0">
                <a:solidFill>
                  <a:srgbClr val="FF0000"/>
                </a:solidFill>
                <a:effectLst>
                  <a:glow rad="711200">
                    <a:schemeClr val="bg1"/>
                  </a:glow>
                </a:effectLst>
              </a:rPr>
              <a:t>МЕТОДИЧЕСКИЕ РЕКОМЕНДАЦИИ </a:t>
            </a:r>
            <a:r>
              <a:rPr lang="ru-RU" sz="1400" b="1" dirty="0" smtClean="0">
                <a:solidFill>
                  <a:srgbClr val="FF0000"/>
                </a:solidFill>
                <a:effectLst>
                  <a:glow rad="711200">
                    <a:schemeClr val="bg1"/>
                  </a:glow>
                </a:effectLst>
              </a:rPr>
              <a:t>по порядку </a:t>
            </a:r>
            <a:r>
              <a:rPr lang="ru-RU" sz="1400" b="1" dirty="0">
                <a:solidFill>
                  <a:srgbClr val="FF0000"/>
                </a:solidFill>
                <a:effectLst>
                  <a:glow rad="711200">
                    <a:schemeClr val="bg1"/>
                  </a:glow>
                </a:effectLst>
              </a:rPr>
              <a:t>статистического учета и кодирования болезни, вызванной вирусом иммунодефицита человека [ВИЧ] в статистике заболеваемости и </a:t>
            </a:r>
            <a:r>
              <a:rPr lang="ru-RU" sz="1400" b="1" dirty="0" smtClean="0">
                <a:solidFill>
                  <a:srgbClr val="FF0000"/>
                </a:solidFill>
                <a:effectLst>
                  <a:glow rad="711200">
                    <a:schemeClr val="bg1"/>
                  </a:glow>
                </a:effectLst>
              </a:rPr>
              <a:t>смертности, </a:t>
            </a:r>
            <a:r>
              <a:rPr lang="ru-RU" sz="1400" b="1" dirty="0" smtClean="0">
                <a:solidFill>
                  <a:srgbClr val="0000FF"/>
                </a:solidFill>
                <a:effectLst>
                  <a:glow rad="711200">
                    <a:schemeClr val="bg1"/>
                  </a:glow>
                </a:effectLst>
              </a:rPr>
              <a:t>утверждены Министром здравоохранения Российской федерации В.И. Скворцовой </a:t>
            </a:r>
            <a:r>
              <a:rPr lang="ru-RU" altLang="ru-RU" sz="1400" b="1" dirty="0" smtClean="0">
                <a:solidFill>
                  <a:srgbClr val="0000FF"/>
                </a:solidFill>
                <a:effectLst>
                  <a:glow rad="711200">
                    <a:schemeClr val="bg1"/>
                  </a:glow>
                </a:effectLst>
              </a:rPr>
              <a:t> 27.06.2016</a:t>
            </a:r>
            <a:r>
              <a:rPr lang="ru-RU" sz="1400" b="1" dirty="0" smtClean="0">
                <a:solidFill>
                  <a:srgbClr val="0000FF"/>
                </a:solidFill>
                <a:effectLst>
                  <a:glow rad="711200">
                    <a:schemeClr val="bg1"/>
                  </a:glow>
                </a:effectLst>
              </a:rPr>
              <a:t> </a:t>
            </a:r>
            <a:endParaRPr lang="ru-RU" b="1" dirty="0">
              <a:solidFill>
                <a:srgbClr val="0000FF"/>
              </a:solidFill>
              <a:effectLst>
                <a:glow rad="711200">
                  <a:schemeClr val="bg1"/>
                </a:glo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99491" y="2060848"/>
            <a:ext cx="8363579" cy="4185761"/>
          </a:xfrm>
          <a:prstGeom prst="rect">
            <a:avLst/>
          </a:prstGeom>
          <a:solidFill>
            <a:srgbClr val="FFFFFF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just"/>
            <a:r>
              <a:rPr lang="ru-RU" sz="1400" dirty="0" smtClean="0"/>
              <a:t>	</a:t>
            </a:r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7.2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"Бессимптомный инфекционный статус, вызванный вирусом иммунодефицита человека" 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(Z21)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также относится к блоку XXI класса МКБ-10 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"Потенциальная опасность для здоровья, связанная с инфекционными болезнями"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(Z20-Z29).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Состояния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относящиеся к этому блоку, болезнями не являются, в показатели заболеваемости не включаются, и в качестве причины смерти не выбираются.</a:t>
            </a:r>
          </a:p>
          <a:p>
            <a:pPr algn="just"/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Пациенты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этим состоянием должны находиться под диспансерным наблюдением у врача инфекциониста.</a:t>
            </a:r>
          </a:p>
          <a:p>
            <a:pPr algn="just"/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"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Бессимптомный инфекционный статус, вызванный вирусом иммунодефицита человека" диагностируется на основании "лабораторного обнаружения вируса иммунодефицита человека [ВИЧ]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(R75).</a:t>
            </a:r>
          </a:p>
          <a:p>
            <a:pPr algn="just"/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Рубрика 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R75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относится к блоку "Отклонения от нормы, выявленные при исследовании крови, при отсутствии установленного диагноза" (R70-R79) класса XVIII "Симптомы, признаки и отклонения от нормы, выявленные при клинических и лабораторных исследованиях, не классифицированные в других рубриках".</a:t>
            </a:r>
          </a:p>
          <a:p>
            <a:pPr algn="just"/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Рубрика 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R75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является результатом лабораторного исследования и в качестве диагноза не используется, но 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 положительном результате служит основанием для постановки диагноза "Бессимптомный инфекционный статус, вызванный вирусом иммунодефицита человека" или "Болезнь, вызванная вирусом иммунодефицита человека [ВИЧ]".</a:t>
            </a:r>
          </a:p>
          <a:p>
            <a:pPr algn="just"/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При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отрицательном результате лабораторного исследования на ВИЧ, регистрируют "Контакт с больным и возможность заражения ВИЧ-инфекцией" и кодируют подрубрикой 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Z20.6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608289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1340769"/>
            <a:ext cx="7772400" cy="3066132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Вносить в таблицы </a:t>
            </a:r>
            <a:r>
              <a:rPr lang="en-US" b="1" dirty="0" smtClean="0">
                <a:solidFill>
                  <a:srgbClr val="FF0000"/>
                </a:solidFill>
              </a:rPr>
              <a:t>MEDSTAT</a:t>
            </a:r>
            <a:r>
              <a:rPr lang="ru-RU" b="1" dirty="0" smtClean="0">
                <a:solidFill>
                  <a:srgbClr val="FF0000"/>
                </a:solidFill>
              </a:rPr>
              <a:t> только целые числа!</a:t>
            </a:r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1213D14-E593-4B81-A867-9DE033BC1F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6336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13"/>
          <p:cNvSpPr txBox="1">
            <a:spLocks noChangeArrowheads="1"/>
          </p:cNvSpPr>
          <p:nvPr/>
        </p:nvSpPr>
        <p:spPr bwMode="auto">
          <a:xfrm>
            <a:off x="1" y="0"/>
            <a:ext cx="9162562" cy="700282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b="1" dirty="0">
                <a:solidFill>
                  <a:schemeClr val="bg1"/>
                </a:solidFill>
              </a:rPr>
              <a:t>Форма федерального статистического наблюдения № 61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b="1" dirty="0">
                <a:solidFill>
                  <a:schemeClr val="bg1"/>
                </a:solidFill>
              </a:rPr>
              <a:t> «Сведения о болезни, вызванной вирусом  иммунодефицита человека» 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179512" y="700282"/>
            <a:ext cx="885698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Число пациентов с впервые в жизни установленным диагнозом </a:t>
            </a:r>
          </a:p>
          <a:p>
            <a:pPr algn="ctr"/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ВИЧ-инфекции, число контактных лиц и вирусоносителей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270421" y="931114"/>
            <a:ext cx="201622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100" b="1" i="0" u="none" strike="noStrike" cap="none" normalizeH="0" baseline="0" dirty="0" smtClean="0">
                <a:ln>
                  <a:noFill/>
                </a:ln>
                <a:solidFill>
                  <a:srgbClr val="0033CC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altLang="ru-RU" sz="1100" b="1" i="0" u="none" strike="noStrike" cap="none" normalizeH="0" baseline="0" dirty="0">
                <a:ln>
                  <a:noFill/>
                </a:ln>
                <a:solidFill>
                  <a:srgbClr val="0033CC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(</a:t>
            </a:r>
            <a:r>
              <a:rPr kumimoji="0" lang="ru-RU" altLang="ru-RU" sz="1100" b="1" i="0" u="none" strike="noStrike" cap="none" normalizeH="0" baseline="0" dirty="0">
                <a:ln>
                  <a:noFill/>
                </a:ln>
                <a:solidFill>
                  <a:srgbClr val="0033CC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1000) </a:t>
            </a:r>
            <a:r>
              <a:rPr kumimoji="0" lang="ru-RU" altLang="ru-RU" sz="1200" b="0" i="0" u="none" strike="noStrike" cap="none" normalizeH="0" baseline="0" dirty="0">
                <a:ln>
                  <a:noFill/>
                </a:ln>
                <a:solidFill>
                  <a:srgbClr val="0033CC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endParaRPr kumimoji="0" lang="ru-RU" altLang="ru-RU" sz="1200" b="0" i="0" u="none" strike="noStrike" cap="none" normalizeH="0" baseline="0" dirty="0">
              <a:ln>
                <a:noFill/>
              </a:ln>
              <a:solidFill>
                <a:srgbClr val="0033CC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  <a:sym typeface="Symbol" pitchFamily="18" charset="2"/>
            </a:endParaRP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95794672"/>
              </p:ext>
            </p:extLst>
          </p:nvPr>
        </p:nvGraphicFramePr>
        <p:xfrm>
          <a:off x="212549" y="1223502"/>
          <a:ext cx="8425500" cy="4099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022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555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4913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530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1298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3907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739079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739079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812987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</a:tblGrid>
              <a:tr h="247309">
                <a:tc rowSpan="3"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1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Формы ВИЧ-инфекции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1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пол</a:t>
                      </a: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1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</a:t>
                      </a:r>
                    </a:p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1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Стр.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1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Код</a:t>
                      </a:r>
                    </a:p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1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МКБ-10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5"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1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Число пациентов с впервые в жизни установленным диагнозом ВИЧ-инфекции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50152">
                <a:tc vMerge="1">
                  <a:txBody>
                    <a:bodyPr/>
                    <a:lstStyle/>
                    <a:p>
                      <a:pPr algn="ctr"/>
                      <a:endParaRPr lang="ru-RU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ru-RU" sz="1200" dirty="0">
                        <a:solidFill>
                          <a:schemeClr val="tx1"/>
                        </a:solidFill>
                      </a:endParaRPr>
                    </a:p>
                  </a:txBody>
                  <a:tcPr vert="vert2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ru-RU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ru-RU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1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Всего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4"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1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том числе в возрасте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7309">
                <a:tc vMerge="1">
                  <a:txBody>
                    <a:bodyPr/>
                    <a:lstStyle/>
                    <a:p>
                      <a:pPr algn="ctr"/>
                      <a:endParaRPr lang="ru-RU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ru-RU" sz="1200" dirty="0">
                        <a:solidFill>
                          <a:schemeClr val="tx1"/>
                        </a:solidFill>
                      </a:endParaRPr>
                    </a:p>
                  </a:txBody>
                  <a:tcPr vert="vert2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ru-RU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ru-RU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ru-RU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1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 1 года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1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1-4 лет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1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…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1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60 лет и старше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50152">
                <a:tc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1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1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1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1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100" b="1" dirty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1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1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1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…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1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50152">
                <a:tc rowSpan="2"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Зарегистрировано пациентов с болезнью, вызванной ВИЧ, всего</a:t>
                      </a:r>
                      <a:endParaRPr lang="ru-RU" sz="1100" b="1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1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100" b="1" dirty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В20-В24</a:t>
                      </a:r>
                      <a:endParaRPr lang="ru-RU" sz="11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ru-RU" sz="11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ru-RU" sz="11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ru-RU" sz="11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ru-RU" sz="11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ru-RU" sz="1100" b="1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501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1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ж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100" b="1" dirty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ru-RU" sz="11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ru-RU" sz="11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ru-RU" sz="11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ru-RU" sz="11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ru-RU" sz="11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50152">
                <a:tc rowSpan="2">
                  <a:txBody>
                    <a:bodyPr/>
                    <a:lstStyle/>
                    <a:p>
                      <a:pPr indent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1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в том числе:</a:t>
                      </a:r>
                    </a:p>
                    <a:p>
                      <a:pPr indent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1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проявляющейся в виде инфекционных и     паразитарных болезней</a:t>
                      </a:r>
                      <a:endParaRPr lang="ru-RU" sz="1100" b="1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1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1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В20</a:t>
                      </a:r>
                    </a:p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ru-RU" sz="11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ru-RU" sz="11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ru-RU" sz="11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ru-RU" sz="11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ru-RU" sz="11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ru-RU" sz="11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5508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1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ж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1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ru-RU" sz="11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ru-RU" sz="11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ru-RU" sz="11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ru-RU" sz="11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ru-RU" sz="11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50152">
                <a:tc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1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…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1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…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1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…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1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…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1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…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1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…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1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…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1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…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1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…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50152">
                <a:tc rowSpan="2">
                  <a:txBody>
                    <a:bodyPr/>
                    <a:lstStyle/>
                    <a:p>
                      <a:pPr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100" b="1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Кроме того, </a:t>
                      </a:r>
                    </a:p>
                    <a:p>
                      <a:pPr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100" b="1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     число контактных лиц  </a:t>
                      </a:r>
                      <a:r>
                        <a:rPr lang="ru-RU" sz="1100" b="1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с   </a:t>
                      </a:r>
                      <a:endParaRPr lang="ru-RU" sz="1100" b="1" kern="1200" dirty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100" b="1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     пациентами с ВИЧ-инфекцией</a:t>
                      </a:r>
                      <a:endParaRPr lang="ru-RU" sz="11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1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1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Z20.6</a:t>
                      </a:r>
                      <a:endParaRPr lang="ru-RU" sz="1100" b="1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ru-RU" sz="11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ru-RU" sz="11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ru-RU" sz="11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ru-RU" sz="11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ru-RU" sz="11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94314">
                <a:tc vMerge="1"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1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ж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1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ru-RU" sz="11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ru-RU" sz="11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ru-RU" sz="11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ru-RU" sz="11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ru-RU" sz="11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50152">
                <a:tc rowSpan="2">
                  <a:txBody>
                    <a:bodyPr/>
                    <a:lstStyle/>
                    <a:p>
                      <a:pPr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100" b="1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     число лиц с бессимптомным  </a:t>
                      </a:r>
                    </a:p>
                    <a:p>
                      <a:pPr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100" b="1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     инфекционным статусом,   </a:t>
                      </a:r>
                    </a:p>
                    <a:p>
                      <a:pPr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100" b="1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     вызванным ВИЧ</a:t>
                      </a:r>
                      <a:endParaRPr lang="ru-RU" sz="11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1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r>
                        <a:rPr lang="ru-RU" sz="1100" b="1" dirty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Z21</a:t>
                      </a:r>
                      <a:endParaRPr lang="ru-RU" sz="1100" b="1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ru-RU" sz="11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ru-RU" sz="11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ru-RU" sz="11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ru-RU" sz="11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ru-RU" sz="11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94314">
                <a:tc vMerge="1"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1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ж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r>
                        <a:rPr lang="ru-RU" sz="1100" b="1" dirty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ru-RU" sz="11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ru-RU" sz="11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ru-RU" sz="11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ru-RU" sz="11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ru-RU" sz="11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</a:tbl>
          </a:graphicData>
        </a:graphic>
      </p:graphicFrame>
      <p:sp>
        <p:nvSpPr>
          <p:cNvPr id="9" name="Овал 8"/>
          <p:cNvSpPr/>
          <p:nvPr/>
        </p:nvSpPr>
        <p:spPr>
          <a:xfrm>
            <a:off x="4733546" y="2564904"/>
            <a:ext cx="936104" cy="648072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/>
          <p:cNvSpPr/>
          <p:nvPr/>
        </p:nvSpPr>
        <p:spPr>
          <a:xfrm>
            <a:off x="4733546" y="4653136"/>
            <a:ext cx="936104" cy="648072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E078070-8EDD-4CBE-BA1D-D4E3024E180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79512" y="5564249"/>
            <a:ext cx="8856983" cy="1138773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ru-RU" sz="1400" b="1" dirty="0">
                <a:solidFill>
                  <a:srgbClr val="FF0000"/>
                </a:solidFill>
                <a:effectLst>
                  <a:glow rad="711200">
                    <a:schemeClr val="bg1"/>
                  </a:glow>
                </a:effectLst>
              </a:rPr>
              <a:t>МЕТОДИЧЕСКИЕ РЕКОМЕНДАЦИИ по порядку </a:t>
            </a:r>
            <a:r>
              <a:rPr lang="ru-RU" sz="1400" b="1" dirty="0" smtClean="0">
                <a:solidFill>
                  <a:srgbClr val="FF0000"/>
                </a:solidFill>
                <a:effectLst>
                  <a:glow rad="711200">
                    <a:schemeClr val="bg1"/>
                  </a:glow>
                </a:effectLst>
              </a:rPr>
              <a:t>….</a:t>
            </a:r>
          </a:p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7.3…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«Бессимптомный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инфекционный статус, вызванный вирусом иммунодефицита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человека»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Z21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и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«болезнь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вызванная вирусом иммунодефицита человека [ВИЧ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]»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В20-В24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ru-RU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объединяются понятием </a:t>
            </a:r>
            <a:r>
              <a:rPr lang="ru-RU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«ВИЧ инфекция».</a:t>
            </a:r>
            <a:endParaRPr lang="ru-RU" b="1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58699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199548" y="5134770"/>
            <a:ext cx="8717859" cy="1696978"/>
          </a:xfrm>
          <a:prstGeom prst="rect">
            <a:avLst/>
          </a:prstGeom>
          <a:solidFill>
            <a:srgbClr val="FF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ru-RU" sz="1000" b="1" dirty="0">
              <a:solidFill>
                <a:schemeClr val="tx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ru-RU" sz="1000" b="1" dirty="0">
              <a:solidFill>
                <a:schemeClr val="tx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ru-RU" sz="1000" b="1" dirty="0">
              <a:solidFill>
                <a:schemeClr val="tx1"/>
              </a:solidFill>
            </a:endParaRPr>
          </a:p>
          <a:p>
            <a:pPr algn="just"/>
            <a:r>
              <a:rPr lang="ru-RU" sz="1600" b="1" dirty="0">
                <a:solidFill>
                  <a:schemeClr val="tx1"/>
                </a:solidFill>
              </a:rPr>
              <a:t>Сумма строк ф.61,таб.1000,</a:t>
            </a:r>
            <a:r>
              <a:rPr lang="ru-RU" sz="1600" b="1" dirty="0">
                <a:solidFill>
                  <a:srgbClr val="C00000"/>
                </a:solidFill>
              </a:rPr>
              <a:t>стр.1:60,гр.05</a:t>
            </a:r>
            <a:r>
              <a:rPr lang="ru-RU" sz="1600" b="1" dirty="0">
                <a:solidFill>
                  <a:schemeClr val="tx1"/>
                </a:solidFill>
              </a:rPr>
              <a:t> </a:t>
            </a:r>
            <a:r>
              <a:rPr lang="ru-RU" sz="1600" b="1" dirty="0" smtClean="0">
                <a:solidFill>
                  <a:schemeClr val="tx1"/>
                </a:solidFill>
              </a:rPr>
              <a:t>должна </a:t>
            </a:r>
            <a:r>
              <a:rPr lang="ru-RU" sz="1600" b="1" dirty="0">
                <a:solidFill>
                  <a:schemeClr val="tx1"/>
                </a:solidFill>
              </a:rPr>
              <a:t>быть </a:t>
            </a:r>
            <a:r>
              <a:rPr lang="ru-RU" sz="1600" b="1" u="sng" dirty="0" smtClean="0">
                <a:solidFill>
                  <a:schemeClr val="tx1"/>
                </a:solidFill>
              </a:rPr>
              <a:t>равна</a:t>
            </a:r>
            <a:r>
              <a:rPr lang="ru-RU" sz="1600" b="1" dirty="0" smtClean="0">
                <a:solidFill>
                  <a:schemeClr val="tx1"/>
                </a:solidFill>
              </a:rPr>
              <a:t> </a:t>
            </a:r>
            <a:r>
              <a:rPr lang="ru-RU" sz="1600" b="1" dirty="0">
                <a:solidFill>
                  <a:schemeClr val="tx1"/>
                </a:solidFill>
              </a:rPr>
              <a:t>сумме строк </a:t>
            </a:r>
            <a:r>
              <a:rPr lang="ru-RU" sz="1600" b="1" dirty="0" smtClean="0">
                <a:solidFill>
                  <a:schemeClr val="tx1"/>
                </a:solidFill>
              </a:rPr>
              <a:t>по графам ф.61,таб.1000,стр.1:60,</a:t>
            </a:r>
            <a:r>
              <a:rPr lang="ru-RU" sz="1600" b="1" dirty="0" smtClean="0">
                <a:solidFill>
                  <a:srgbClr val="C00000"/>
                </a:solidFill>
              </a:rPr>
              <a:t>гр.06</a:t>
            </a:r>
            <a:r>
              <a:rPr lang="ru-RU" sz="1600" b="1" dirty="0" smtClean="0">
                <a:solidFill>
                  <a:schemeClr val="tx1"/>
                </a:solidFill>
              </a:rPr>
              <a:t>+ф.61,таб.1000,стр.1:60,</a:t>
            </a:r>
            <a:r>
              <a:rPr lang="ru-RU" sz="1600" b="1" dirty="0" smtClean="0">
                <a:solidFill>
                  <a:srgbClr val="C00000"/>
                </a:solidFill>
              </a:rPr>
              <a:t>гр.07</a:t>
            </a:r>
            <a:r>
              <a:rPr lang="ru-RU" sz="1600" b="1" dirty="0" smtClean="0">
                <a:solidFill>
                  <a:schemeClr val="tx1"/>
                </a:solidFill>
              </a:rPr>
              <a:t>+ф.61,таб.1000,стр.1:60,</a:t>
            </a:r>
            <a:r>
              <a:rPr lang="ru-RU" sz="1600" b="1" dirty="0" smtClean="0">
                <a:solidFill>
                  <a:srgbClr val="C00000"/>
                </a:solidFill>
              </a:rPr>
              <a:t>гр.08</a:t>
            </a:r>
            <a:r>
              <a:rPr lang="ru-RU" sz="1600" b="1" dirty="0" smtClean="0">
                <a:solidFill>
                  <a:schemeClr val="tx1"/>
                </a:solidFill>
              </a:rPr>
              <a:t>+ф.61</a:t>
            </a:r>
            <a:r>
              <a:rPr lang="ru-RU" sz="1600" b="1" dirty="0">
                <a:solidFill>
                  <a:schemeClr val="tx1"/>
                </a:solidFill>
              </a:rPr>
              <a:t>,</a:t>
            </a:r>
          </a:p>
          <a:p>
            <a:pPr algn="just"/>
            <a:r>
              <a:rPr lang="ru-RU" sz="1600" b="1" dirty="0" smtClean="0">
                <a:solidFill>
                  <a:schemeClr val="tx1"/>
                </a:solidFill>
              </a:rPr>
              <a:t>таб.1000,стр.1:60,</a:t>
            </a:r>
            <a:r>
              <a:rPr lang="ru-RU" sz="1600" b="1" dirty="0" smtClean="0">
                <a:solidFill>
                  <a:srgbClr val="C00000"/>
                </a:solidFill>
              </a:rPr>
              <a:t>гр.09</a:t>
            </a:r>
            <a:r>
              <a:rPr lang="ru-RU" sz="1600" b="1" dirty="0" smtClean="0">
                <a:solidFill>
                  <a:schemeClr val="tx1"/>
                </a:solidFill>
              </a:rPr>
              <a:t>+ф.61,таб.1000,стр.1:60,</a:t>
            </a:r>
            <a:r>
              <a:rPr lang="ru-RU" sz="1600" b="1" dirty="0" smtClean="0">
                <a:solidFill>
                  <a:srgbClr val="C00000"/>
                </a:solidFill>
              </a:rPr>
              <a:t>гр.10</a:t>
            </a:r>
            <a:r>
              <a:rPr lang="ru-RU" sz="1600" b="1" dirty="0" smtClean="0">
                <a:solidFill>
                  <a:schemeClr val="tx1"/>
                </a:solidFill>
              </a:rPr>
              <a:t>+ф.61,таб.1000,стр.1:60,</a:t>
            </a:r>
            <a:r>
              <a:rPr lang="ru-RU" sz="1600" b="1" dirty="0" smtClean="0">
                <a:solidFill>
                  <a:srgbClr val="C00000"/>
                </a:solidFill>
              </a:rPr>
              <a:t>гр.11</a:t>
            </a:r>
            <a:r>
              <a:rPr lang="ru-RU" sz="1600" b="1" dirty="0" smtClean="0">
                <a:solidFill>
                  <a:schemeClr val="tx1"/>
                </a:solidFill>
              </a:rPr>
              <a:t>+ф.61,таб.1000,стр.1:60,</a:t>
            </a:r>
            <a:r>
              <a:rPr lang="ru-RU" sz="1600" b="1" dirty="0" smtClean="0">
                <a:solidFill>
                  <a:srgbClr val="C00000"/>
                </a:solidFill>
              </a:rPr>
              <a:t>гр.12</a:t>
            </a:r>
            <a:r>
              <a:rPr lang="ru-RU" sz="1600" b="1" dirty="0" smtClean="0">
                <a:solidFill>
                  <a:schemeClr val="tx1"/>
                </a:solidFill>
              </a:rPr>
              <a:t>+ф.61,таб.1000,стр.1:60,</a:t>
            </a:r>
            <a:r>
              <a:rPr lang="ru-RU" sz="1600" b="1" dirty="0" smtClean="0">
                <a:solidFill>
                  <a:srgbClr val="C00000"/>
                </a:solidFill>
              </a:rPr>
              <a:t>гр.13</a:t>
            </a:r>
            <a:r>
              <a:rPr lang="ru-RU" sz="1600" b="1" dirty="0" smtClean="0">
                <a:solidFill>
                  <a:schemeClr val="tx1"/>
                </a:solidFill>
              </a:rPr>
              <a:t>+ф.61,таб.1000,стр.1:60,</a:t>
            </a:r>
            <a:r>
              <a:rPr lang="ru-RU" sz="1600" b="1" dirty="0" smtClean="0">
                <a:solidFill>
                  <a:srgbClr val="C00000"/>
                </a:solidFill>
              </a:rPr>
              <a:t>гр.14</a:t>
            </a:r>
            <a:r>
              <a:rPr lang="ru-RU" sz="1600" b="1" dirty="0" smtClean="0">
                <a:solidFill>
                  <a:schemeClr val="tx1"/>
                </a:solidFill>
              </a:rPr>
              <a:t>+ф.61,таб.1000,стр.1:60,</a:t>
            </a:r>
            <a:r>
              <a:rPr lang="ru-RU" sz="1600" b="1" dirty="0" smtClean="0">
                <a:solidFill>
                  <a:srgbClr val="C00000"/>
                </a:solidFill>
              </a:rPr>
              <a:t>гр.15</a:t>
            </a:r>
            <a:endParaRPr lang="ru-RU" sz="1600" b="1" dirty="0">
              <a:solidFill>
                <a:srgbClr val="C00000"/>
              </a:solidFill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ru-RU" sz="1600" b="1" dirty="0">
              <a:solidFill>
                <a:schemeClr val="tx1"/>
              </a:solidFill>
            </a:endParaRPr>
          </a:p>
        </p:txBody>
      </p:sp>
      <p:sp>
        <p:nvSpPr>
          <p:cNvPr id="4" name="Прямоугольник 13"/>
          <p:cNvSpPr txBox="1">
            <a:spLocks noChangeArrowheads="1"/>
          </p:cNvSpPr>
          <p:nvPr/>
        </p:nvSpPr>
        <p:spPr bwMode="auto">
          <a:xfrm>
            <a:off x="1" y="0"/>
            <a:ext cx="9162562" cy="700282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b="1" dirty="0">
                <a:solidFill>
                  <a:schemeClr val="bg1"/>
                </a:solidFill>
              </a:rPr>
              <a:t>Форма федерального статистического наблюдения № 61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b="1" dirty="0">
                <a:solidFill>
                  <a:schemeClr val="bg1"/>
                </a:solidFill>
              </a:rPr>
              <a:t> «Сведения о болезни, вызванной вирусом  иммунодефицита человека» 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179512" y="700282"/>
            <a:ext cx="885698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Число пациентов с впервые в жизни установленным диагнозом </a:t>
            </a:r>
          </a:p>
          <a:p>
            <a:pPr algn="ctr"/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ВИЧ-инфекции, число контактных лиц и вирусоносителей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271319" y="1208113"/>
            <a:ext cx="201622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100" b="1" i="0" u="none" strike="noStrike" cap="none" normalizeH="0" baseline="0" dirty="0" smtClean="0">
                <a:ln>
                  <a:noFill/>
                </a:ln>
                <a:solidFill>
                  <a:srgbClr val="0033CC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altLang="ru-RU" sz="1100" b="1" i="0" u="none" strike="noStrike" cap="none" normalizeH="0" baseline="0" dirty="0">
                <a:ln>
                  <a:noFill/>
                </a:ln>
                <a:solidFill>
                  <a:srgbClr val="0033CC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(</a:t>
            </a:r>
            <a:r>
              <a:rPr kumimoji="0" lang="ru-RU" altLang="ru-RU" sz="1100" b="1" i="0" u="none" strike="noStrike" cap="none" normalizeH="0" baseline="0" dirty="0">
                <a:ln>
                  <a:noFill/>
                </a:ln>
                <a:solidFill>
                  <a:srgbClr val="0033CC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1000) </a:t>
            </a:r>
            <a:r>
              <a:rPr kumimoji="0" lang="ru-RU" altLang="ru-RU" sz="1200" b="0" i="0" u="none" strike="noStrike" cap="none" normalizeH="0" baseline="0" dirty="0">
                <a:ln>
                  <a:noFill/>
                </a:ln>
                <a:solidFill>
                  <a:srgbClr val="0033CC"/>
                </a:solidFill>
                <a:effectLst/>
                <a:ea typeface="Times New Roman" pitchFamily="18" charset="0"/>
                <a:cs typeface="Arial" pitchFamily="34" charset="0"/>
              </a:rPr>
              <a:t>	</a:t>
            </a:r>
            <a:endParaRPr kumimoji="0" lang="ru-RU" altLang="ru-RU" sz="1200" b="0" i="0" u="none" strike="noStrike" cap="none" normalizeH="0" baseline="0" dirty="0">
              <a:ln>
                <a:noFill/>
              </a:ln>
              <a:solidFill>
                <a:srgbClr val="0033CC"/>
              </a:solidFill>
              <a:effectLst/>
              <a:latin typeface="Times New Roman" pitchFamily="18" charset="0"/>
              <a:ea typeface="Times New Roman" pitchFamily="18" charset="0"/>
              <a:cs typeface="Arial" pitchFamily="34" charset="0"/>
              <a:sym typeface="Symbol" pitchFamily="18" charset="2"/>
            </a:endParaRP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11932575"/>
              </p:ext>
            </p:extLst>
          </p:nvPr>
        </p:nvGraphicFramePr>
        <p:xfrm>
          <a:off x="215845" y="1485112"/>
          <a:ext cx="8425500" cy="3143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022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555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4913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530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1298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3907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739079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739079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812987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</a:tblGrid>
              <a:tr h="360040">
                <a:tc rowSpan="3">
                  <a:txBody>
                    <a:bodyPr/>
                    <a:lstStyle/>
                    <a:p>
                      <a:pPr algn="ctr"/>
                      <a:r>
                        <a:rPr lang="ru-RU" sz="12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Формы ВИЧ-инфекции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lang="ru-RU" sz="12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пол</a:t>
                      </a: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lang="ru-RU" sz="12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</a:t>
                      </a:r>
                    </a:p>
                    <a:p>
                      <a:pPr algn="ctr"/>
                      <a:r>
                        <a:rPr lang="ru-RU" sz="12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Стр.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lang="ru-RU" sz="12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Код</a:t>
                      </a:r>
                    </a:p>
                    <a:p>
                      <a:pPr algn="ctr"/>
                      <a:r>
                        <a:rPr lang="ru-RU" sz="12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МКБ-10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5">
                  <a:txBody>
                    <a:bodyPr/>
                    <a:lstStyle/>
                    <a:p>
                      <a:pPr algn="ctr"/>
                      <a:r>
                        <a:rPr lang="ru-RU" sz="12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Число пациентов с впервые в жизни установленным диагнозом ВИЧ-инфекции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62880">
                <a:tc vMerge="1">
                  <a:txBody>
                    <a:bodyPr/>
                    <a:lstStyle/>
                    <a:p>
                      <a:pPr algn="ctr"/>
                      <a:endParaRPr lang="ru-RU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ru-RU" sz="1200" dirty="0">
                        <a:solidFill>
                          <a:schemeClr val="tx1"/>
                        </a:solidFill>
                      </a:endParaRPr>
                    </a:p>
                  </a:txBody>
                  <a:tcPr vert="vert2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ru-RU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ru-RU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12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Всего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ru-RU" sz="12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том числе в возрасте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24088">
                <a:tc vMerge="1">
                  <a:txBody>
                    <a:bodyPr/>
                    <a:lstStyle/>
                    <a:p>
                      <a:pPr algn="ctr"/>
                      <a:endParaRPr lang="ru-RU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ru-RU" sz="1200" dirty="0">
                        <a:solidFill>
                          <a:schemeClr val="tx1"/>
                        </a:solidFill>
                      </a:endParaRPr>
                    </a:p>
                  </a:txBody>
                  <a:tcPr vert="vert2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ru-RU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ru-RU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ru-RU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 1 года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1-4 лет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…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60 лет и старше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93598"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…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00000">
                <a:tc rowSpan="2"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Зарегистрировано пациентов с болезнью, вызванной ВИЧ, всего</a:t>
                      </a:r>
                      <a:endParaRPr lang="ru-RU" sz="1600" b="1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В20-В24</a:t>
                      </a:r>
                    </a:p>
                    <a:p>
                      <a:pPr algn="ctr"/>
                      <a:endParaRPr lang="ru-RU" sz="12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8803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ж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60280"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…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…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…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…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…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…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…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…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…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85008">
                <a:tc rowSpan="2">
                  <a:txBody>
                    <a:bodyPr/>
                    <a:lstStyle/>
                    <a:p>
                      <a:pPr algn="just"/>
                      <a:r>
                        <a:rPr lang="ru-RU" sz="1200" b="1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     число лиц с бессимптомным  </a:t>
                      </a:r>
                    </a:p>
                    <a:p>
                      <a:pPr algn="just"/>
                      <a:r>
                        <a:rPr lang="ru-RU" sz="1200" b="1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     инфекционным статусом,   </a:t>
                      </a:r>
                    </a:p>
                    <a:p>
                      <a:pPr algn="just"/>
                      <a:r>
                        <a:rPr lang="ru-RU" sz="1200" b="1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     вызванным ВИЧ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r>
                        <a:rPr lang="ru-RU" sz="12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Z21</a:t>
                      </a:r>
                      <a:endParaRPr lang="ru-RU" sz="1200" b="1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85008">
                <a:tc vMerge="1"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ж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r>
                        <a:rPr lang="ru-RU" sz="12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13" name="Прямоугольник 12"/>
          <p:cNvSpPr/>
          <p:nvPr/>
        </p:nvSpPr>
        <p:spPr>
          <a:xfrm>
            <a:off x="326762" y="5118413"/>
            <a:ext cx="855424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b="1" dirty="0">
                <a:solidFill>
                  <a:srgbClr val="0033CC"/>
                </a:solidFill>
              </a:rPr>
              <a:t>НЕКОТОРЫЕ УСЛОВИЯ ВНУТРИТАБЛИЧНОГО КОНТРОЛЯ ДЛЯ ТАБЛИЦЫ 1000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E078070-8EDD-4CBE-BA1D-D4E3024E180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Стрелка вниз 9"/>
          <p:cNvSpPr/>
          <p:nvPr/>
        </p:nvSpPr>
        <p:spPr>
          <a:xfrm rot="5400000">
            <a:off x="6743446" y="1689602"/>
            <a:ext cx="337628" cy="2952328"/>
          </a:xfrm>
          <a:prstGeom prst="downArrow">
            <a:avLst/>
          </a:prstGeom>
          <a:solidFill>
            <a:srgbClr val="FBA7F5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трелка вниз 11"/>
          <p:cNvSpPr/>
          <p:nvPr/>
        </p:nvSpPr>
        <p:spPr>
          <a:xfrm rot="5400000">
            <a:off x="6767375" y="2085646"/>
            <a:ext cx="310444" cy="2952328"/>
          </a:xfrm>
          <a:prstGeom prst="downArrow">
            <a:avLst/>
          </a:prstGeom>
          <a:solidFill>
            <a:srgbClr val="FBA7F5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Стрелка вниз 14"/>
          <p:cNvSpPr/>
          <p:nvPr/>
        </p:nvSpPr>
        <p:spPr>
          <a:xfrm rot="5400000">
            <a:off x="6788397" y="2684122"/>
            <a:ext cx="310444" cy="2952328"/>
          </a:xfrm>
          <a:prstGeom prst="downArrow">
            <a:avLst/>
          </a:prstGeom>
          <a:solidFill>
            <a:srgbClr val="FBA7F5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трелка вниз 15"/>
          <p:cNvSpPr/>
          <p:nvPr/>
        </p:nvSpPr>
        <p:spPr>
          <a:xfrm rot="5400000">
            <a:off x="6788397" y="2984471"/>
            <a:ext cx="310444" cy="2952328"/>
          </a:xfrm>
          <a:prstGeom prst="downArrow">
            <a:avLst/>
          </a:prstGeom>
          <a:solidFill>
            <a:srgbClr val="FBA7F5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Стрелка вниз 16"/>
          <p:cNvSpPr/>
          <p:nvPr/>
        </p:nvSpPr>
        <p:spPr>
          <a:xfrm rot="5400000">
            <a:off x="6769684" y="2373678"/>
            <a:ext cx="310444" cy="2952328"/>
          </a:xfrm>
          <a:prstGeom prst="downArrow">
            <a:avLst/>
          </a:prstGeom>
          <a:solidFill>
            <a:srgbClr val="FBA7F5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7076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13"/>
          <p:cNvSpPr txBox="1">
            <a:spLocks noChangeArrowheads="1"/>
          </p:cNvSpPr>
          <p:nvPr/>
        </p:nvSpPr>
        <p:spPr bwMode="auto">
          <a:xfrm>
            <a:off x="1" y="0"/>
            <a:ext cx="9162562" cy="700282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b="1" dirty="0">
                <a:solidFill>
                  <a:schemeClr val="bg1"/>
                </a:solidFill>
              </a:rPr>
              <a:t>Форма федерального статистического наблюдения № 61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b="1" dirty="0">
                <a:solidFill>
                  <a:schemeClr val="bg1"/>
                </a:solidFill>
              </a:rPr>
              <a:t> «Сведения о болезни, вызванной вирусом  иммунодефицита человека»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62103" y="980728"/>
            <a:ext cx="8558369" cy="4968552"/>
          </a:xfrm>
          <a:prstGeom prst="rect">
            <a:avLst/>
          </a:prstGeom>
          <a:solidFill>
            <a:srgbClr val="FF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262103" y="980728"/>
            <a:ext cx="855424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b="1" dirty="0">
                <a:solidFill>
                  <a:srgbClr val="0033CC"/>
                </a:solidFill>
              </a:rPr>
              <a:t>НЕКОТОРЫЕ УСЛОВИЯ ВНУТРИТАБЛИЧНОГО КОНТРОЛЯ ДЛЯ ТАБЛИЦЫ 1000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262103" y="1268760"/>
            <a:ext cx="8414353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u="sng" dirty="0"/>
              <a:t>Для мужского населения, всего (В20-В24):</a:t>
            </a:r>
          </a:p>
          <a:p>
            <a:pPr algn="just"/>
            <a:r>
              <a:rPr lang="ru-RU" dirty="0"/>
              <a:t>Сумма граф ф.61,таб.1000</a:t>
            </a:r>
            <a:r>
              <a:rPr lang="ru-RU" dirty="0" smtClean="0"/>
              <a:t>, </a:t>
            </a:r>
            <a:r>
              <a:rPr lang="ru-RU" dirty="0" smtClean="0">
                <a:solidFill>
                  <a:srgbClr val="C00000"/>
                </a:solidFill>
              </a:rPr>
              <a:t>стр.1</a:t>
            </a:r>
            <a:r>
              <a:rPr lang="ru-RU" dirty="0" smtClean="0"/>
              <a:t>, гр.05:15</a:t>
            </a:r>
            <a:r>
              <a:rPr lang="ru-RU" dirty="0" smtClean="0">
                <a:solidFill>
                  <a:srgbClr val="C00000"/>
                </a:solidFill>
              </a:rPr>
              <a:t> </a:t>
            </a:r>
            <a:r>
              <a:rPr lang="ru-RU" dirty="0"/>
              <a:t>должна быть </a:t>
            </a:r>
            <a:r>
              <a:rPr lang="ru-RU" u="sng" dirty="0"/>
              <a:t>равна</a:t>
            </a:r>
            <a:r>
              <a:rPr lang="ru-RU" dirty="0"/>
              <a:t> сумме граф в </a:t>
            </a:r>
            <a:r>
              <a:rPr lang="ru-RU" dirty="0" smtClean="0"/>
              <a:t>строках</a:t>
            </a:r>
          </a:p>
          <a:p>
            <a:pPr algn="just"/>
            <a:r>
              <a:rPr lang="ru-RU" dirty="0"/>
              <a:t> </a:t>
            </a:r>
            <a:r>
              <a:rPr lang="ru-RU" dirty="0" smtClean="0"/>
              <a:t>                    </a:t>
            </a:r>
            <a:r>
              <a:rPr lang="ru-RU" dirty="0"/>
              <a:t>из ф.61,таб.1000</a:t>
            </a:r>
            <a:r>
              <a:rPr lang="ru-RU" dirty="0" smtClean="0"/>
              <a:t>, </a:t>
            </a:r>
            <a:r>
              <a:rPr lang="ru-RU" dirty="0" smtClean="0">
                <a:solidFill>
                  <a:srgbClr val="C00000"/>
                </a:solidFill>
              </a:rPr>
              <a:t>стр.3+15+19+29+39</a:t>
            </a:r>
            <a:r>
              <a:rPr lang="ru-RU" dirty="0" smtClean="0"/>
              <a:t>, гр.05:15</a:t>
            </a:r>
            <a:endParaRPr lang="ru-RU" dirty="0"/>
          </a:p>
          <a:p>
            <a:pPr algn="just"/>
            <a:endParaRPr lang="ru-RU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u="sng" dirty="0"/>
              <a:t>Для женского населения, всего (В20-В24):</a:t>
            </a:r>
          </a:p>
          <a:p>
            <a:pPr algn="just"/>
            <a:r>
              <a:rPr lang="ru-RU" dirty="0"/>
              <a:t>Сумма граф ф.61,таб.1000</a:t>
            </a:r>
            <a:r>
              <a:rPr lang="ru-RU" dirty="0" smtClean="0"/>
              <a:t>, </a:t>
            </a:r>
            <a:r>
              <a:rPr lang="ru-RU" dirty="0" smtClean="0">
                <a:solidFill>
                  <a:srgbClr val="C00000"/>
                </a:solidFill>
              </a:rPr>
              <a:t>стр.2, </a:t>
            </a:r>
            <a:r>
              <a:rPr lang="ru-RU" dirty="0" smtClean="0"/>
              <a:t>гр.05:15</a:t>
            </a:r>
            <a:r>
              <a:rPr lang="ru-RU" dirty="0" smtClean="0">
                <a:solidFill>
                  <a:srgbClr val="C00000"/>
                </a:solidFill>
              </a:rPr>
              <a:t> </a:t>
            </a:r>
            <a:r>
              <a:rPr lang="ru-RU" dirty="0"/>
              <a:t>должна быть </a:t>
            </a:r>
            <a:r>
              <a:rPr lang="ru-RU" u="sng" dirty="0"/>
              <a:t>равна</a:t>
            </a:r>
            <a:r>
              <a:rPr lang="ru-RU" dirty="0"/>
              <a:t> сумме граф в </a:t>
            </a:r>
            <a:r>
              <a:rPr lang="ru-RU" dirty="0" smtClean="0"/>
              <a:t>строках</a:t>
            </a:r>
          </a:p>
          <a:p>
            <a:pPr algn="just"/>
            <a:r>
              <a:rPr lang="ru-RU" dirty="0"/>
              <a:t> </a:t>
            </a:r>
            <a:r>
              <a:rPr lang="ru-RU" dirty="0" smtClean="0"/>
              <a:t>                    </a:t>
            </a:r>
            <a:r>
              <a:rPr lang="ru-RU" dirty="0"/>
              <a:t>из </a:t>
            </a:r>
            <a:r>
              <a:rPr lang="ru-RU" dirty="0" smtClean="0"/>
              <a:t>ф.61,таб.1000, </a:t>
            </a:r>
            <a:r>
              <a:rPr lang="ru-RU" dirty="0" smtClean="0">
                <a:solidFill>
                  <a:srgbClr val="C00000"/>
                </a:solidFill>
              </a:rPr>
              <a:t>стр.4+16+20+30+40</a:t>
            </a:r>
            <a:r>
              <a:rPr lang="ru-RU" dirty="0" smtClean="0"/>
              <a:t>, гр.05:15</a:t>
            </a:r>
          </a:p>
          <a:p>
            <a:pPr algn="just"/>
            <a:endParaRPr lang="ru-RU" b="1" dirty="0"/>
          </a:p>
          <a:p>
            <a:pPr algn="just"/>
            <a:endParaRPr lang="ru-RU" b="1" dirty="0"/>
          </a:p>
          <a:p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E078070-8EDD-4CBE-BA1D-D4E3024E180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462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13"/>
          <p:cNvSpPr txBox="1">
            <a:spLocks noChangeArrowheads="1"/>
          </p:cNvSpPr>
          <p:nvPr/>
        </p:nvSpPr>
        <p:spPr bwMode="auto">
          <a:xfrm>
            <a:off x="1" y="0"/>
            <a:ext cx="9162562" cy="700282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b="1" dirty="0">
                <a:solidFill>
                  <a:schemeClr val="bg1"/>
                </a:solidFill>
              </a:rPr>
              <a:t>Форма федерального статистического наблюдения № 61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b="1" dirty="0">
                <a:solidFill>
                  <a:schemeClr val="bg1"/>
                </a:solidFill>
              </a:rPr>
              <a:t> «Сведения о болезни, вызванной вирусом  иммунодефицита человека»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62103" y="980728"/>
            <a:ext cx="8558369" cy="4968552"/>
          </a:xfrm>
          <a:prstGeom prst="rect">
            <a:avLst/>
          </a:prstGeom>
          <a:solidFill>
            <a:srgbClr val="FF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262103" y="980728"/>
            <a:ext cx="855424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b="1" dirty="0">
                <a:solidFill>
                  <a:srgbClr val="0033CC"/>
                </a:solidFill>
              </a:rPr>
              <a:t>НЕКОТОРЫЕ УСЛОВИЯ ВНУТРИТАБЛИЧНОГО КОНТРОЛЯ ДЛЯ ТАБЛИЦЫ 1000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278581" y="1164752"/>
            <a:ext cx="8414353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ru-RU" b="1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u="sng" dirty="0"/>
              <a:t>Для ВИЧ с проявлениями в виде инфекционных и паразитарных болезней</a:t>
            </a:r>
          </a:p>
          <a:p>
            <a:pPr algn="just"/>
            <a:r>
              <a:rPr lang="ru-RU" u="sng" dirty="0"/>
              <a:t>(В20):</a:t>
            </a:r>
          </a:p>
          <a:p>
            <a:pPr algn="just"/>
            <a:r>
              <a:rPr lang="ru-RU" dirty="0"/>
              <a:t>Сумма строк ф.61</a:t>
            </a:r>
            <a:r>
              <a:rPr lang="ru-RU" dirty="0" smtClean="0"/>
              <a:t>, таб.1000, </a:t>
            </a:r>
            <a:r>
              <a:rPr lang="ru-RU" dirty="0" smtClean="0">
                <a:solidFill>
                  <a:srgbClr val="C00000"/>
                </a:solidFill>
              </a:rPr>
              <a:t>стр.3+4, </a:t>
            </a:r>
            <a:r>
              <a:rPr lang="ru-RU" dirty="0" smtClean="0"/>
              <a:t>гр.05:15</a:t>
            </a:r>
            <a:r>
              <a:rPr lang="ru-RU" dirty="0" smtClean="0">
                <a:solidFill>
                  <a:srgbClr val="C00000"/>
                </a:solidFill>
              </a:rPr>
              <a:t> </a:t>
            </a:r>
            <a:r>
              <a:rPr lang="ru-RU" dirty="0"/>
              <a:t>должна быть </a:t>
            </a:r>
            <a:r>
              <a:rPr lang="ru-RU" u="sng" dirty="0"/>
              <a:t>больше или равна</a:t>
            </a:r>
            <a:r>
              <a:rPr lang="ru-RU" dirty="0"/>
              <a:t> </a:t>
            </a:r>
            <a:endParaRPr lang="ru-RU" dirty="0" smtClean="0"/>
          </a:p>
          <a:p>
            <a:pPr algn="just"/>
            <a:r>
              <a:rPr lang="ru-RU" dirty="0" smtClean="0"/>
              <a:t>сумме   строк </a:t>
            </a:r>
            <a:r>
              <a:rPr lang="ru-RU" dirty="0"/>
              <a:t>из ф.61,таб.1000,</a:t>
            </a:r>
            <a:r>
              <a:rPr lang="ru-RU" dirty="0">
                <a:solidFill>
                  <a:srgbClr val="C00000"/>
                </a:solidFill>
              </a:rPr>
              <a:t>стр.5:14</a:t>
            </a:r>
            <a:r>
              <a:rPr lang="ru-RU" dirty="0"/>
              <a:t>,гр.05:15</a:t>
            </a:r>
          </a:p>
          <a:p>
            <a:pPr algn="just"/>
            <a:endParaRPr lang="ru-RU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dirty="0"/>
              <a:t> </a:t>
            </a:r>
            <a:r>
              <a:rPr lang="ru-RU" u="sng" dirty="0"/>
              <a:t>Для ВИЧ с проявлениями в виде злокачественных новообразований (В21):</a:t>
            </a:r>
          </a:p>
          <a:p>
            <a:pPr algn="just"/>
            <a:r>
              <a:rPr lang="ru-RU" dirty="0"/>
              <a:t>Сумма строк ф.61,таб.1000</a:t>
            </a:r>
            <a:r>
              <a:rPr lang="ru-RU" dirty="0" smtClean="0"/>
              <a:t>, </a:t>
            </a:r>
            <a:r>
              <a:rPr lang="ru-RU" dirty="0" smtClean="0">
                <a:solidFill>
                  <a:srgbClr val="C00000"/>
                </a:solidFill>
              </a:rPr>
              <a:t>стр.15+16, </a:t>
            </a:r>
            <a:r>
              <a:rPr lang="ru-RU" dirty="0" smtClean="0"/>
              <a:t>гр.05:15</a:t>
            </a:r>
            <a:r>
              <a:rPr lang="ru-RU" dirty="0" smtClean="0">
                <a:solidFill>
                  <a:srgbClr val="C00000"/>
                </a:solidFill>
              </a:rPr>
              <a:t> </a:t>
            </a:r>
            <a:r>
              <a:rPr lang="ru-RU" dirty="0"/>
              <a:t>должна быть </a:t>
            </a:r>
            <a:r>
              <a:rPr lang="ru-RU" u="sng" dirty="0"/>
              <a:t>больше или равна</a:t>
            </a:r>
            <a:r>
              <a:rPr lang="ru-RU" dirty="0"/>
              <a:t> сумме строк из </a:t>
            </a:r>
            <a:r>
              <a:rPr lang="ru-RU" dirty="0" smtClean="0"/>
              <a:t>ф.61,таб.1000, </a:t>
            </a:r>
            <a:r>
              <a:rPr lang="ru-RU" dirty="0" smtClean="0">
                <a:solidFill>
                  <a:srgbClr val="C00000"/>
                </a:solidFill>
              </a:rPr>
              <a:t>стр.17:18</a:t>
            </a:r>
            <a:r>
              <a:rPr lang="ru-RU" dirty="0" smtClean="0"/>
              <a:t>, гр.05:15</a:t>
            </a:r>
          </a:p>
          <a:p>
            <a:pPr algn="just"/>
            <a:endParaRPr lang="ru-RU" dirty="0" smtClean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u="sng" dirty="0"/>
              <a:t>Для ВИЧ с проявлениями в виде других уточненных болезней (В22):</a:t>
            </a:r>
          </a:p>
          <a:p>
            <a:pPr algn="just"/>
            <a:r>
              <a:rPr lang="ru-RU" dirty="0"/>
              <a:t>Сумма строк ф.61,таб.1000,</a:t>
            </a:r>
            <a:r>
              <a:rPr lang="ru-RU" dirty="0">
                <a:solidFill>
                  <a:srgbClr val="C00000"/>
                </a:solidFill>
              </a:rPr>
              <a:t>стр.19+20,</a:t>
            </a:r>
            <a:r>
              <a:rPr lang="ru-RU" dirty="0"/>
              <a:t>гр.05:15</a:t>
            </a:r>
            <a:r>
              <a:rPr lang="ru-RU" dirty="0">
                <a:solidFill>
                  <a:srgbClr val="C00000"/>
                </a:solidFill>
              </a:rPr>
              <a:t> </a:t>
            </a:r>
            <a:r>
              <a:rPr lang="ru-RU" dirty="0"/>
              <a:t>должна быть </a:t>
            </a:r>
            <a:r>
              <a:rPr lang="ru-RU" u="sng" dirty="0"/>
              <a:t>равна</a:t>
            </a:r>
            <a:r>
              <a:rPr lang="ru-RU" dirty="0"/>
              <a:t> сумме </a:t>
            </a:r>
            <a:endParaRPr lang="ru-RU" dirty="0" smtClean="0"/>
          </a:p>
          <a:p>
            <a:pPr algn="just"/>
            <a:r>
              <a:rPr lang="ru-RU" dirty="0"/>
              <a:t> </a:t>
            </a:r>
            <a:r>
              <a:rPr lang="ru-RU" dirty="0" smtClean="0"/>
              <a:t>        строк </a:t>
            </a:r>
            <a:r>
              <a:rPr lang="ru-RU" dirty="0"/>
              <a:t>из ф.61,таб.1000,</a:t>
            </a:r>
            <a:r>
              <a:rPr lang="ru-RU" dirty="0">
                <a:solidFill>
                  <a:srgbClr val="C00000"/>
                </a:solidFill>
              </a:rPr>
              <a:t>стр.21:28</a:t>
            </a:r>
            <a:r>
              <a:rPr lang="ru-RU" dirty="0"/>
              <a:t>,гр.05:15</a:t>
            </a:r>
          </a:p>
          <a:p>
            <a:pPr algn="just"/>
            <a:endParaRPr lang="ru-RU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u="sng" dirty="0"/>
              <a:t>Для ВИЧ с проявлениями в виде других состояний (В23):</a:t>
            </a:r>
          </a:p>
          <a:p>
            <a:pPr algn="just"/>
            <a:r>
              <a:rPr lang="ru-RU" dirty="0"/>
              <a:t>Сумма строк ф.61</a:t>
            </a:r>
            <a:r>
              <a:rPr lang="ru-RU" dirty="0" smtClean="0"/>
              <a:t>, таб.1000, </a:t>
            </a:r>
            <a:r>
              <a:rPr lang="ru-RU" dirty="0" smtClean="0">
                <a:solidFill>
                  <a:srgbClr val="C00000"/>
                </a:solidFill>
              </a:rPr>
              <a:t>стр.29+30, </a:t>
            </a:r>
            <a:r>
              <a:rPr lang="ru-RU" dirty="0" smtClean="0"/>
              <a:t>гр.05:15</a:t>
            </a:r>
            <a:r>
              <a:rPr lang="ru-RU" dirty="0" smtClean="0">
                <a:solidFill>
                  <a:srgbClr val="C00000"/>
                </a:solidFill>
              </a:rPr>
              <a:t> </a:t>
            </a:r>
            <a:r>
              <a:rPr lang="ru-RU" dirty="0"/>
              <a:t>должна быть </a:t>
            </a:r>
            <a:r>
              <a:rPr lang="ru-RU" u="sng" dirty="0"/>
              <a:t>равна</a:t>
            </a:r>
            <a:r>
              <a:rPr lang="ru-RU" dirty="0"/>
              <a:t> сумме </a:t>
            </a:r>
            <a:endParaRPr lang="ru-RU" dirty="0" smtClean="0"/>
          </a:p>
          <a:p>
            <a:pPr algn="just"/>
            <a:r>
              <a:rPr lang="ru-RU" dirty="0"/>
              <a:t> </a:t>
            </a:r>
            <a:r>
              <a:rPr lang="ru-RU" dirty="0" smtClean="0"/>
              <a:t>         строк </a:t>
            </a:r>
            <a:r>
              <a:rPr lang="ru-RU" dirty="0"/>
              <a:t>из ф.61</a:t>
            </a:r>
            <a:r>
              <a:rPr lang="ru-RU" dirty="0" smtClean="0"/>
              <a:t>, таб.1000, </a:t>
            </a:r>
            <a:r>
              <a:rPr lang="ru-RU" dirty="0" smtClean="0">
                <a:solidFill>
                  <a:srgbClr val="C00000"/>
                </a:solidFill>
              </a:rPr>
              <a:t>стр.31:38</a:t>
            </a:r>
            <a:r>
              <a:rPr lang="ru-RU" dirty="0" smtClean="0"/>
              <a:t>, гр.05:15</a:t>
            </a:r>
            <a:endParaRPr lang="ru-RU" dirty="0"/>
          </a:p>
          <a:p>
            <a:pPr algn="just"/>
            <a:endParaRPr lang="ru-RU" b="1" dirty="0"/>
          </a:p>
          <a:p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E078070-8EDD-4CBE-BA1D-D4E3024E180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5540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Шаблон презентации ЦНИИОИЗ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Шаблон презентации ЦНИИОИЗ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3840</TotalTime>
  <Words>6854</Words>
  <Application>Microsoft Office PowerPoint</Application>
  <PresentationFormat>Экран (4:3)</PresentationFormat>
  <Paragraphs>1331</Paragraphs>
  <Slides>38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38</vt:i4>
      </vt:variant>
    </vt:vector>
  </HeadingPairs>
  <TitlesOfParts>
    <vt:vector size="44" baseType="lpstr">
      <vt:lpstr>Arial</vt:lpstr>
      <vt:lpstr>Calibri</vt:lpstr>
      <vt:lpstr>Symbol</vt:lpstr>
      <vt:lpstr>Times New Roman</vt:lpstr>
      <vt:lpstr>Шаблон презентации ЦНИИОИЗ</vt:lpstr>
      <vt:lpstr>1_Шаблон презентации ЦНИИОИЗ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3. Результаты обследования пациентов, больных ВИЧ-инфекцией в отчетном году  (3000)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stat</dc:creator>
  <cp:lastModifiedBy>Ольга В. Залевская</cp:lastModifiedBy>
  <cp:revision>243</cp:revision>
  <cp:lastPrinted>2019-12-09T09:28:59Z</cp:lastPrinted>
  <dcterms:created xsi:type="dcterms:W3CDTF">2017-12-06T11:47:10Z</dcterms:created>
  <dcterms:modified xsi:type="dcterms:W3CDTF">2019-12-09T13:44:49Z</dcterms:modified>
</cp:coreProperties>
</file>