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0" r:id="rId1"/>
  </p:sldMasterIdLst>
  <p:notesMasterIdLst>
    <p:notesMasterId r:id="rId36"/>
  </p:notesMasterIdLst>
  <p:handoutMasterIdLst>
    <p:handoutMasterId r:id="rId37"/>
  </p:handoutMasterIdLst>
  <p:sldIdLst>
    <p:sldId id="366" r:id="rId2"/>
    <p:sldId id="625" r:id="rId3"/>
    <p:sldId id="599" r:id="rId4"/>
    <p:sldId id="601" r:id="rId5"/>
    <p:sldId id="626" r:id="rId6"/>
    <p:sldId id="622" r:id="rId7"/>
    <p:sldId id="641" r:id="rId8"/>
    <p:sldId id="632" r:id="rId9"/>
    <p:sldId id="602" r:id="rId10"/>
    <p:sldId id="633" r:id="rId11"/>
    <p:sldId id="634" r:id="rId12"/>
    <p:sldId id="570" r:id="rId13"/>
    <p:sldId id="574" r:id="rId14"/>
    <p:sldId id="629" r:id="rId15"/>
    <p:sldId id="453" r:id="rId16"/>
    <p:sldId id="607" r:id="rId17"/>
    <p:sldId id="608" r:id="rId18"/>
    <p:sldId id="617" r:id="rId19"/>
    <p:sldId id="520" r:id="rId20"/>
    <p:sldId id="637" r:id="rId21"/>
    <p:sldId id="638" r:id="rId22"/>
    <p:sldId id="639" r:id="rId23"/>
    <p:sldId id="640" r:id="rId24"/>
    <p:sldId id="477" r:id="rId25"/>
    <p:sldId id="642" r:id="rId26"/>
    <p:sldId id="590" r:id="rId27"/>
    <p:sldId id="595" r:id="rId28"/>
    <p:sldId id="594" r:id="rId29"/>
    <p:sldId id="613" r:id="rId30"/>
    <p:sldId id="591" r:id="rId31"/>
    <p:sldId id="612" r:id="rId32"/>
    <p:sldId id="620" r:id="rId33"/>
    <p:sldId id="643" r:id="rId34"/>
    <p:sldId id="596" r:id="rId35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83634"/>
    <a:srgbClr val="006600"/>
    <a:srgbClr val="0000FF"/>
    <a:srgbClr val="008000"/>
    <a:srgbClr val="CCECFF"/>
    <a:srgbClr val="CCFFFF"/>
    <a:srgbClr val="FFF3CD"/>
    <a:srgbClr val="808000"/>
    <a:srgbClr val="A500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8132" autoAdjust="0"/>
    <p:restoredTop sz="99899" autoAdjust="0"/>
  </p:normalViewPr>
  <p:slideViewPr>
    <p:cSldViewPr>
      <p:cViewPr varScale="1">
        <p:scale>
          <a:sx n="97" d="100"/>
          <a:sy n="97" d="100"/>
        </p:scale>
        <p:origin x="-102" y="-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596" cy="49847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811" y="0"/>
            <a:ext cx="2972596" cy="49847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7222"/>
            <a:ext cx="2972596" cy="49847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811" y="9447222"/>
            <a:ext cx="2972596" cy="49847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FC14699-538E-4A8E-A24E-9A62A1E96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44829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596" cy="49847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811" y="0"/>
            <a:ext cx="2972596" cy="49847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004" y="4725193"/>
            <a:ext cx="5487993" cy="447674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57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7222"/>
            <a:ext cx="2972596" cy="49847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811" y="9447222"/>
            <a:ext cx="2972596" cy="49847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5E0ADA8-2D8C-48DC-BBB2-DC10A314B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57196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DFC94-5EEB-4DAE-A65A-B3FBCEC54898}" type="datetime1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70C9D-8939-4F01-8063-CA9A9F8C18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53DB4-B899-49A2-A94E-59230A7DB3FB}" type="datetime1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A4B32-633C-459C-B149-3E27F2121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495DA-8F20-44E8-8B02-C37B2E4CBFCE}" type="datetime1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A954A-A40B-47DC-B4C3-D51EFAC536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A7335-69CC-4051-BB4B-EE9C906EA668}" type="datetime1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CDB6B-AE0C-4FE7-A260-8B8385D05F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49FEA-3B17-4E32-ADA1-097FE5063466}" type="datetime1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0696338-A21F-4335-8A44-1219B2D0ED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7D5F9E-8549-47A2-AD44-D2323738F6BC}" type="datetime1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E9183-94D4-44EC-B732-12D444CFDA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67396-9833-4751-A15C-0AAF135FDE69}" type="datetime1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41D50-E6A6-45DD-A7FF-7E40C88144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DD837-6C3A-48F3-8577-74DB3775843F}" type="datetime1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89024-C9CA-4FFD-BCA4-957D814FBC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76129-28A2-4257-8F36-B10F7DA6CF57}" type="datetime1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E93DC11-0A5C-488F-9525-CFE3D2FF0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99BBE-7D8A-4D7A-A224-9C4BB90CFBFC}" type="datetime1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EE2CA-AD24-4119-AAD2-DC5B9A3521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F2C41-6258-41B0-8B5A-CAA18524BD75}" type="datetime1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3A2F61-DBBC-4DEC-BCD1-1FCE43FD66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7FF27-9970-4D74-BCAA-A7B73D2780A4}" type="datetime1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0E6C35D-5863-4879-869E-8C750B229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A75A6AD-2B33-44A6-94C0-E3EEDC54D7A7}" type="datetime1">
              <a:rPr lang="ru-RU"/>
              <a:pPr>
                <a:defRPr/>
              </a:pPr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E3EAEFA-681F-4129-A641-A20515C777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2" r:id="rId4"/>
    <p:sldLayoutId id="2147483691" r:id="rId5"/>
    <p:sldLayoutId id="2147483696" r:id="rId6"/>
    <p:sldLayoutId id="2147483690" r:id="rId7"/>
    <p:sldLayoutId id="2147483697" r:id="rId8"/>
    <p:sldLayoutId id="2147483698" r:id="rId9"/>
    <p:sldLayoutId id="2147483689" r:id="rId10"/>
    <p:sldLayoutId id="2147483688" r:id="rId11"/>
    <p:sldLayoutId id="2147483687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mailto:grigorova.n@serbsky.ru" TargetMode="External"/><Relationship Id="rId2" Type="http://schemas.openxmlformats.org/officeDocument/2006/relationships/hyperlink" Target="mailto:kirzhanova.v@serbsky.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Номер слайда 2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548D7C5-8D84-42B2-A325-732CAD923083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6386" name="Номер слайда 22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180A626-DDD0-4948-8FA3-515FCEDE2D28}" type="slidenum">
              <a:rPr lang="ru-RU" sz="1400" b="1">
                <a:solidFill>
                  <a:srgbClr val="FFFFFF"/>
                </a:solidFill>
              </a:rPr>
              <a:pPr algn="ctr"/>
              <a:t>1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727075" y="368300"/>
            <a:ext cx="7489825" cy="19812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altLang="ru-RU" sz="2800" b="1" cap="none" dirty="0" smtClean="0">
                <a:solidFill>
                  <a:srgbClr val="A50021"/>
                </a:solidFill>
                <a:latin typeface="Times New Roman" pitchFamily="18" charset="0"/>
              </a:rPr>
              <a:t>СОСТАВЛЕНИЕ</a:t>
            </a:r>
            <a:br>
              <a:rPr lang="ru-RU" altLang="ru-RU" sz="2800" b="1" cap="none" dirty="0" smtClean="0">
                <a:solidFill>
                  <a:srgbClr val="A50021"/>
                </a:solidFill>
                <a:latin typeface="Times New Roman" pitchFamily="18" charset="0"/>
              </a:rPr>
            </a:br>
            <a:r>
              <a:rPr lang="ru-RU" altLang="ru-RU" sz="2800" b="1" cap="none" dirty="0" smtClean="0">
                <a:solidFill>
                  <a:srgbClr val="A50021"/>
                </a:solidFill>
                <a:latin typeface="Times New Roman" pitchFamily="18" charset="0"/>
              </a:rPr>
              <a:t>СТАТИСТИЧЕСКИХ ФОРМ</a:t>
            </a:r>
            <a:br>
              <a:rPr lang="ru-RU" altLang="ru-RU" sz="2800" b="1" cap="none" dirty="0" smtClean="0">
                <a:solidFill>
                  <a:srgbClr val="A50021"/>
                </a:solidFill>
                <a:latin typeface="Times New Roman" pitchFamily="18" charset="0"/>
              </a:rPr>
            </a:br>
            <a:r>
              <a:rPr lang="ru-RU" altLang="ru-RU" sz="2800" b="1" cap="none" dirty="0" smtClean="0">
                <a:solidFill>
                  <a:srgbClr val="A50021"/>
                </a:solidFill>
                <a:latin typeface="Times New Roman" pitchFamily="18" charset="0"/>
              </a:rPr>
              <a:t>ПО НАРКОЛОГИИ</a:t>
            </a:r>
            <a:br>
              <a:rPr lang="ru-RU" altLang="ru-RU" sz="2800" b="1" cap="none" dirty="0" smtClean="0">
                <a:solidFill>
                  <a:srgbClr val="A50021"/>
                </a:solidFill>
                <a:latin typeface="Times New Roman" pitchFamily="18" charset="0"/>
              </a:rPr>
            </a:br>
            <a:r>
              <a:rPr lang="ru-RU" altLang="ru-RU" sz="2800" b="1" cap="none" dirty="0" smtClean="0">
                <a:solidFill>
                  <a:srgbClr val="A50021"/>
                </a:solidFill>
                <a:latin typeface="Times New Roman" pitchFamily="18" charset="0"/>
              </a:rPr>
              <a:t>ЗА ОТЧЕТНЫЙ 2019 ГОД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31800" y="3249613"/>
            <a:ext cx="7489825" cy="3284537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2000" b="1" dirty="0" smtClean="0">
                <a:latin typeface="Times New Roman" pitchFamily="18" charset="0"/>
              </a:rPr>
              <a:t>Киржанова Валентина Васильевна, д.м.н., зав. отд.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dirty="0" smtClean="0">
                <a:latin typeface="Times New Roman" pitchFamily="18" charset="0"/>
              </a:rPr>
              <a:t>Григорова Наталья Ивановна, </a:t>
            </a:r>
            <a:r>
              <a:rPr lang="ru-RU" altLang="ru-RU" sz="2000" b="1" dirty="0" err="1" smtClean="0">
                <a:latin typeface="Times New Roman" pitchFamily="18" charset="0"/>
              </a:rPr>
              <a:t>н.с</a:t>
            </a:r>
            <a:r>
              <a:rPr lang="ru-RU" altLang="ru-RU" sz="2000" b="1" dirty="0" smtClean="0">
                <a:latin typeface="Times New Roman" pitchFamily="18" charset="0"/>
              </a:rPr>
              <a:t>.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ru-RU" altLang="ru-RU" sz="2000" dirty="0" smtClean="0">
              <a:latin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2000" dirty="0" smtClean="0">
                <a:latin typeface="Times New Roman" pitchFamily="18" charset="0"/>
              </a:rPr>
              <a:t>Отделение эпидемиологии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ru-RU" altLang="ru-RU" sz="2000" dirty="0" smtClean="0">
              <a:latin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1600" dirty="0" smtClean="0">
                <a:latin typeface="Times New Roman" pitchFamily="18" charset="0"/>
              </a:rPr>
              <a:t>ННЦ наркологии - филиал ФГБУ «НМИЦ ПН им. В.П. Сербского»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1600" dirty="0" smtClean="0">
                <a:latin typeface="Times New Roman" pitchFamily="18" charset="0"/>
              </a:rPr>
              <a:t>Минздрава России   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ru-RU" altLang="ru-RU" sz="1600" dirty="0" smtClean="0">
              <a:latin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1600" dirty="0" smtClean="0">
                <a:latin typeface="Times New Roman" pitchFamily="18" charset="0"/>
              </a:rPr>
              <a:t>Москва, декабрь  2019 г.</a:t>
            </a:r>
          </a:p>
        </p:txBody>
      </p:sp>
      <p:sp>
        <p:nvSpPr>
          <p:cNvPr id="16389" name="Номер слайда 2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6674B844-4EA6-4E8B-B457-89645A81BC01}" type="slidenum">
              <a:rPr lang="ru-RU" sz="1400" b="1">
                <a:solidFill>
                  <a:srgbClr val="FFFFFF"/>
                </a:solidFill>
              </a:rPr>
              <a:pPr algn="ctr"/>
              <a:t>1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8EE2CA-AD24-4119-AAD2-DC5B9A352175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66555" y="1413064"/>
            <a:ext cx="805589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>
                <a:solidFill>
                  <a:srgbClr val="A50021"/>
                </a:solidFill>
                <a:latin typeface="Century Schoolbook"/>
              </a:rPr>
              <a:t>ФОРМА </a:t>
            </a:r>
            <a:r>
              <a:rPr lang="ru-RU" altLang="ru-RU" sz="3200" b="1" dirty="0" smtClean="0">
                <a:solidFill>
                  <a:srgbClr val="A50021"/>
                </a:solidFill>
                <a:latin typeface="Century Schoolbook"/>
              </a:rPr>
              <a:t>№37</a:t>
            </a:r>
            <a:r>
              <a:rPr lang="ru-RU" altLang="ru-RU" sz="3200" b="1" dirty="0">
                <a:solidFill>
                  <a:srgbClr val="A50021"/>
                </a:solidFill>
                <a:latin typeface="Century Schoolbook"/>
              </a:rPr>
              <a:t/>
            </a:r>
            <a:br>
              <a:rPr lang="ru-RU" altLang="ru-RU" sz="3200" b="1" dirty="0">
                <a:solidFill>
                  <a:srgbClr val="A50021"/>
                </a:solidFill>
                <a:latin typeface="Century Schoolbook"/>
              </a:rPr>
            </a:br>
            <a:r>
              <a:rPr lang="ru-RU" sz="3200" b="1" dirty="0">
                <a:solidFill>
                  <a:srgbClr val="A50021"/>
                </a:solidFill>
                <a:latin typeface="Century Schoolbook"/>
              </a:rPr>
              <a:t>«СВЕДЕНИЯ О ПАЦИЕНТАХ, БОЛЬНЫХ АЛКОГОЛИЗМОМ, НАРКОМАНИЯМИ, ТОКСИКОМАНИЯМИ»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388052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C02CAF5-40C2-48FB-BD06-627925549229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26626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669294CC-66E3-45C2-8AB1-40CA386E1F0D}" type="slidenum">
              <a:rPr lang="ru-RU" sz="1400" b="1">
                <a:solidFill>
                  <a:srgbClr val="FFFFFF"/>
                </a:solidFill>
              </a:rPr>
              <a:pPr algn="ctr"/>
              <a:t>11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43635"/>
            <a:ext cx="8281988" cy="148516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lvl="0" eaLnBrk="1" hangingPunct="1">
              <a:spcBef>
                <a:spcPts val="600"/>
              </a:spcBef>
            </a:pPr>
            <a:r>
              <a:rPr lang="ru-RU" sz="2200" b="1" cap="none" dirty="0" smtClean="0">
                <a:solidFill>
                  <a:srgbClr val="C00000"/>
                </a:solidFill>
              </a:rPr>
              <a:t>Новая редакция Порядка диспансерного наблюдения</a:t>
            </a:r>
            <a:br>
              <a:rPr lang="ru-RU" sz="2200" b="1" cap="none" dirty="0" smtClean="0">
                <a:solidFill>
                  <a:srgbClr val="C00000"/>
                </a:solidFill>
              </a:rPr>
            </a:br>
            <a:r>
              <a:rPr lang="ru-RU" sz="2200" b="1" cap="none" dirty="0" smtClean="0">
                <a:solidFill>
                  <a:srgbClr val="C00000"/>
                </a:solidFill>
              </a:rPr>
              <a:t>с </a:t>
            </a:r>
            <a:r>
              <a:rPr lang="ru-RU" sz="2200" b="1" cap="none" dirty="0">
                <a:solidFill>
                  <a:srgbClr val="C00000"/>
                </a:solidFill>
              </a:rPr>
              <a:t>30.07.2019 г. </a:t>
            </a:r>
            <a:r>
              <a:rPr lang="ru-RU" sz="2200" b="1" cap="none" dirty="0" smtClean="0">
                <a:solidFill>
                  <a:srgbClr val="C00000"/>
                </a:solidFill>
              </a:rPr>
              <a:t>внесла корректировки </a:t>
            </a:r>
            <a:br>
              <a:rPr lang="ru-RU" sz="2200" b="1" cap="none" dirty="0" smtClean="0">
                <a:solidFill>
                  <a:srgbClr val="C00000"/>
                </a:solidFill>
              </a:rPr>
            </a:br>
            <a:r>
              <a:rPr lang="ru-RU" sz="2200" b="1" cap="none" dirty="0" smtClean="0">
                <a:solidFill>
                  <a:srgbClr val="C00000"/>
                </a:solidFill>
              </a:rPr>
              <a:t>в формирование   таблицы 2100 формы №37</a:t>
            </a:r>
            <a:br>
              <a:rPr lang="ru-RU" sz="2200" b="1" cap="none" dirty="0" smtClean="0">
                <a:solidFill>
                  <a:srgbClr val="C00000"/>
                </a:solidFill>
              </a:rPr>
            </a:br>
            <a:r>
              <a:rPr lang="ru-RU" sz="2200" b="1" cap="none" dirty="0" smtClean="0">
                <a:solidFill>
                  <a:srgbClr val="C00000"/>
                </a:solidFill>
              </a:rPr>
              <a:t>о числе снятых с наблюдения (графы 6 и 7) 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6525" y="1763815"/>
            <a:ext cx="8550949" cy="4815535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ru-RU" sz="2000" dirty="0" smtClean="0"/>
              <a:t>Предусмотрено уменьшение продолжительности диспансерного наблюдения (далее – ДН) до 2 лет у пациентов с синдромом зависимости при определенных условиях.</a:t>
            </a:r>
          </a:p>
          <a:p>
            <a:pPr marL="0" indent="0" algn="just" eaLnBrk="1" hangingPunct="1">
              <a:buNone/>
            </a:pPr>
            <a:endParaRPr lang="ru-RU" sz="2000" dirty="0"/>
          </a:p>
          <a:p>
            <a:pPr marL="0" lvl="0" indent="0" eaLnBrk="1" hangingPunct="1">
              <a:buClr>
                <a:srgbClr val="FE8637"/>
              </a:buClr>
              <a:buNone/>
            </a:pPr>
            <a:r>
              <a:rPr lang="ru-RU" sz="2000" dirty="0" smtClean="0">
                <a:solidFill>
                  <a:prstClr val="black"/>
                </a:solidFill>
              </a:rPr>
              <a:t>Уточнена причина снятия с ДН в связи изменением </a:t>
            </a:r>
            <a:r>
              <a:rPr lang="ru-RU" sz="2000" dirty="0">
                <a:solidFill>
                  <a:prstClr val="black"/>
                </a:solidFill>
              </a:rPr>
              <a:t>пациентом </a:t>
            </a:r>
            <a:r>
              <a:rPr lang="ru-RU" sz="2000" dirty="0"/>
              <a:t>постоянного места жительства с выездом за пределы обслуживаемой медицинской организацией территории </a:t>
            </a:r>
            <a:r>
              <a:rPr lang="ru-RU" sz="2000" dirty="0" smtClean="0"/>
              <a:t> -  теперь только «на </a:t>
            </a:r>
            <a:r>
              <a:rPr lang="ru-RU" sz="2000" dirty="0"/>
              <a:t>основании письменного заявления пациента об изменении места жительства в целях прекращения диспансерного наблюдения в медицинской </a:t>
            </a:r>
            <a:r>
              <a:rPr lang="ru-RU" sz="2000" dirty="0" smtClean="0"/>
              <a:t>организации».</a:t>
            </a:r>
          </a:p>
          <a:p>
            <a:pPr marL="0" lvl="0" indent="0" eaLnBrk="1" hangingPunct="1">
              <a:buClr>
                <a:srgbClr val="FE8637"/>
              </a:buClr>
              <a:buNone/>
            </a:pPr>
            <a:endParaRPr lang="ru-RU" sz="2000" dirty="0" smtClean="0"/>
          </a:p>
          <a:p>
            <a:pPr marL="0" indent="0" algn="just" eaLnBrk="1" hangingPunct="1">
              <a:buNone/>
            </a:pPr>
            <a:r>
              <a:rPr lang="ru-RU" sz="2000" dirty="0" smtClean="0"/>
              <a:t>Исключено положение о снятии с ДН пациентов, которым медицинская организация не может обеспечить осмотр в течение года, несмотря на все предпринятые меры.</a:t>
            </a:r>
          </a:p>
          <a:p>
            <a:pPr marL="0" indent="0" algn="just" eaLnBrk="1" hangingPunct="1">
              <a:buNone/>
            </a:pPr>
            <a:endParaRPr lang="ru-RU" sz="1800" b="1" dirty="0" smtClean="0"/>
          </a:p>
          <a:p>
            <a:pPr marL="0" indent="0" algn="just" eaLnBrk="1" hangingPunct="1">
              <a:buNone/>
            </a:pPr>
            <a:endParaRPr lang="ru-RU" sz="1400" b="1" dirty="0" smtClean="0"/>
          </a:p>
          <a:p>
            <a:pPr marL="0" indent="0" eaLnBrk="1" hangingPunct="1">
              <a:buNone/>
            </a:pPr>
            <a:endParaRPr lang="ru-RU" sz="1400" b="1" dirty="0" smtClean="0"/>
          </a:p>
        </p:txBody>
      </p:sp>
      <p:sp>
        <p:nvSpPr>
          <p:cNvPr id="26629" name="Номер слайда 1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3FE3BDBE-CF72-4DF5-8C6E-CB606779A1B0}" type="slidenum">
              <a:rPr lang="ru-RU" sz="1400" b="1">
                <a:solidFill>
                  <a:srgbClr val="FFFFFF"/>
                </a:solidFill>
              </a:rPr>
              <a:pPr algn="ctr"/>
              <a:t>11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88198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AEA3A37-71EC-48B9-9BE4-C2D5BC0F48B0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29698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4642AF70-59D6-4E6C-AD70-395F943C5CFD}" type="slidenum">
              <a:rPr lang="ru-RU" sz="1400" b="1">
                <a:solidFill>
                  <a:srgbClr val="FFFFFF"/>
                </a:solidFill>
              </a:rPr>
              <a:pPr algn="ctr"/>
              <a:t>12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404813"/>
            <a:ext cx="8326438" cy="59391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altLang="ru-RU" sz="2200" b="1" cap="none" dirty="0" smtClean="0"/>
              <a:t/>
            </a:r>
            <a:br>
              <a:rPr lang="ru-RU" altLang="ru-RU" sz="2200" b="1" cap="none" dirty="0" smtClean="0"/>
            </a:br>
            <a:r>
              <a:rPr lang="ru-RU" altLang="ru-RU" sz="2700" b="1" cap="none" dirty="0" smtClean="0">
                <a:solidFill>
                  <a:srgbClr val="C00000"/>
                </a:solidFill>
              </a:rPr>
              <a:t>АЛГОРИТМЫ ПРОВЕРКИ ТАБЛИЦЫ 2100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268760"/>
            <a:ext cx="8235950" cy="522094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100" b="1" dirty="0" err="1" smtClean="0"/>
              <a:t>Внутритабличная</a:t>
            </a:r>
            <a:r>
              <a:rPr lang="ru-RU" altLang="ru-RU" sz="2100" b="1" dirty="0" smtClean="0"/>
              <a:t> проверка:</a:t>
            </a:r>
          </a:p>
          <a:p>
            <a:pPr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ru-RU" altLang="ru-RU" sz="2100" b="1" dirty="0" smtClean="0"/>
              <a:t>    </a:t>
            </a:r>
            <a:r>
              <a:rPr lang="ru-RU" altLang="ru-RU" sz="2100" dirty="0" smtClean="0"/>
              <a:t>строка 2 = строки 3+4+5 по всем графам; </a:t>
            </a:r>
          </a:p>
          <a:p>
            <a:pPr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ru-RU" altLang="ru-RU" sz="2100" dirty="0" smtClean="0"/>
              <a:t>    строка 11 </a:t>
            </a:r>
            <a:r>
              <a:rPr lang="ru-RU" altLang="ru-RU" sz="2100" b="1" dirty="0" smtClean="0"/>
              <a:t>=</a:t>
            </a:r>
            <a:r>
              <a:rPr lang="ru-RU" altLang="ru-RU" sz="2100" dirty="0" smtClean="0"/>
              <a:t> строки 1</a:t>
            </a:r>
            <a:r>
              <a:rPr lang="ru-RU" altLang="ru-RU" sz="2100" b="1" dirty="0" smtClean="0"/>
              <a:t>+</a:t>
            </a:r>
            <a:r>
              <a:rPr lang="ru-RU" altLang="ru-RU" sz="2100" dirty="0" smtClean="0"/>
              <a:t>2</a:t>
            </a:r>
            <a:r>
              <a:rPr lang="ru-RU" altLang="ru-RU" sz="2100" b="1" dirty="0" smtClean="0"/>
              <a:t>+</a:t>
            </a:r>
            <a:r>
              <a:rPr lang="ru-RU" altLang="ru-RU" sz="2100" dirty="0" smtClean="0"/>
              <a:t>6</a:t>
            </a:r>
            <a:r>
              <a:rPr lang="ru-RU" altLang="ru-RU" sz="2100" b="1" dirty="0" smtClean="0"/>
              <a:t>+</a:t>
            </a:r>
            <a:r>
              <a:rPr lang="ru-RU" altLang="ru-RU" sz="2100" dirty="0" smtClean="0"/>
              <a:t>7</a:t>
            </a:r>
            <a:r>
              <a:rPr lang="ru-RU" altLang="ru-RU" sz="2100" b="1" dirty="0" smtClean="0"/>
              <a:t>+</a:t>
            </a:r>
            <a:r>
              <a:rPr lang="ru-RU" altLang="ru-RU" sz="2100" dirty="0" smtClean="0"/>
              <a:t>8</a:t>
            </a:r>
            <a:r>
              <a:rPr lang="ru-RU" altLang="ru-RU" sz="2100" b="1" dirty="0" smtClean="0"/>
              <a:t>+</a:t>
            </a:r>
            <a:r>
              <a:rPr lang="ru-RU" altLang="ru-RU" sz="2100" dirty="0" smtClean="0"/>
              <a:t>9</a:t>
            </a:r>
            <a:r>
              <a:rPr lang="ru-RU" altLang="ru-RU" sz="2100" b="1" dirty="0" smtClean="0"/>
              <a:t>+</a:t>
            </a:r>
            <a:r>
              <a:rPr lang="ru-RU" altLang="ru-RU" sz="2100" dirty="0" smtClean="0"/>
              <a:t>10 по всем графам, </a:t>
            </a:r>
            <a:r>
              <a:rPr lang="ru-RU" altLang="ru-RU" sz="2100" b="1" dirty="0" smtClean="0">
                <a:solidFill>
                  <a:srgbClr val="A50021"/>
                </a:solidFill>
              </a:rPr>
              <a:t>кроме   графы 9, где строки с 8 по 11 заполнять не следует. </a:t>
            </a:r>
            <a:endParaRPr lang="ru-RU" altLang="ru-RU" sz="2100" b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100" b="1" dirty="0" smtClean="0"/>
              <a:t>Межгодовая  проверки движения по строке 11 :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100" dirty="0" smtClean="0"/>
              <a:t>Графа 8 строка 11 за 2018 год + графа 4 строка 11 за  2019 год </a:t>
            </a:r>
            <a:r>
              <a:rPr lang="ru-RU" sz="2100" b="1" dirty="0" smtClean="0"/>
              <a:t>–</a:t>
            </a:r>
            <a:r>
              <a:rPr lang="ru-RU" altLang="ru-RU" sz="2100" dirty="0" smtClean="0"/>
              <a:t>  графа 6 строка 11 за 2019 год = графа 8 строка11 за 2019 год.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b="1" dirty="0" err="1" smtClean="0"/>
              <a:t>Межформенная</a:t>
            </a:r>
            <a:r>
              <a:rPr lang="ru-RU" altLang="ru-RU" sz="2100" b="1" dirty="0" smtClean="0"/>
              <a:t> проверка: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100" dirty="0" smtClean="0"/>
              <a:t>Графа 5 таблицы 2100 формы №37 </a:t>
            </a:r>
            <a:r>
              <a:rPr lang="en-US" altLang="ru-RU" sz="2100" dirty="0" smtClean="0"/>
              <a:t>&lt;</a:t>
            </a:r>
            <a:r>
              <a:rPr lang="ru-RU" altLang="ru-RU" sz="2100" dirty="0" smtClean="0"/>
              <a:t>= графе 4 таблицы 2000 формы №11 по соответствующей строке.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100" b="1" dirty="0"/>
              <a:t>Диагностические переходы </a:t>
            </a:r>
            <a:r>
              <a:rPr lang="ru-RU" altLang="ru-RU" sz="2100" dirty="0"/>
              <a:t>должны быть логичными и соответствовать </a:t>
            </a:r>
            <a:r>
              <a:rPr lang="ru-RU" altLang="ru-RU" sz="2100" dirty="0" smtClean="0"/>
              <a:t>этапности развития заболевания (синдром зависимости не может переходить в пагубное употребление).</a:t>
            </a:r>
          </a:p>
        </p:txBody>
      </p:sp>
      <p:sp>
        <p:nvSpPr>
          <p:cNvPr id="29701" name="Номер слайда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D9259A6-250F-4ADC-9900-62B58DA56DB7}" type="slidenum">
              <a:rPr lang="ru-RU" sz="1400" b="1">
                <a:solidFill>
                  <a:srgbClr val="FFFFFF"/>
                </a:solidFill>
              </a:rPr>
              <a:pPr algn="ctr"/>
              <a:t>12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10B0F62-E8AF-4744-966B-2ED879AD33D4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31746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D484BE5B-13B3-4B74-98E3-5B5724138BC2}" type="slidenum">
              <a:rPr lang="ru-RU" sz="1400" b="1">
                <a:solidFill>
                  <a:srgbClr val="FFFFFF"/>
                </a:solidFill>
              </a:rPr>
              <a:pPr algn="ctr"/>
              <a:t>13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5763" y="188640"/>
            <a:ext cx="8326437" cy="9001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ru-RU" altLang="ru-RU" sz="2400" b="1" cap="none" dirty="0" smtClean="0">
                <a:solidFill>
                  <a:srgbClr val="BD072E"/>
                </a:solidFill>
              </a:rPr>
              <a:t>ДОПОЛНИТЕЛЬНАЯ ИНФОРМАЦИЯ</a:t>
            </a:r>
            <a:br>
              <a:rPr lang="ru-RU" altLang="ru-RU" sz="2400" b="1" cap="none" dirty="0" smtClean="0">
                <a:solidFill>
                  <a:srgbClr val="BD072E"/>
                </a:solidFill>
              </a:rPr>
            </a:br>
            <a:r>
              <a:rPr lang="ru-RU" altLang="ru-RU" sz="2400" b="1" cap="none" dirty="0" smtClean="0">
                <a:solidFill>
                  <a:srgbClr val="BD072E"/>
                </a:solidFill>
              </a:rPr>
              <a:t>К ТАБЛИЦЕ 2100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4" y="1358900"/>
            <a:ext cx="8641656" cy="52197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buFont typeface="Courier New" pitchFamily="49" charset="0"/>
              <a:buChar char="o"/>
            </a:pPr>
            <a:r>
              <a:rPr lang="ru-RU" altLang="ru-RU" dirty="0" smtClean="0"/>
              <a:t>Пациент, выбывший из стационара с диагнозом «</a:t>
            </a:r>
            <a:r>
              <a:rPr lang="ru-RU" altLang="ru-RU" dirty="0"/>
              <a:t>алкогольный </a:t>
            </a:r>
            <a:r>
              <a:rPr lang="ru-RU" altLang="ru-RU" dirty="0" smtClean="0"/>
              <a:t>психоз» должен в течение года наблюдаться  по поводу этого заболевания в амбулатории. Если рецидива АП не было, то через </a:t>
            </a:r>
            <a:r>
              <a:rPr lang="ru-RU" altLang="ru-RU" dirty="0"/>
              <a:t>год </a:t>
            </a:r>
            <a:r>
              <a:rPr lang="ru-RU" altLang="ru-RU" dirty="0" smtClean="0"/>
              <a:t>пациенту следует </a:t>
            </a:r>
            <a:r>
              <a:rPr lang="ru-RU" altLang="ru-RU" dirty="0"/>
              <a:t>изменить диагноз на синдром зависимости от алкоголя (алкоголизм) и осуществлять  ДН в соответствии с действующим Порядком. </a:t>
            </a:r>
          </a:p>
          <a:p>
            <a:pPr eaLnBrk="1" hangingPunct="1">
              <a:lnSpc>
                <a:spcPct val="110000"/>
              </a:lnSpc>
              <a:buFont typeface="Courier New" pitchFamily="49" charset="0"/>
              <a:buChar char="o"/>
            </a:pPr>
            <a:r>
              <a:rPr lang="ru-RU" altLang="ru-RU" dirty="0" smtClean="0"/>
              <a:t>Пациент, состоящий под ДН с диагнозом алкогольного психоза не может быть снят с наблюдения в связи с выздоровлением (длительным воздержанием).   </a:t>
            </a:r>
          </a:p>
          <a:p>
            <a:pPr eaLnBrk="1" hangingPunct="1">
              <a:lnSpc>
                <a:spcPct val="80000"/>
              </a:lnSpc>
            </a:pPr>
            <a:endParaRPr lang="ru-RU" altLang="ru-RU" sz="2000" dirty="0" smtClean="0"/>
          </a:p>
        </p:txBody>
      </p:sp>
      <p:sp>
        <p:nvSpPr>
          <p:cNvPr id="31749" name="Номер слайда 1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3F1486DB-88F0-44AD-BFF8-B3618D4DC8AA}" type="slidenum">
              <a:rPr lang="ru-RU" sz="1400" b="1">
                <a:solidFill>
                  <a:srgbClr val="FFFFFF"/>
                </a:solidFill>
              </a:rPr>
              <a:pPr algn="ctr"/>
              <a:t>13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759207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solidFill>
                  <a:srgbClr val="C00000"/>
                </a:solidFill>
              </a:rPr>
              <a:t>Таблица 2170</a:t>
            </a:r>
            <a:br>
              <a:rPr lang="ru-RU" sz="2600" b="1" dirty="0" smtClean="0">
                <a:solidFill>
                  <a:srgbClr val="C00000"/>
                </a:solidFill>
              </a:rPr>
            </a:br>
            <a:r>
              <a:rPr lang="ru-RU" sz="2600" b="1" dirty="0" smtClean="0">
                <a:solidFill>
                  <a:srgbClr val="C00000"/>
                </a:solidFill>
              </a:rPr>
              <a:t>«Контингенты </a:t>
            </a:r>
            <a:r>
              <a:rPr lang="ru-RU" sz="2600" b="1" dirty="0">
                <a:solidFill>
                  <a:srgbClr val="C00000"/>
                </a:solidFill>
              </a:rPr>
              <a:t>пациентов, проходивших обязательное или альтернативное амбулаторное лечение»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438890"/>
            <a:ext cx="7467600" cy="4035062"/>
          </a:xfrm>
        </p:spPr>
        <p:txBody>
          <a:bodyPr/>
          <a:lstStyle/>
          <a:p>
            <a:pPr indent="540385" algn="just">
              <a:spcAft>
                <a:spcPts val="0"/>
              </a:spcAft>
            </a:pPr>
            <a:r>
              <a:rPr lang="ru-RU" dirty="0">
                <a:solidFill>
                  <a:srgbClr val="383634"/>
                </a:solidFill>
                <a:latin typeface="Times New Roman"/>
                <a:ea typeface="Times New Roman"/>
              </a:rPr>
              <a:t>В таблице предусмотрена проверка межгодового </a:t>
            </a:r>
            <a:r>
              <a:rPr lang="ru-RU" dirty="0" smtClean="0">
                <a:solidFill>
                  <a:srgbClr val="383634"/>
                </a:solidFill>
                <a:latin typeface="Times New Roman"/>
                <a:ea typeface="Times New Roman"/>
              </a:rPr>
              <a:t>баланса: графа 11 за 2018 год + графа 3 за 2019 год – графа 6 за 2019 год = графа 11 за 2019 год. </a:t>
            </a:r>
          </a:p>
          <a:p>
            <a:pPr indent="540385" algn="just">
              <a:spcAft>
                <a:spcPts val="0"/>
              </a:spcAft>
            </a:pPr>
            <a:endParaRPr lang="ru-RU" dirty="0">
              <a:solidFill>
                <a:srgbClr val="383634"/>
              </a:solidFill>
              <a:latin typeface="Times New Roman"/>
              <a:ea typeface="Times New Roman"/>
            </a:endParaRPr>
          </a:p>
          <a:p>
            <a:pPr indent="540385" algn="just">
              <a:spcAft>
                <a:spcPts val="0"/>
              </a:spcAft>
            </a:pPr>
            <a:r>
              <a:rPr lang="ru-RU" dirty="0" smtClean="0">
                <a:solidFill>
                  <a:srgbClr val="383634"/>
                </a:solidFill>
                <a:latin typeface="Times New Roman"/>
                <a:ea typeface="Times New Roman"/>
              </a:rPr>
              <a:t>За отчетный 2018 г. нарушение </a:t>
            </a:r>
            <a:r>
              <a:rPr lang="ru-RU" dirty="0">
                <a:solidFill>
                  <a:srgbClr val="383634"/>
                </a:solidFill>
                <a:latin typeface="Times New Roman"/>
                <a:ea typeface="Times New Roman"/>
              </a:rPr>
              <a:t>межгодового контроля выявлено в отчетах </a:t>
            </a:r>
            <a:r>
              <a:rPr lang="ru-RU" dirty="0" smtClean="0">
                <a:solidFill>
                  <a:srgbClr val="383634"/>
                </a:solidFill>
                <a:latin typeface="Times New Roman"/>
                <a:ea typeface="Times New Roman"/>
              </a:rPr>
              <a:t>12 субъектов страны. </a:t>
            </a:r>
            <a:endParaRPr lang="ru-RU" dirty="0">
              <a:solidFill>
                <a:srgbClr val="383634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696338-A21F-4335-8A44-1219B2D0ED6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94617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E514FDB-2B6B-4A3D-BBC1-AB7EE044D8DA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32770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03377000-FB55-44DF-B13D-78B629513DA0}" type="slidenum">
              <a:rPr lang="ru-RU" sz="1400" b="1">
                <a:solidFill>
                  <a:srgbClr val="FFFFFF"/>
                </a:solidFill>
              </a:rPr>
              <a:pPr algn="ctr"/>
              <a:t>15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32771" name="Заголовок 1"/>
          <p:cNvSpPr>
            <a:spLocks noGrp="1"/>
          </p:cNvSpPr>
          <p:nvPr>
            <p:ph type="title"/>
          </p:nvPr>
        </p:nvSpPr>
        <p:spPr bwMode="auto">
          <a:xfrm>
            <a:off x="385763" y="233645"/>
            <a:ext cx="8229600" cy="1530169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ru-RU" sz="2400" b="1" cap="none" dirty="0" smtClean="0">
                <a:solidFill>
                  <a:srgbClr val="A50021"/>
                </a:solidFill>
              </a:rPr>
              <a:t>ТАБЛИЦА 2200</a:t>
            </a:r>
            <a:br>
              <a:rPr lang="ru-RU" sz="2400" b="1" cap="none" dirty="0" smtClean="0">
                <a:solidFill>
                  <a:srgbClr val="A50021"/>
                </a:solidFill>
              </a:rPr>
            </a:br>
            <a:r>
              <a:rPr lang="ru-RU" sz="2400" b="1" cap="none" dirty="0" smtClean="0">
                <a:solidFill>
                  <a:srgbClr val="A50021"/>
                </a:solidFill>
              </a:rPr>
              <a:t>«Деятельность врачей, осуществляющих амбулаторную помощь пациентам</a:t>
            </a:r>
            <a:br>
              <a:rPr lang="ru-RU" sz="2400" b="1" cap="none" dirty="0" smtClean="0">
                <a:solidFill>
                  <a:srgbClr val="A50021"/>
                </a:solidFill>
              </a:rPr>
            </a:br>
            <a:r>
              <a:rPr lang="ru-RU" sz="2400" b="1" cap="none" dirty="0" smtClean="0">
                <a:solidFill>
                  <a:srgbClr val="A50021"/>
                </a:solidFill>
              </a:rPr>
              <a:t>наркологического профиля»</a:t>
            </a:r>
          </a:p>
        </p:txBody>
      </p:sp>
      <p:sp>
        <p:nvSpPr>
          <p:cNvPr id="32772" name="Объект 2"/>
          <p:cNvSpPr>
            <a:spLocks noGrp="1"/>
          </p:cNvSpPr>
          <p:nvPr>
            <p:ph sz="quarter" idx="1"/>
          </p:nvPr>
        </p:nvSpPr>
        <p:spPr>
          <a:xfrm>
            <a:off x="457200" y="1988840"/>
            <a:ext cx="8229600" cy="4680519"/>
          </a:xfrm>
        </p:spPr>
        <p:txBody>
          <a:bodyPr/>
          <a:lstStyle/>
          <a:p>
            <a:pPr eaLnBrk="1" hangingPunct="1">
              <a:buFontTx/>
              <a:buChar char=""/>
            </a:pPr>
            <a:r>
              <a:rPr lang="ru-RU" sz="2100" dirty="0" smtClean="0"/>
              <a:t>В</a:t>
            </a:r>
            <a:r>
              <a:rPr lang="ru-RU" sz="2100" b="1" dirty="0" smtClean="0"/>
              <a:t> строке 1 </a:t>
            </a:r>
            <a:r>
              <a:rPr lang="ru-RU" sz="2100" dirty="0" smtClean="0"/>
              <a:t>показываются занятые должности и посещения к психиатрам-наркологам, осуществляющих наблюдение и лечение пациентов (</a:t>
            </a:r>
            <a:r>
              <a:rPr lang="ru-RU" sz="2100" b="1" dirty="0" smtClean="0"/>
              <a:t>как взрослых, так и детей до 18 лет</a:t>
            </a:r>
            <a:r>
              <a:rPr lang="ru-RU" sz="2100" dirty="0" smtClean="0"/>
              <a:t>) на закрепленных  за ними участках или в районах обслуживания, то есть по территориальному принципу.</a:t>
            </a:r>
          </a:p>
          <a:p>
            <a:pPr eaLnBrk="1" hangingPunct="1">
              <a:buFontTx/>
              <a:buChar char=""/>
            </a:pPr>
            <a:r>
              <a:rPr lang="ru-RU" sz="2100" dirty="0" smtClean="0"/>
              <a:t>В </a:t>
            </a:r>
            <a:r>
              <a:rPr lang="ru-RU" sz="2100" b="1" dirty="0" smtClean="0"/>
              <a:t>строке 2 </a:t>
            </a:r>
            <a:r>
              <a:rPr lang="ru-RU" sz="2100" dirty="0" smtClean="0"/>
              <a:t>показываются занятые должности и посещения </a:t>
            </a:r>
            <a:r>
              <a:rPr lang="ru-RU" sz="2100" b="1" dirty="0" smtClean="0"/>
              <a:t>психиатров-наркологов</a:t>
            </a:r>
            <a:r>
              <a:rPr lang="ru-RU" sz="2100" dirty="0" smtClean="0"/>
              <a:t>, работающих в наркологических детско-подростковых кабинетах и осуществляющих наблюдение и лечение детей до 18 лет на закрепленных участках или в районах обслуживания. </a:t>
            </a:r>
            <a:r>
              <a:rPr lang="ru-RU" sz="2100" b="1" dirty="0" smtClean="0">
                <a:solidFill>
                  <a:srgbClr val="BD072E"/>
                </a:solidFill>
              </a:rPr>
              <a:t>Сведения о деятельности этих врачей не следует дублировать в строке 1</a:t>
            </a:r>
            <a:r>
              <a:rPr lang="ru-RU" sz="2100" dirty="0" smtClean="0"/>
              <a:t>. </a:t>
            </a:r>
            <a:endParaRPr lang="ru-RU" sz="2100" dirty="0" smtClean="0">
              <a:solidFill>
                <a:srgbClr val="006600"/>
              </a:solidFill>
            </a:endParaRPr>
          </a:p>
        </p:txBody>
      </p:sp>
      <p:sp>
        <p:nvSpPr>
          <p:cNvPr id="32773" name="Номер слайда 1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4DEAFAE-CC2C-4781-8958-951F1A9FEBB4}" type="slidenum">
              <a:rPr lang="ru-RU" sz="1400" b="1">
                <a:solidFill>
                  <a:srgbClr val="FFFFFF"/>
                </a:solidFill>
              </a:rPr>
              <a:pPr algn="ctr"/>
              <a:t>15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08C7D66-F993-49C3-A14B-636364B1F397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33794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A8938948-3676-4EFE-9F27-6BBDD9548AA0}" type="slidenum">
              <a:rPr lang="ru-RU" sz="1400" b="1">
                <a:solidFill>
                  <a:srgbClr val="FFFFFF"/>
                </a:solidFill>
              </a:rPr>
              <a:pPr algn="ctr"/>
              <a:t>16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7467600" cy="76835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800" cap="none" dirty="0" smtClean="0">
                <a:solidFill>
                  <a:srgbClr val="A50021"/>
                </a:solidFill>
              </a:rPr>
              <a:t>(</a:t>
            </a:r>
            <a:r>
              <a:rPr lang="ru-RU" sz="2800" b="1" cap="none" dirty="0" smtClean="0">
                <a:solidFill>
                  <a:srgbClr val="A50021"/>
                </a:solidFill>
              </a:rPr>
              <a:t>2200) ПРОДОЛЖЕНИЕ 1</a:t>
            </a:r>
          </a:p>
        </p:txBody>
      </p:sp>
      <p:sp>
        <p:nvSpPr>
          <p:cNvPr id="33796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314450"/>
            <a:ext cx="8164513" cy="51593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b="1" dirty="0" smtClean="0"/>
              <a:t>В строки 1 и 2 </a:t>
            </a:r>
            <a:r>
              <a:rPr lang="ru-RU" sz="2000" b="1" dirty="0" smtClean="0">
                <a:solidFill>
                  <a:srgbClr val="FF0000"/>
                </a:solidFill>
              </a:rPr>
              <a:t>не включаются </a:t>
            </a:r>
            <a:r>
              <a:rPr lang="ru-RU" sz="2000" dirty="0" smtClean="0"/>
              <a:t>занятые должности наркологов, работающие в дневных стационарах, в кабинетах платных услуг, в кабинетах анонимного лечения, в кабинетах экспертизы,  в кабинетах медицинского освидетельствования на состояние опьянения, а также заведующих отделениями, консультантов и иных наркологов, которые не ведут приема по территориальному принципу.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dirty="0" smtClean="0"/>
              <a:t>В строке 3 </a:t>
            </a:r>
            <a:r>
              <a:rPr lang="ru-RU" sz="2000" dirty="0" smtClean="0"/>
              <a:t>показываются занятые должности и посещения психотерапевтов, работающих в  амбулаторных наркологических подразделениях и ведущих амбулаторный прием пациентов наркологического профиля.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dirty="0" smtClean="0"/>
              <a:t>В строке 4 </a:t>
            </a:r>
            <a:r>
              <a:rPr lang="ru-RU" sz="2000" dirty="0" smtClean="0"/>
              <a:t>показываются занятые должности психиатров-наркологов, осуществляющих амбулаторное  анонимное лечение и  (или) реабилитацию, а также их деятельность.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dirty="0" smtClean="0"/>
              <a:t>В строку 4 </a:t>
            </a:r>
            <a:r>
              <a:rPr lang="ru-RU" sz="2000" b="1" dirty="0" smtClean="0">
                <a:solidFill>
                  <a:srgbClr val="A50021"/>
                </a:solidFill>
              </a:rPr>
              <a:t>не включаются</a:t>
            </a:r>
            <a:r>
              <a:rPr lang="ru-RU" sz="2000" b="1" dirty="0" smtClean="0"/>
              <a:t> </a:t>
            </a:r>
            <a:r>
              <a:rPr lang="ru-RU" sz="2000" dirty="0" smtClean="0"/>
              <a:t>занятые должности и деятельность наркологов в кабинетах платных услуг.</a:t>
            </a:r>
            <a:r>
              <a:rPr lang="ru-RU" dirty="0" smtClean="0"/>
              <a:t> </a:t>
            </a:r>
          </a:p>
          <a:p>
            <a:pPr>
              <a:lnSpc>
                <a:spcPct val="80000"/>
              </a:lnSpc>
            </a:pPr>
            <a:endParaRPr lang="ru-RU" sz="20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A483E1E-9128-4A00-8EEB-E7B4004A1670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34818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FB96A6A-77C9-4B37-B79E-CC1DDCADDD72}" type="slidenum">
              <a:rPr lang="ru-RU" sz="1400" b="1">
                <a:solidFill>
                  <a:srgbClr val="FFFFFF"/>
                </a:solidFill>
              </a:rPr>
              <a:pPr algn="ctr"/>
              <a:t>17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7467600" cy="633412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800" cap="none" smtClean="0">
                <a:solidFill>
                  <a:srgbClr val="A50021"/>
                </a:solidFill>
              </a:rPr>
              <a:t>(</a:t>
            </a:r>
            <a:r>
              <a:rPr lang="ru-RU" sz="2800" b="1" cap="none" smtClean="0">
                <a:solidFill>
                  <a:srgbClr val="A50021"/>
                </a:solidFill>
              </a:rPr>
              <a:t>2200) ПРОДОЛЖЕНИЕ 2</a:t>
            </a:r>
          </a:p>
        </p:txBody>
      </p:sp>
      <p:sp>
        <p:nvSpPr>
          <p:cNvPr id="34820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68760"/>
            <a:ext cx="8164513" cy="5205065"/>
          </a:xfrm>
        </p:spPr>
        <p:txBody>
          <a:bodyPr/>
          <a:lstStyle/>
          <a:p>
            <a:pPr algn="just"/>
            <a:r>
              <a:rPr lang="ru-RU" b="1" dirty="0" err="1" smtClean="0">
                <a:latin typeface="Times New Roman" pitchFamily="18" charset="0"/>
              </a:rPr>
              <a:t>Внутритабличный</a:t>
            </a:r>
            <a:r>
              <a:rPr lang="ru-RU" b="1" dirty="0" smtClean="0">
                <a:latin typeface="Times New Roman" pitchFamily="18" charset="0"/>
              </a:rPr>
              <a:t> контроль:</a:t>
            </a:r>
            <a:r>
              <a:rPr lang="ru-RU" dirty="0" smtClean="0">
                <a:latin typeface="Times New Roman" pitchFamily="18" charset="0"/>
              </a:rPr>
              <a:t>  </a:t>
            </a:r>
          </a:p>
          <a:p>
            <a:pPr algn="just"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</a:rPr>
              <a:t>	Графа 4 </a:t>
            </a:r>
            <a:r>
              <a:rPr lang="en-US" dirty="0" smtClean="0">
                <a:latin typeface="Times New Roman" pitchFamily="18" charset="0"/>
              </a:rPr>
              <a:t>&gt;</a:t>
            </a:r>
            <a:r>
              <a:rPr lang="ru-RU" dirty="0" smtClean="0">
                <a:latin typeface="Times New Roman" pitchFamily="18" charset="0"/>
              </a:rPr>
              <a:t> = графа 5 + графа 6 + графа 8 (по всем строкам). </a:t>
            </a:r>
          </a:p>
          <a:p>
            <a:pPr algn="just"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</a:rPr>
              <a:t>	Графа 7 </a:t>
            </a:r>
            <a:r>
              <a:rPr lang="en-US" dirty="0" smtClean="0">
                <a:latin typeface="Times New Roman" pitchFamily="18" charset="0"/>
              </a:rPr>
              <a:t>&gt;</a:t>
            </a:r>
            <a:r>
              <a:rPr lang="ru-RU" dirty="0" smtClean="0">
                <a:latin typeface="Times New Roman" pitchFamily="18" charset="0"/>
              </a:rPr>
              <a:t> = графа 9 (по всем строкам).</a:t>
            </a:r>
          </a:p>
          <a:p>
            <a:pPr algn="just"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</a:rPr>
              <a:t>	Графа 4 = графа 10 + графа 11 + графа 12 + графа 13.</a:t>
            </a:r>
          </a:p>
          <a:p>
            <a:pPr algn="just"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</a:rPr>
              <a:t>     </a:t>
            </a:r>
            <a:r>
              <a:rPr lang="ru-RU" b="1" dirty="0" err="1" smtClean="0">
                <a:latin typeface="Times New Roman" pitchFamily="18" charset="0"/>
              </a:rPr>
              <a:t>Межформенный</a:t>
            </a:r>
            <a:r>
              <a:rPr lang="ru-RU" b="1" dirty="0" smtClean="0">
                <a:latin typeface="Times New Roman" pitchFamily="18" charset="0"/>
              </a:rPr>
              <a:t> контроль:</a:t>
            </a:r>
            <a:endParaRPr lang="ru-RU" dirty="0" smtClean="0">
              <a:latin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</a:rPr>
              <a:t>	В форме №30 число занятных должностей, а также посещений в амбулатории, должно быть больше, чем в форме №37. На уровне отдельных учреждений по этим показателям между формами №37 и №30 может наблюдаться  равенство.</a:t>
            </a:r>
            <a:endParaRPr lang="ru-RU" dirty="0" smtClean="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608DF1F-D16B-484B-AF34-AE7684DBC46E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7467600" cy="81438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ru-RU" sz="2400" b="1" cap="none" dirty="0" smtClean="0">
                <a:solidFill>
                  <a:srgbClr val="BD072E"/>
                </a:solidFill>
                <a:latin typeface="Times New Roman" pitchFamily="18" charset="0"/>
              </a:rPr>
              <a:t>Рекомендации по заполнению таблицы 2200 </a:t>
            </a:r>
            <a:br>
              <a:rPr lang="ru-RU" sz="2400" b="1" cap="none" dirty="0" smtClean="0">
                <a:solidFill>
                  <a:srgbClr val="BD072E"/>
                </a:solidFill>
                <a:latin typeface="Times New Roman" pitchFamily="18" charset="0"/>
              </a:rPr>
            </a:br>
            <a:r>
              <a:rPr lang="ru-RU" sz="2400" b="1" cap="none" dirty="0" smtClean="0">
                <a:solidFill>
                  <a:srgbClr val="BD072E"/>
                </a:solidFill>
                <a:latin typeface="Times New Roman" pitchFamily="18" charset="0"/>
              </a:rPr>
              <a:t>(по итогам отчета за 2018 год)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23963"/>
            <a:ext cx="8255000" cy="5249862"/>
          </a:xfrm>
        </p:spPr>
        <p:txBody>
          <a:bodyPr/>
          <a:lstStyle/>
          <a:p>
            <a:pPr indent="540385" algn="just">
              <a:lnSpc>
                <a:spcPct val="9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Настоятельно советуем сопоставлять число занятых должностей, посещений и посещений по поводу заболевания </a:t>
            </a:r>
            <a:r>
              <a:rPr lang="ru-RU" dirty="0" smtClean="0">
                <a:latin typeface="Times New Roman"/>
                <a:ea typeface="Times New Roman"/>
              </a:rPr>
              <a:t>в форме №37 с </a:t>
            </a:r>
            <a:r>
              <a:rPr lang="ru-RU" dirty="0">
                <a:latin typeface="Times New Roman"/>
                <a:ea typeface="Times New Roman"/>
              </a:rPr>
              <a:t>аналогичными данными формы №30</a:t>
            </a:r>
            <a:r>
              <a:rPr lang="ru-RU" dirty="0" smtClean="0">
                <a:latin typeface="Times New Roman"/>
                <a:ea typeface="Times New Roman"/>
              </a:rPr>
              <a:t>.</a:t>
            </a:r>
            <a:endParaRPr lang="ru-RU" dirty="0">
              <a:latin typeface="Times New Roman"/>
              <a:ea typeface="Times New Roman"/>
            </a:endParaRPr>
          </a:p>
          <a:p>
            <a:pPr indent="540385" algn="just">
              <a:lnSpc>
                <a:spcPct val="90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Сотрудникам МИАЦ </a:t>
            </a:r>
            <a:r>
              <a:rPr lang="ru-RU" dirty="0">
                <a:latin typeface="Times New Roman"/>
                <a:ea typeface="Times New Roman"/>
              </a:rPr>
              <a:t>и БМС при формировании финального варианта таблиц 1100 и 2100 в форме №30 рекомендуем привлекать к контролю правильности заполнения соответствующих строк в этих таблицах специалистов </a:t>
            </a:r>
            <a:r>
              <a:rPr lang="ru-RU" dirty="0" err="1">
                <a:latin typeface="Times New Roman"/>
                <a:ea typeface="Times New Roman"/>
              </a:rPr>
              <a:t>оргметодотделов</a:t>
            </a:r>
            <a:r>
              <a:rPr lang="ru-RU" dirty="0">
                <a:latin typeface="Times New Roman"/>
                <a:ea typeface="Times New Roman"/>
              </a:rPr>
              <a:t> по </a:t>
            </a:r>
            <a:r>
              <a:rPr lang="ru-RU" dirty="0" smtClean="0">
                <a:latin typeface="Times New Roman"/>
                <a:ea typeface="Times New Roman"/>
              </a:rPr>
              <a:t>наркологии.</a:t>
            </a:r>
          </a:p>
          <a:p>
            <a:pPr indent="540385" algn="just">
              <a:lnSpc>
                <a:spcPct val="9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И</a:t>
            </a:r>
            <a:r>
              <a:rPr lang="ru-RU" dirty="0" smtClean="0">
                <a:latin typeface="Times New Roman"/>
                <a:ea typeface="Times New Roman"/>
              </a:rPr>
              <a:t>справление выявленных нарушений </a:t>
            </a:r>
            <a:r>
              <a:rPr lang="ru-RU" dirty="0" err="1">
                <a:latin typeface="Times New Roman"/>
                <a:ea typeface="Times New Roman"/>
              </a:rPr>
              <a:t>межформенного</a:t>
            </a:r>
            <a:r>
              <a:rPr lang="ru-RU" dirty="0">
                <a:latin typeface="Times New Roman"/>
                <a:ea typeface="Times New Roman"/>
              </a:rPr>
              <a:t> контроля между </a:t>
            </a:r>
            <a:r>
              <a:rPr lang="ru-RU" dirty="0" smtClean="0">
                <a:latin typeface="Times New Roman"/>
                <a:ea typeface="Times New Roman"/>
              </a:rPr>
              <a:t>формами </a:t>
            </a:r>
            <a:r>
              <a:rPr lang="ru-RU" dirty="0">
                <a:latin typeface="Times New Roman"/>
                <a:ea typeface="Times New Roman"/>
              </a:rPr>
              <a:t>№30 и </a:t>
            </a:r>
            <a:r>
              <a:rPr lang="ru-RU" dirty="0" smtClean="0">
                <a:latin typeface="Times New Roman"/>
                <a:ea typeface="Times New Roman"/>
              </a:rPr>
              <a:t>№37 во время отчетной сессии в ЦНИИОИЗ может </a:t>
            </a:r>
            <a:r>
              <a:rPr lang="ru-RU" dirty="0">
                <a:latin typeface="Times New Roman"/>
                <a:ea typeface="Times New Roman"/>
              </a:rPr>
              <a:t>привести к искажению показателей наркологической службы</a:t>
            </a:r>
            <a:r>
              <a:rPr lang="ru-RU" dirty="0" smtClean="0">
                <a:latin typeface="Times New Roman"/>
                <a:ea typeface="Times New Roman"/>
              </a:rPr>
              <a:t>. </a:t>
            </a:r>
            <a:endParaRPr lang="ru-RU" dirty="0">
              <a:latin typeface="Times New Roman"/>
              <a:ea typeface="Times New Roman"/>
            </a:endParaRPr>
          </a:p>
          <a:p>
            <a:pPr indent="0" algn="just">
              <a:lnSpc>
                <a:spcPct val="9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0899AC2-1AAA-4E67-A6F0-812A3D278A6C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36866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B89DF75-26EA-487E-B2DE-BB3737A37E94}" type="slidenum">
              <a:rPr lang="ru-RU" sz="1400" b="1">
                <a:solidFill>
                  <a:srgbClr val="FFFFFF"/>
                </a:solidFill>
              </a:rPr>
              <a:pPr algn="ctr"/>
              <a:t>19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630"/>
            <a:ext cx="8229600" cy="94510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000" b="1" cap="none" dirty="0" smtClean="0">
                <a:solidFill>
                  <a:srgbClr val="BD072E"/>
                </a:solidFill>
              </a:rPr>
              <a:t>ОСНОВНЫЕ  АЛГОРИТМЫ ПРОВЕРОК ТАБЛИЦЫ 2300 «СОСТАВ БОЛЬНЫХ В СТАЦИОНАРЕ»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61510" y="1178750"/>
            <a:ext cx="8525290" cy="558062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1600" b="1" dirty="0" smtClean="0"/>
              <a:t>Межгодовая  проверка движения:</a:t>
            </a:r>
            <a:r>
              <a:rPr lang="ru-RU" altLang="ru-RU" sz="1600" b="1" dirty="0" smtClean="0">
                <a:solidFill>
                  <a:srgbClr val="C00000"/>
                </a:solidFill>
              </a:rPr>
              <a:t> </a:t>
            </a:r>
            <a:r>
              <a:rPr lang="ru-RU" altLang="ru-RU" sz="1600" dirty="0" smtClean="0"/>
              <a:t>осталось на конец прошлого года (графа</a:t>
            </a:r>
            <a:r>
              <a:rPr lang="ru-RU" altLang="ru-RU" sz="1600" b="1" dirty="0" smtClean="0"/>
              <a:t> </a:t>
            </a:r>
            <a:r>
              <a:rPr lang="ru-RU" altLang="ru-RU" sz="1600" dirty="0" smtClean="0"/>
              <a:t>13)</a:t>
            </a:r>
            <a:r>
              <a:rPr lang="ru-RU" altLang="ru-RU" sz="1600" b="1" dirty="0" smtClean="0"/>
              <a:t> +</a:t>
            </a:r>
            <a:r>
              <a:rPr lang="ru-RU" altLang="ru-RU" sz="1600" dirty="0" smtClean="0"/>
              <a:t> поступило в отчетном году  (графа 4)</a:t>
            </a:r>
            <a:r>
              <a:rPr lang="ru-RU" altLang="ru-RU" sz="1600" b="1" dirty="0" smtClean="0"/>
              <a:t> –</a:t>
            </a:r>
            <a:r>
              <a:rPr lang="ru-RU" altLang="ru-RU" sz="1600" dirty="0" smtClean="0"/>
              <a:t> выбыло в отчетном году (графа 10)</a:t>
            </a:r>
            <a:r>
              <a:rPr lang="ru-RU" altLang="ru-RU" sz="1600" b="1" dirty="0" smtClean="0"/>
              <a:t> =</a:t>
            </a:r>
            <a:r>
              <a:rPr lang="ru-RU" altLang="ru-RU" sz="1600" dirty="0" smtClean="0"/>
              <a:t> осталось на конец отчетного года (графа 13).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dirty="0" smtClean="0"/>
              <a:t>Проверка движения с прошлым годом должна проводиться вами по всем строкам.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b="1" dirty="0" smtClean="0"/>
              <a:t>Диагностические переходы</a:t>
            </a:r>
            <a:r>
              <a:rPr lang="ru-RU" sz="1600" dirty="0" smtClean="0"/>
              <a:t> возможны только за счет больных, которые остались в стационаре на конец года, предшествующего </a:t>
            </a:r>
            <a:r>
              <a:rPr lang="ru-RU" sz="1600" dirty="0"/>
              <a:t>отчетному.</a:t>
            </a:r>
            <a:endParaRPr lang="ru-RU" sz="1600" dirty="0" smtClean="0"/>
          </a:p>
          <a:p>
            <a:pPr eaLnBrk="1" hangingPunct="1">
              <a:lnSpc>
                <a:spcPct val="90000"/>
              </a:lnSpc>
            </a:pPr>
            <a:r>
              <a:rPr lang="ru-RU" sz="1600" dirty="0" smtClean="0"/>
              <a:t>На уровне </a:t>
            </a:r>
            <a:r>
              <a:rPr lang="ru-RU" sz="1600" b="1" dirty="0" smtClean="0"/>
              <a:t>самостоятельного </a:t>
            </a:r>
            <a:r>
              <a:rPr lang="ru-RU" sz="1600" dirty="0" smtClean="0"/>
              <a:t>наркологического стационара проверка межгодового движения по </a:t>
            </a:r>
            <a:r>
              <a:rPr lang="ru-RU" sz="1600" b="1" dirty="0" smtClean="0"/>
              <a:t>сумме строк 18 и 22 </a:t>
            </a:r>
            <a:r>
              <a:rPr lang="ru-RU" sz="1600" dirty="0" smtClean="0"/>
              <a:t>должна давать </a:t>
            </a:r>
            <a:r>
              <a:rPr lang="ru-RU" sz="1600" b="1" dirty="0" smtClean="0"/>
              <a:t>нулевой результат. 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dirty="0" smtClean="0"/>
              <a:t>На уровне региона возможно нарушение движения: 1) в случае госпитализации пациентов по поводу наркологического расстройства на психиатрические койки, если у оставшихся на конец предыдущего года был изменен диагноз; 2) за счет внутри-больничных переводов  между отделениями многопрофильного стационара. Причины нарушения движения должна быть отражена в пояснительной записке  к отчету. 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dirty="0" smtClean="0"/>
              <a:t>Движение с прошлым годом по </a:t>
            </a:r>
            <a:r>
              <a:rPr lang="ru-RU" sz="1600" b="1" dirty="0" smtClean="0"/>
              <a:t>строкам 19-21 (женщины) </a:t>
            </a:r>
            <a:r>
              <a:rPr lang="ru-RU" sz="1600" dirty="0" smtClean="0"/>
              <a:t>должно координироваться с движением по итоговым строкам 18 и 22. В ряде регионов межгодовое движение по строкам 18-22 не нарушено, а по строкам 19-21 </a:t>
            </a:r>
            <a:r>
              <a:rPr lang="ru-RU" altLang="ru-RU" sz="1600" b="1" dirty="0" smtClean="0"/>
              <a:t>–</a:t>
            </a:r>
            <a:r>
              <a:rPr lang="ru-RU" sz="1600" dirty="0" smtClean="0"/>
              <a:t> нарушено, в таком случае необходимо пояснение, почему это произошло. 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dirty="0" smtClean="0"/>
              <a:t>Движение с прошлым годом по </a:t>
            </a:r>
            <a:r>
              <a:rPr lang="ru-RU" sz="1600" b="1" dirty="0" smtClean="0"/>
              <a:t>строке 23 (ПИН) </a:t>
            </a:r>
            <a:r>
              <a:rPr lang="ru-RU" sz="1600" dirty="0" smtClean="0"/>
              <a:t>должно координироваться с движением по строкам 6, 8 и 16 и итоговой строке 18.</a:t>
            </a:r>
            <a:r>
              <a:rPr lang="ru-RU" sz="1500" dirty="0" smtClean="0"/>
              <a:t>     </a:t>
            </a:r>
            <a:endParaRPr lang="ru-RU" sz="1400" dirty="0" smtClean="0"/>
          </a:p>
          <a:p>
            <a:pPr eaLnBrk="1" hangingPunct="1">
              <a:lnSpc>
                <a:spcPct val="60000"/>
              </a:lnSpc>
            </a:pPr>
            <a:endParaRPr lang="ru-RU" sz="1500" dirty="0" smtClean="0"/>
          </a:p>
        </p:txBody>
      </p:sp>
      <p:sp>
        <p:nvSpPr>
          <p:cNvPr id="36869" name="Номер слайда 1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AA11990E-0C12-4BAA-8C17-1B698C337B46}" type="slidenum">
              <a:rPr lang="ru-RU" sz="1400" b="1">
                <a:solidFill>
                  <a:srgbClr val="FFFFFF"/>
                </a:solidFill>
              </a:rPr>
              <a:pPr algn="ctr"/>
              <a:t>19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278650"/>
            <a:ext cx="8210255" cy="108012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Бланки форм №11 и №37 за отчетный 2019 г. остаются без изменения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61510" y="1403774"/>
            <a:ext cx="8550950" cy="5265585"/>
          </a:xfrm>
        </p:spPr>
        <p:txBody>
          <a:bodyPr/>
          <a:lstStyle/>
          <a:p>
            <a:r>
              <a:rPr lang="ru-RU" b="1" dirty="0" smtClean="0">
                <a:latin typeface="Times New Roman"/>
                <a:ea typeface="Times New Roman"/>
              </a:rPr>
              <a:t>Разработка </a:t>
            </a:r>
            <a:r>
              <a:rPr lang="ru-RU" b="1" dirty="0">
                <a:latin typeface="Times New Roman"/>
                <a:ea typeface="Times New Roman"/>
              </a:rPr>
              <a:t>новой формы по наркологии:</a:t>
            </a:r>
          </a:p>
          <a:p>
            <a:r>
              <a:rPr lang="ru-RU" sz="2200" dirty="0" smtClean="0"/>
              <a:t>Действующие формы по наркологии №11 и №37 </a:t>
            </a:r>
            <a:r>
              <a:rPr lang="ru-RU" sz="2200" dirty="0" smtClean="0">
                <a:latin typeface="Times New Roman"/>
                <a:ea typeface="Times New Roman"/>
              </a:rPr>
              <a:t>утверждены Приказом Росстата №410 от 16.10.2013 г.</a:t>
            </a:r>
            <a:r>
              <a:rPr lang="ru-RU" sz="2200" dirty="0" smtClean="0"/>
              <a:t> Минздрав России поставил задачу разработки новой формы, которая в большей степени соответствует  российской и мировой наркологической ситуации.</a:t>
            </a:r>
          </a:p>
          <a:p>
            <a:r>
              <a:rPr lang="ru-RU" sz="2200" dirty="0" smtClean="0"/>
              <a:t>Проект новой формы был разослан главным наркологам во все субъекты России  для ознакомления и обсуждения.</a:t>
            </a:r>
          </a:p>
          <a:p>
            <a:r>
              <a:rPr lang="ru-RU" sz="2200" dirty="0" smtClean="0"/>
              <a:t>Получено много предложений и дополнений, которые в настоящее время изучаются и анализируются для усовершенствования наркологической отчетной документации и представления в Минздрав России на утверждение в первом квартале 2020 года.</a:t>
            </a:r>
          </a:p>
          <a:p>
            <a:endParaRPr lang="ru-RU" sz="22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696338-A21F-4335-8A44-1219B2D0ED6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4894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  <a:latin typeface="Times New Roman"/>
                <a:ea typeface="Times New Roman"/>
              </a:rPr>
              <a:t>Нарушение методологии составления таблицы </a:t>
            </a: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2300 (1)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06515" y="1600200"/>
            <a:ext cx="8550950" cy="4873752"/>
          </a:xfrm>
        </p:spPr>
        <p:txBody>
          <a:bodyPr/>
          <a:lstStyle/>
          <a:p>
            <a:r>
              <a:rPr lang="ru-RU" sz="2000" dirty="0"/>
              <a:t>МИАЦ, БМС и ОМО по наркологии при сборе сведений о пациентах наркологического профиля следует обратить внимание на полное представление информации от психиатрических и многопрофильных МО в части, касающейся госпитализации пациентов наркологического профиля. </a:t>
            </a:r>
          </a:p>
          <a:p>
            <a:r>
              <a:rPr lang="ru-RU" sz="2000" dirty="0" smtClean="0"/>
              <a:t>Все психиатрические больницы должны показывать сведения о наркологических пациентах </a:t>
            </a:r>
            <a:r>
              <a:rPr lang="ru-RU" sz="2000" dirty="0"/>
              <a:t>в форме №36  в строках 23-25 таблицы </a:t>
            </a:r>
            <a:r>
              <a:rPr lang="ru-RU" sz="2000" dirty="0" smtClean="0"/>
              <a:t>2300, а также заполнять форму </a:t>
            </a:r>
            <a:r>
              <a:rPr lang="ru-RU" sz="2000" dirty="0"/>
              <a:t>№</a:t>
            </a:r>
            <a:r>
              <a:rPr lang="ru-RU" sz="2000" dirty="0" smtClean="0"/>
              <a:t>37 строки с 1 по 18 таблицы 2300.</a:t>
            </a:r>
          </a:p>
          <a:p>
            <a:r>
              <a:rPr lang="ru-RU" sz="2000" dirty="0"/>
              <a:t>М</a:t>
            </a:r>
            <a:r>
              <a:rPr lang="ru-RU" sz="2000" dirty="0" smtClean="0"/>
              <a:t>ногопрофильные больницы, имеющие психиатрические и наркологические койки, на которых пролечены пациенты наркологического профиля, также должны заполнять </a:t>
            </a:r>
            <a:r>
              <a:rPr lang="ru-RU" sz="2000" dirty="0"/>
              <a:t>форму №</a:t>
            </a:r>
            <a:r>
              <a:rPr lang="ru-RU" sz="2000" dirty="0" smtClean="0"/>
              <a:t>37 строки с 1 по 18 таблицы 2300.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696338-A21F-4335-8A44-1219B2D0ED6D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31462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  <a:latin typeface="Times New Roman"/>
                <a:ea typeface="Times New Roman"/>
              </a:rPr>
              <a:t>Нарушение методологии составления таблицы 2300 </a:t>
            </a: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(2)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8120245" cy="4873752"/>
          </a:xfrm>
        </p:spPr>
        <p:txBody>
          <a:bodyPr/>
          <a:lstStyle/>
          <a:p>
            <a:r>
              <a:rPr lang="ru-RU" dirty="0" smtClean="0">
                <a:latin typeface="Times New Roman"/>
                <a:ea typeface="Times New Roman"/>
              </a:rPr>
              <a:t>На </a:t>
            </a:r>
            <a:r>
              <a:rPr lang="ru-RU" dirty="0">
                <a:latin typeface="Times New Roman"/>
                <a:ea typeface="Times New Roman"/>
              </a:rPr>
              <a:t>пациентов с наркологическим диагнозом, пролеченных </a:t>
            </a:r>
            <a:r>
              <a:rPr lang="ru-RU" b="1" dirty="0">
                <a:latin typeface="Times New Roman"/>
                <a:ea typeface="Times New Roman"/>
              </a:rPr>
              <a:t>на терапевтических или иных непрофильных койках в многопрофильной МО</a:t>
            </a:r>
            <a:r>
              <a:rPr lang="ru-RU" dirty="0">
                <a:latin typeface="Times New Roman"/>
                <a:ea typeface="Times New Roman"/>
              </a:rPr>
              <a:t>, форма №37 в соответствии с паспортом </a:t>
            </a:r>
            <a:r>
              <a:rPr lang="ru-RU" dirty="0" smtClean="0">
                <a:latin typeface="Times New Roman"/>
                <a:ea typeface="Times New Roman"/>
              </a:rPr>
              <a:t>формы и </a:t>
            </a:r>
            <a:r>
              <a:rPr lang="ru-RU" dirty="0">
                <a:latin typeface="Times New Roman"/>
                <a:ea typeface="Times New Roman"/>
              </a:rPr>
              <a:t>инструкциями </a:t>
            </a:r>
            <a:r>
              <a:rPr lang="ru-RU" b="1" dirty="0" smtClean="0">
                <a:latin typeface="Times New Roman"/>
                <a:ea typeface="Times New Roman"/>
              </a:rPr>
              <a:t>не </a:t>
            </a:r>
            <a:r>
              <a:rPr lang="ru-RU" b="1" dirty="0">
                <a:latin typeface="Times New Roman"/>
                <a:ea typeface="Times New Roman"/>
              </a:rPr>
              <a:t>заполняется</a:t>
            </a:r>
            <a:r>
              <a:rPr lang="ru-RU" dirty="0">
                <a:latin typeface="Times New Roman"/>
                <a:ea typeface="Times New Roman"/>
              </a:rPr>
              <a:t>. </a:t>
            </a:r>
            <a:endParaRPr lang="ru-RU" dirty="0" smtClean="0">
              <a:latin typeface="Times New Roman"/>
              <a:ea typeface="Times New Roman"/>
            </a:endParaRPr>
          </a:p>
          <a:p>
            <a:r>
              <a:rPr lang="ru-RU" dirty="0" smtClean="0">
                <a:latin typeface="Times New Roman"/>
              </a:rPr>
              <a:t>Если пациенту </a:t>
            </a:r>
            <a:r>
              <a:rPr lang="ru-RU" b="1" dirty="0" smtClean="0">
                <a:latin typeface="Times New Roman"/>
              </a:rPr>
              <a:t>на непрофильной койке </a:t>
            </a:r>
            <a:r>
              <a:rPr lang="ru-RU" dirty="0" smtClean="0">
                <a:latin typeface="Times New Roman"/>
              </a:rPr>
              <a:t>в качестве </a:t>
            </a:r>
            <a:r>
              <a:rPr lang="ru-RU" b="1" dirty="0" smtClean="0">
                <a:latin typeface="Times New Roman"/>
              </a:rPr>
              <a:t>основного диагноза </a:t>
            </a:r>
            <a:r>
              <a:rPr lang="ru-RU" dirty="0" smtClean="0">
                <a:latin typeface="Times New Roman"/>
              </a:rPr>
              <a:t>было установлено наркологическое расстройство (</a:t>
            </a:r>
            <a:r>
              <a:rPr lang="en-US" dirty="0" smtClean="0">
                <a:latin typeface="Times New Roman"/>
              </a:rPr>
              <a:t>F10-F19)</a:t>
            </a:r>
            <a:r>
              <a:rPr lang="ru-RU" dirty="0">
                <a:latin typeface="Times New Roman"/>
              </a:rPr>
              <a:t>, то </a:t>
            </a:r>
            <a:r>
              <a:rPr lang="ru-RU" dirty="0" smtClean="0">
                <a:latin typeface="Times New Roman"/>
              </a:rPr>
              <a:t>сведения </a:t>
            </a:r>
            <a:r>
              <a:rPr lang="ru-RU" dirty="0">
                <a:latin typeface="Times New Roman"/>
              </a:rPr>
              <a:t>о </a:t>
            </a:r>
            <a:r>
              <a:rPr lang="ru-RU" dirty="0" smtClean="0">
                <a:latin typeface="Times New Roman"/>
              </a:rPr>
              <a:t>таком пациенте </a:t>
            </a:r>
            <a:r>
              <a:rPr lang="ru-RU" dirty="0">
                <a:latin typeface="Times New Roman"/>
              </a:rPr>
              <a:t>включаются только в форму №14  в таблицу 2000 в соответствующую графу по строке 6.1. </a:t>
            </a:r>
            <a:endParaRPr lang="ru-RU" dirty="0" smtClean="0">
              <a:latin typeface="Times New Roman"/>
            </a:endParaRPr>
          </a:p>
          <a:p>
            <a:r>
              <a:rPr lang="ru-RU" dirty="0" smtClean="0">
                <a:latin typeface="Times New Roman"/>
              </a:rPr>
              <a:t>На пациента на непрофильной койке </a:t>
            </a:r>
            <a:r>
              <a:rPr lang="ru-RU" b="1" dirty="0" smtClean="0">
                <a:latin typeface="Times New Roman"/>
              </a:rPr>
              <a:t>с сопутствующим диагнозом </a:t>
            </a:r>
            <a:r>
              <a:rPr lang="ru-RU" dirty="0" smtClean="0">
                <a:latin typeface="Times New Roman"/>
              </a:rPr>
              <a:t>наркологического расстройства форма №37 не заполняется, также как и форма №14.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696338-A21F-4335-8A44-1219B2D0ED6D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38302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Нарушение методологии составления таблицы 2300 </a:t>
            </a:r>
            <a:r>
              <a:rPr lang="ru-RU" b="1" dirty="0" smtClean="0">
                <a:solidFill>
                  <a:srgbClr val="C00000"/>
                </a:solidFill>
              </a:rPr>
              <a:t>(3)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61509" y="1600199"/>
            <a:ext cx="8685965" cy="5114165"/>
          </a:xfrm>
        </p:spPr>
        <p:txBody>
          <a:bodyPr/>
          <a:lstStyle/>
          <a:p>
            <a:r>
              <a:rPr lang="ru-RU" sz="2200" dirty="0"/>
              <a:t>В форме №37 в таблице 2300 показываются все выбывшие из стационара пациенты, включая выписанных домой, переведённых в другие стационары и </a:t>
            </a:r>
            <a:r>
              <a:rPr lang="ru-RU" sz="2200" dirty="0" smtClean="0"/>
              <a:t>умерших.</a:t>
            </a:r>
          </a:p>
          <a:p>
            <a:r>
              <a:rPr lang="ru-RU" sz="2200" dirty="0" smtClean="0"/>
              <a:t>В </a:t>
            </a:r>
            <a:r>
              <a:rPr lang="ru-RU" sz="2200" dirty="0"/>
              <a:t>программе МЕДСТАТ заложен контроль, который выявляет территории, где не показаны переведённые пациенты. В 2018 г. таких субъектов было </a:t>
            </a:r>
            <a:r>
              <a:rPr lang="ru-RU" sz="2200" dirty="0" smtClean="0"/>
              <a:t>13.</a:t>
            </a:r>
          </a:p>
          <a:p>
            <a:r>
              <a:rPr lang="ru-RU" sz="2200" dirty="0" smtClean="0"/>
              <a:t>В </a:t>
            </a:r>
            <a:r>
              <a:rPr lang="ru-RU" sz="2200" dirty="0"/>
              <a:t>случае отсутствия переведённых пациентов руководителям МО субъектов целесообразно прилагать к отчету пояснение, что в наркологическом стационаре у пациентов не развивались болезненные состояния, требующие неотложной или экстренной помощи в медицинских организациях иного профиля.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696338-A21F-4335-8A44-1219B2D0ED6D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31692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409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Медицинская реабилитация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43735"/>
            <a:ext cx="8075240" cy="5430217"/>
          </a:xfrm>
        </p:spPr>
        <p:txBody>
          <a:bodyPr/>
          <a:lstStyle/>
          <a:p>
            <a:r>
              <a:rPr lang="ru-RU" sz="1800" dirty="0"/>
              <a:t>В соответствии с нормативной </a:t>
            </a:r>
            <a:r>
              <a:rPr lang="ru-RU" sz="1800" dirty="0" smtClean="0"/>
              <a:t>базой стационарная </a:t>
            </a:r>
            <a:r>
              <a:rPr lang="ru-RU" sz="1800" dirty="0"/>
              <a:t>реабилитация </a:t>
            </a:r>
            <a:r>
              <a:rPr lang="ru-RU" sz="1800" dirty="0" smtClean="0"/>
              <a:t> (далее – СР) наркологического </a:t>
            </a:r>
            <a:r>
              <a:rPr lang="ru-RU" sz="1800" dirty="0"/>
              <a:t>пациента может быть реализована как на реабилитационной наркологической, так и на наркологической койке. Все данные о пациентах – участниках </a:t>
            </a:r>
            <a:r>
              <a:rPr lang="ru-RU" sz="1800" dirty="0" smtClean="0"/>
              <a:t>СР </a:t>
            </a:r>
            <a:r>
              <a:rPr lang="ru-RU" sz="1800" dirty="0"/>
              <a:t>попадают в таблицу 2300 и 2320 формы №37, независимо от профиля койки, на которой осуществлялась стационарная </a:t>
            </a:r>
            <a:r>
              <a:rPr lang="ru-RU" sz="1800" dirty="0" smtClean="0"/>
              <a:t>реабилитация.</a:t>
            </a:r>
          </a:p>
          <a:p>
            <a:r>
              <a:rPr lang="ru-RU" sz="1800" dirty="0" smtClean="0"/>
              <a:t>При </a:t>
            </a:r>
            <a:r>
              <a:rPr lang="ru-RU" sz="1800" dirty="0"/>
              <a:t>этом необходимо помнить, что таблица 3100 формы №30 заполняется </a:t>
            </a:r>
            <a:r>
              <a:rPr lang="ru-RU" sz="1800" b="1" dirty="0"/>
              <a:t>в соответствии с профилем коек</a:t>
            </a:r>
            <a:r>
              <a:rPr lang="ru-RU" sz="1800" dirty="0"/>
              <a:t>. Таким образом, данные о пациентах, прошедших СР на реабилитационной наркологической койке, следует показывать в строке 43.3 таблицы 3100, а о пациентах, прошедших СР на наркологической койке,   в строке 21 таблицы 3100</a:t>
            </a:r>
            <a:r>
              <a:rPr lang="ru-RU" sz="1800" dirty="0" smtClean="0"/>
              <a:t>.</a:t>
            </a:r>
          </a:p>
          <a:p>
            <a:r>
              <a:rPr lang="ru-RU" sz="1800" dirty="0"/>
              <a:t>При несоблюдении соответствия заполнения строк профилю койки, на которой пациент проходил СР, занятость койки будет принимать значения, превышающие число дней в году. Подобные ошибки были выявлены в отчетах Республики Татарстан (416 дней в году</a:t>
            </a:r>
            <a:r>
              <a:rPr lang="ru-RU" sz="1800" dirty="0" smtClean="0"/>
              <a:t>) и Еврейской </a:t>
            </a:r>
            <a:r>
              <a:rPr lang="ru-RU" sz="1800" dirty="0"/>
              <a:t>автономной области (519 дней в году</a:t>
            </a:r>
            <a:r>
              <a:rPr lang="ru-RU" sz="1800" dirty="0" smtClean="0"/>
              <a:t>).</a:t>
            </a:r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696338-A21F-4335-8A44-1219B2D0ED6D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95893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C47ABEF7-0033-4545-932E-51D2A62B5B65}" type="slidenum">
              <a:rPr lang="ru-RU" smtClean="0"/>
              <a:pPr/>
              <a:t>24</a:t>
            </a:fld>
            <a:endParaRPr lang="ru-RU" smtClean="0"/>
          </a:p>
        </p:txBody>
      </p:sp>
      <p:sp>
        <p:nvSpPr>
          <p:cNvPr id="38914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DBC2D01-0F20-4FB8-BD1D-9F8518F3C923}" type="slidenum">
              <a:rPr lang="ru-RU" sz="1400" b="1">
                <a:solidFill>
                  <a:srgbClr val="FFFFFF"/>
                </a:solidFill>
              </a:rPr>
              <a:pPr algn="ctr"/>
              <a:t>24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38915" name="Заголовок 1"/>
          <p:cNvSpPr>
            <a:spLocks noGrp="1"/>
          </p:cNvSpPr>
          <p:nvPr>
            <p:ph type="title"/>
          </p:nvPr>
        </p:nvSpPr>
        <p:spPr bwMode="auto">
          <a:xfrm>
            <a:off x="431800" y="368300"/>
            <a:ext cx="8229600" cy="143986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800" b="1" cap="none" dirty="0" smtClean="0">
                <a:solidFill>
                  <a:srgbClr val="A50021"/>
                </a:solidFill>
                <a:latin typeface="Times New Roman" pitchFamily="18" charset="0"/>
              </a:rPr>
              <a:t>(2700) </a:t>
            </a:r>
            <a:r>
              <a:rPr lang="ru-RU" sz="2800" b="1" cap="none" dirty="0" smtClean="0">
                <a:solidFill>
                  <a:srgbClr val="A50021"/>
                </a:solidFill>
                <a:latin typeface="Arial" charset="0"/>
              </a:rPr>
              <a:t>«</a:t>
            </a:r>
            <a:r>
              <a:rPr lang="ru-RU" sz="2800" b="1" cap="none" dirty="0" smtClean="0">
                <a:solidFill>
                  <a:srgbClr val="A50021"/>
                </a:solidFill>
                <a:latin typeface="Times New Roman" pitchFamily="18" charset="0"/>
              </a:rPr>
              <a:t>Сведения о реабилитационных центрах и отделениях медико-социальной реабилитации для наркологических пациентов</a:t>
            </a:r>
            <a:r>
              <a:rPr lang="ru-RU" cap="none" dirty="0" smtClean="0">
                <a:solidFill>
                  <a:srgbClr val="A50021"/>
                </a:solidFill>
                <a:latin typeface="Arial" charset="0"/>
              </a:rPr>
              <a:t>»</a:t>
            </a:r>
          </a:p>
        </p:txBody>
      </p:sp>
      <p:sp>
        <p:nvSpPr>
          <p:cNvPr id="38916" name="Объект 2"/>
          <p:cNvSpPr>
            <a:spLocks noGrp="1"/>
          </p:cNvSpPr>
          <p:nvPr>
            <p:ph sz="quarter" idx="1"/>
          </p:nvPr>
        </p:nvSpPr>
        <p:spPr>
          <a:xfrm>
            <a:off x="611188" y="1854200"/>
            <a:ext cx="7921625" cy="44545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b="1" dirty="0" smtClean="0">
                <a:latin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</a:rPr>
              <a:t>Межгодовая проверка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</a:rPr>
              <a:t>С 2014 года по таблице заложены межгодовые проверки по всем строкам и графам таблицы.</a:t>
            </a:r>
          </a:p>
          <a:p>
            <a:pPr eaLnBrk="1" hangingPunct="1"/>
            <a:endParaRPr lang="ru-RU" dirty="0" smtClean="0">
              <a:latin typeface="Times New Roman" pitchFamily="18" charset="0"/>
            </a:endParaRPr>
          </a:p>
          <a:p>
            <a:pPr eaLnBrk="1" hangingPunct="1"/>
            <a:r>
              <a:rPr lang="ru-RU" dirty="0" smtClean="0">
                <a:latin typeface="Times New Roman" pitchFamily="18" charset="0"/>
              </a:rPr>
              <a:t>В связи  с пристальным вниманием Минздрава России к реабилитационному процессу в наркологии убедительная просьба изменения в структуре реабилитационной сети пояснять </a:t>
            </a:r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</a:rPr>
              <a:t>письменно</a:t>
            </a:r>
            <a:r>
              <a:rPr lang="ru-RU" dirty="0" smtClean="0">
                <a:solidFill>
                  <a:srgbClr val="A50021"/>
                </a:solidFill>
                <a:latin typeface="Times New Roman" pitchFamily="18" charset="0"/>
              </a:rPr>
              <a:t> в приложении к отчетам (копию приказа по учреждению, касающегося изменения числа отделений, коечного фонда и т.п.).</a:t>
            </a:r>
          </a:p>
        </p:txBody>
      </p:sp>
      <p:sp>
        <p:nvSpPr>
          <p:cNvPr id="38917" name="Номер слайда 1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D595AB42-1E92-48DD-AE0B-A46C50C57517}" type="slidenum">
              <a:rPr lang="ru-RU" sz="1400" b="1">
                <a:solidFill>
                  <a:srgbClr val="FFFFFF"/>
                </a:solidFill>
              </a:rPr>
              <a:pPr algn="ctr"/>
              <a:t>24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67600" cy="1399167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Ошибки технического характера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213864"/>
            <a:ext cx="7467600" cy="4260087"/>
          </a:xfrm>
        </p:spPr>
        <p:txBody>
          <a:bodyPr/>
          <a:lstStyle/>
          <a:p>
            <a:r>
              <a:rPr lang="ru-RU" dirty="0"/>
              <a:t>При переносе данных из бумажного носителя в электронный </a:t>
            </a:r>
            <a:r>
              <a:rPr lang="ru-RU" dirty="0" smtClean="0"/>
              <a:t>в любой таблице могут </a:t>
            </a:r>
            <a:r>
              <a:rPr lang="ru-RU" dirty="0"/>
              <a:t>быть допущены ошибки технического характера, что и наблюдалось в ряде субъектов.</a:t>
            </a:r>
          </a:p>
          <a:p>
            <a:r>
              <a:rPr lang="ru-RU" dirty="0" smtClean="0"/>
              <a:t>Перед </a:t>
            </a:r>
            <a:r>
              <a:rPr lang="ru-RU" dirty="0"/>
              <a:t>отправкой отчета в электронном виде следует проверить, все ли графо-клетки заполнены. </a:t>
            </a:r>
            <a:r>
              <a:rPr lang="ru-RU" dirty="0" smtClean="0"/>
              <a:t>Просьба проверять финальный вариант!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696338-A21F-4335-8A44-1219B2D0ED6D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63286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Алгоритмы </a:t>
            </a:r>
            <a:r>
              <a:rPr lang="ru-RU" dirty="0" err="1" smtClean="0"/>
              <a:t>межформенных</a:t>
            </a:r>
            <a:r>
              <a:rPr lang="ru-RU" dirty="0" smtClean="0"/>
              <a:t> проверок по формам, актуальным в 2018 году</a:t>
            </a:r>
            <a:endParaRPr lang="ru-RU" dirty="0"/>
          </a:p>
        </p:txBody>
      </p:sp>
      <p:sp>
        <p:nvSpPr>
          <p:cNvPr id="44034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286000" y="6332538"/>
            <a:ext cx="6172200" cy="428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AD08527-DC0D-4697-9388-802F62AD02CB}" type="slidenum">
              <a:rPr lang="ru-RU" smtClean="0"/>
              <a:pPr/>
              <a:t>27</a:t>
            </a:fld>
            <a:endParaRPr lang="ru-RU" smtClean="0"/>
          </a:p>
        </p:txBody>
      </p:sp>
      <p:sp>
        <p:nvSpPr>
          <p:cNvPr id="45058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11F1307-DAB6-4636-8FA6-BF64DD240C90}" type="slidenum">
              <a:rPr lang="ru-RU" sz="1400" b="1">
                <a:solidFill>
                  <a:srgbClr val="FFFFFF"/>
                </a:solidFill>
              </a:rPr>
              <a:pPr algn="ctr"/>
              <a:t>27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45059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000" b="1" cap="none" smtClean="0">
                <a:solidFill>
                  <a:srgbClr val="BD072E"/>
                </a:solidFill>
                <a:latin typeface="Times New Roman" pitchFamily="18" charset="0"/>
              </a:rPr>
              <a:t>АЛГОРИТМ ПРОВЕРКИ СООТВЕТСТВИЯ ТАБЛИЦЫ 2300 ФОРМЫ №37 И ТАБЛИЦЫ 3100 ФОРМЫ №30 </a:t>
            </a:r>
            <a:br>
              <a:rPr lang="ru-RU" sz="2000" b="1" cap="none" smtClean="0">
                <a:solidFill>
                  <a:srgbClr val="BD072E"/>
                </a:solidFill>
                <a:latin typeface="Times New Roman" pitchFamily="18" charset="0"/>
              </a:rPr>
            </a:br>
            <a:r>
              <a:rPr lang="ru-RU" sz="2000" b="1" cap="none" smtClean="0">
                <a:solidFill>
                  <a:srgbClr val="BD072E"/>
                </a:solidFill>
                <a:latin typeface="Times New Roman" pitchFamily="18" charset="0"/>
              </a:rPr>
              <a:t>НА УРОВНЕ НАРКОЛОГИЧЕСКОГО УЧРЕЖДЕНИЯ</a:t>
            </a:r>
          </a:p>
        </p:txBody>
      </p:sp>
      <p:sp>
        <p:nvSpPr>
          <p:cNvPr id="45060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000" b="1" dirty="0" smtClean="0">
                <a:latin typeface="Times New Roman" pitchFamily="18" charset="0"/>
              </a:rPr>
              <a:t>Если в учреждении только наркологические койки:</a:t>
            </a:r>
          </a:p>
          <a:p>
            <a:pPr marL="0" indent="0" eaLnBrk="1" hangingPunct="1"/>
            <a:r>
              <a:rPr lang="ru-RU" sz="2000" dirty="0" smtClean="0">
                <a:latin typeface="Times New Roman" pitchFamily="18" charset="0"/>
              </a:rPr>
              <a:t>По поступившим: ф. №37 табл. 2300 стр.18+22 по гр.4 = ф.№30 табл. 3100 стр.21  по гр.6</a:t>
            </a:r>
          </a:p>
          <a:p>
            <a:pPr marL="0" indent="0" eaLnBrk="1" hangingPunct="1"/>
            <a:r>
              <a:rPr lang="ru-RU" sz="2000" dirty="0" smtClean="0">
                <a:latin typeface="Times New Roman" pitchFamily="18" charset="0"/>
              </a:rPr>
              <a:t>По выбывшим: ф.№37 табл. 2300 стр.18+22 по гр.10 = ф.№30 табл. 3100 стр.21 (гр.10 + гр.13) 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sz="2000" b="1" dirty="0" smtClean="0">
              <a:latin typeface="Times New Roman" pitchFamily="18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000" b="1" dirty="0" smtClean="0">
                <a:latin typeface="Times New Roman" pitchFamily="18" charset="0"/>
              </a:rPr>
              <a:t>Если в учреждении наркологические и реабилитационные наркологические койки:</a:t>
            </a:r>
          </a:p>
          <a:p>
            <a:pPr marL="0" indent="0" eaLnBrk="1" hangingPunct="1"/>
            <a:r>
              <a:rPr lang="ru-RU" sz="2000" dirty="0" smtClean="0">
                <a:latin typeface="Times New Roman" pitchFamily="18" charset="0"/>
              </a:rPr>
              <a:t>По поступившим: ф. №37 табл. 2300 стр.18+22 по гр.4 = ф.№30 табл. 3100 стр.21+стр.43.3  по гр.6</a:t>
            </a:r>
          </a:p>
          <a:p>
            <a:pPr marL="0" indent="0" eaLnBrk="1" hangingPunct="1"/>
            <a:r>
              <a:rPr lang="ru-RU" sz="2000" dirty="0" smtClean="0">
                <a:latin typeface="Times New Roman" pitchFamily="18" charset="0"/>
              </a:rPr>
              <a:t>По выбывшим: ф.№37 табл. 2300 стр.18+22 по гр.10 = ф.№30 табл. 3100 стр.21 (гр.10 + гр.13) + стр.43.3 (гр.10 + гр.13).</a:t>
            </a:r>
          </a:p>
        </p:txBody>
      </p:sp>
      <p:sp>
        <p:nvSpPr>
          <p:cNvPr id="45061" name="Номер слайда 4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65731226-E34C-40A8-B6FD-27707E6210FB}" type="slidenum">
              <a:rPr lang="ru-RU" sz="1400" b="1">
                <a:solidFill>
                  <a:srgbClr val="FFFFFF"/>
                </a:solidFill>
              </a:rPr>
              <a:pPr algn="ctr"/>
              <a:t>27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F87E25C-3059-4EE1-A437-CF27D793049B}" type="slidenum">
              <a:rPr lang="ru-RU" smtClean="0"/>
              <a:pPr/>
              <a:t>28</a:t>
            </a:fld>
            <a:endParaRPr lang="ru-RU" smtClean="0"/>
          </a:p>
        </p:txBody>
      </p:sp>
      <p:sp>
        <p:nvSpPr>
          <p:cNvPr id="46082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A3103D69-CF31-40D4-95FC-1F77D87E0916}" type="slidenum">
              <a:rPr lang="ru-RU" sz="1400" b="1">
                <a:solidFill>
                  <a:srgbClr val="FFFFFF"/>
                </a:solidFill>
              </a:rPr>
              <a:pPr algn="ctr"/>
              <a:t>28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46083" name="Заголовок 1"/>
          <p:cNvSpPr>
            <a:spLocks noGrp="1"/>
          </p:cNvSpPr>
          <p:nvPr>
            <p:ph type="title"/>
          </p:nvPr>
        </p:nvSpPr>
        <p:spPr bwMode="auto">
          <a:xfrm>
            <a:off x="161510" y="274638"/>
            <a:ext cx="8577678" cy="126365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000" b="1" cap="none" dirty="0" smtClean="0">
                <a:solidFill>
                  <a:srgbClr val="BD072E"/>
                </a:solidFill>
              </a:rPr>
              <a:t>АЛГОРИТМ СООТВЕТСТВИЯ ТАБЛИЦЫ 2300 ФОРМЫ №37 И ТАБЛИЦЫ 2000 ФОРМЫ №14</a:t>
            </a:r>
            <a:br>
              <a:rPr lang="ru-RU" sz="2000" b="1" cap="none" dirty="0" smtClean="0">
                <a:solidFill>
                  <a:srgbClr val="BD072E"/>
                </a:solidFill>
              </a:rPr>
            </a:br>
            <a:r>
              <a:rPr lang="ru-RU" sz="2000" b="1" cap="none" dirty="0" smtClean="0">
                <a:solidFill>
                  <a:srgbClr val="BD072E"/>
                </a:solidFill>
              </a:rPr>
              <a:t> НА УРОВНЕ НАРКОЛОГИЧЕСКОГО УЧРЕЖДЕНИЯ (1)</a:t>
            </a:r>
          </a:p>
        </p:txBody>
      </p:sp>
      <p:sp>
        <p:nvSpPr>
          <p:cNvPr id="46084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</a:rPr>
              <a:t>Число </a:t>
            </a:r>
            <a:r>
              <a:rPr lang="ru-RU" sz="2000" b="1" dirty="0" smtClean="0">
                <a:latin typeface="Times New Roman" pitchFamily="18" charset="0"/>
              </a:rPr>
              <a:t>выбывших</a:t>
            </a:r>
            <a:r>
              <a:rPr lang="ru-RU" sz="2000" dirty="0" smtClean="0">
                <a:latin typeface="Times New Roman" pitchFamily="18" charset="0"/>
              </a:rPr>
              <a:t> наркологических пациентов в таблице 2300 формы №37 должно координироваться с числом </a:t>
            </a:r>
            <a:r>
              <a:rPr lang="ru-RU" sz="2000" b="1" dirty="0" smtClean="0">
                <a:latin typeface="Times New Roman" pitchFamily="18" charset="0"/>
              </a:rPr>
              <a:t>выписанных</a:t>
            </a:r>
            <a:r>
              <a:rPr lang="ru-RU" sz="2000" dirty="0" smtClean="0">
                <a:latin typeface="Times New Roman" pitchFamily="18" charset="0"/>
              </a:rPr>
              <a:t> наркологических пациентов в форме №14 «Сведения о деятельности подразделений медицинских организаций, оказывающих медицинскую помощь в стационарных условиях».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</a:rPr>
              <a:t>Следует иметь в виду, что </a:t>
            </a:r>
            <a:r>
              <a:rPr lang="ru-RU" sz="2000" b="1" dirty="0" smtClean="0">
                <a:latin typeface="Times New Roman" pitchFamily="18" charset="0"/>
              </a:rPr>
              <a:t>в форме №37</a:t>
            </a:r>
            <a:r>
              <a:rPr lang="ru-RU" sz="2000" dirty="0" smtClean="0">
                <a:latin typeface="Times New Roman" pitchFamily="18" charset="0"/>
              </a:rPr>
              <a:t> в таблице 2300 в графе 10 показываются все выбывшие больные, включая выписанных, умерших и переведённых в другие стационары.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>
                <a:latin typeface="Times New Roman" pitchFamily="18" charset="0"/>
              </a:rPr>
              <a:t>В форме №14</a:t>
            </a:r>
            <a:r>
              <a:rPr lang="ru-RU" sz="2000" dirty="0" smtClean="0">
                <a:latin typeface="Times New Roman" pitchFamily="18" charset="0"/>
              </a:rPr>
              <a:t> выписанные и умершие пациенты показаны в самостоятельных графах. Дополнительно в таблице 2100 формы №14 показаны все пациенты (без разбивки на диагностические группы), переведённые в другие медицинские организации.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>
                <a:latin typeface="Times New Roman" pitchFamily="18" charset="0"/>
              </a:rPr>
              <a:t>Внимание!</a:t>
            </a:r>
            <a:r>
              <a:rPr lang="ru-RU" sz="2000" dirty="0" smtClean="0">
                <a:latin typeface="Times New Roman" pitchFamily="18" charset="0"/>
              </a:rPr>
              <a:t> В отличие от формы №37, в форме №14 умершие пациенты распределяются в соответствии с основной причиной смерти.</a:t>
            </a:r>
          </a:p>
          <a:p>
            <a:pPr eaLnBrk="1" hangingPunct="1">
              <a:lnSpc>
                <a:spcPct val="80000"/>
              </a:lnSpc>
            </a:pPr>
            <a:endParaRPr lang="ru-RU" sz="2000" dirty="0" smtClean="0">
              <a:latin typeface="Times New Roman" pitchFamily="18" charset="0"/>
            </a:endParaRPr>
          </a:p>
        </p:txBody>
      </p:sp>
      <p:sp>
        <p:nvSpPr>
          <p:cNvPr id="46085" name="Номер слайда 4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5127FBD-F34D-4299-B957-A4B6A7FE1B2C}" type="slidenum">
              <a:rPr lang="ru-RU" sz="1400" b="1">
                <a:solidFill>
                  <a:srgbClr val="FFFFFF"/>
                </a:solidFill>
              </a:rPr>
              <a:pPr algn="ctr"/>
              <a:t>28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DA52C2A-3A44-4CB0-A876-83F84A46D149}" type="slidenum">
              <a:rPr lang="ru-RU" smtClean="0"/>
              <a:pPr/>
              <a:t>29</a:t>
            </a:fld>
            <a:endParaRPr lang="ru-RU" smtClean="0"/>
          </a:p>
        </p:txBody>
      </p:sp>
      <p:sp>
        <p:nvSpPr>
          <p:cNvPr id="47106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C0F072BE-EFAF-4830-B009-AB52FD496529}" type="slidenum">
              <a:rPr lang="ru-RU" sz="1400" b="1">
                <a:solidFill>
                  <a:srgbClr val="FFFFFF"/>
                </a:solidFill>
              </a:rPr>
              <a:pPr algn="ctr"/>
              <a:t>29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199" y="274638"/>
            <a:ext cx="8390275" cy="1219147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000" b="1" cap="none" dirty="0" smtClean="0">
                <a:solidFill>
                  <a:srgbClr val="BD072E"/>
                </a:solidFill>
              </a:rPr>
              <a:t> </a:t>
            </a:r>
            <a:r>
              <a:rPr lang="ru-RU" sz="2000" b="1" cap="none" dirty="0" smtClean="0">
                <a:solidFill>
                  <a:srgbClr val="BD072E"/>
                </a:solidFill>
                <a:latin typeface="Times New Roman" pitchFamily="18" charset="0"/>
              </a:rPr>
              <a:t>АЛГОРИТМ СООТВЕТСТВИЯ ТАБЛИЦЫ 2300 ФОРМЫ №37 И ТАБЛИЦЫ 2000 ФОРМЫ №14</a:t>
            </a:r>
            <a:br>
              <a:rPr lang="ru-RU" sz="2000" b="1" cap="none" dirty="0" smtClean="0">
                <a:solidFill>
                  <a:srgbClr val="BD072E"/>
                </a:solidFill>
                <a:latin typeface="Times New Roman" pitchFamily="18" charset="0"/>
              </a:rPr>
            </a:br>
            <a:r>
              <a:rPr lang="ru-RU" sz="2000" b="1" cap="none" dirty="0" smtClean="0">
                <a:solidFill>
                  <a:srgbClr val="BD072E"/>
                </a:solidFill>
                <a:latin typeface="Times New Roman" pitchFamily="18" charset="0"/>
              </a:rPr>
              <a:t> НА УРОВНЕ НАРКОЛОГИЧЕСКОГО УЧРЕЖДЕНИЯ (2)</a:t>
            </a:r>
          </a:p>
        </p:txBody>
      </p:sp>
      <p:sp>
        <p:nvSpPr>
          <p:cNvPr id="47108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763815"/>
            <a:ext cx="7467600" cy="471001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2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200" b="1" dirty="0" smtClean="0">
                <a:latin typeface="Times New Roman" pitchFamily="18" charset="0"/>
              </a:rPr>
              <a:t>Алгоритмы </a:t>
            </a:r>
            <a:r>
              <a:rPr lang="ru-RU" sz="2200" b="1" dirty="0" err="1" smtClean="0">
                <a:latin typeface="Times New Roman" pitchFamily="18" charset="0"/>
              </a:rPr>
              <a:t>межформенной</a:t>
            </a:r>
            <a:r>
              <a:rPr lang="ru-RU" sz="2200" b="1" dirty="0" smtClean="0">
                <a:latin typeface="Times New Roman" pitchFamily="18" charset="0"/>
              </a:rPr>
              <a:t> проверки для </a:t>
            </a:r>
            <a:r>
              <a:rPr lang="ru-RU" sz="2200" b="1" dirty="0" smtClean="0">
                <a:solidFill>
                  <a:srgbClr val="A50021"/>
                </a:solidFill>
                <a:latin typeface="Times New Roman" pitchFamily="18" charset="0"/>
              </a:rPr>
              <a:t>самостоятельного</a:t>
            </a:r>
            <a:r>
              <a:rPr lang="ru-RU" sz="2200" b="1" dirty="0" smtClean="0">
                <a:latin typeface="Times New Roman" pitchFamily="18" charset="0"/>
              </a:rPr>
              <a:t> наркологического учреждения: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</a:rPr>
              <a:t>    форма №37 таблица 2300 (сумма строк 18+22)  по графе 10 = форма №14 таблица 2000 (сумма строк 1.0+21.0 по сумме граф 4+8) + (сумма строк 1.0+21.0 по сумме граф 22+28) + таблица 2100 графа 1.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2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200" dirty="0" smtClean="0">
                <a:latin typeface="Times New Roman" pitchFamily="18" charset="0"/>
              </a:rPr>
              <a:t>Отметим, что в самостоятельном наркологическом стационаре для выписки пациентов в форме №14 предусмотрены </a:t>
            </a:r>
            <a:r>
              <a:rPr lang="ru-RU" sz="2200" dirty="0">
                <a:latin typeface="Times New Roman" pitchFamily="18" charset="0"/>
              </a:rPr>
              <a:t>диагнозы  в соответствие с </a:t>
            </a:r>
            <a:r>
              <a:rPr lang="ru-RU" sz="2200" dirty="0" smtClean="0">
                <a:latin typeface="Times New Roman" pitchFamily="18" charset="0"/>
              </a:rPr>
              <a:t>МКБ-10: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dirty="0" smtClean="0">
                <a:latin typeface="Times New Roman" pitchFamily="18" charset="0"/>
              </a:rPr>
              <a:t>F10-F19 </a:t>
            </a:r>
            <a:r>
              <a:rPr lang="ru-RU" sz="2200" dirty="0" smtClean="0">
                <a:latin typeface="Times New Roman" pitchFamily="18" charset="0"/>
              </a:rPr>
              <a:t>() (строка 6.1 таблицы 2000) </a:t>
            </a:r>
            <a:r>
              <a:rPr lang="en-US" sz="2200" dirty="0" smtClean="0">
                <a:latin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</a:rPr>
              <a:t>или 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dirty="0" smtClean="0">
                <a:latin typeface="Times New Roman" pitchFamily="18" charset="0"/>
              </a:rPr>
              <a:t>Z00-Z99</a:t>
            </a:r>
            <a:r>
              <a:rPr lang="ru-RU" sz="2200" dirty="0" smtClean="0">
                <a:latin typeface="Times New Roman" pitchFamily="18" charset="0"/>
              </a:rPr>
              <a:t> (строка 21).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2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2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Номер слайда 2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A78F8B3-4BD6-493A-AB94-08F7476FE3CA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17410" name="Номер слайда 22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C5F68FD5-6B90-4883-82FC-EA43E8999433}" type="slidenum">
              <a:rPr lang="ru-RU" sz="1400" b="1">
                <a:solidFill>
                  <a:srgbClr val="FFFFFF"/>
                </a:solidFill>
              </a:rPr>
              <a:pPr algn="ctr"/>
              <a:t>3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985125" cy="99412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ru-RU" sz="2500" b="1" cap="none" dirty="0" smtClean="0">
                <a:solidFill>
                  <a:srgbClr val="BD072E"/>
                </a:solidFill>
                <a:latin typeface="Times New Roman" pitchFamily="18" charset="0"/>
              </a:rPr>
              <a:t>Нормативные документы, регламентирующие заполнение учетных и отчетных форм по наркологии</a:t>
            </a:r>
          </a:p>
        </p:txBody>
      </p:sp>
      <p:sp>
        <p:nvSpPr>
          <p:cNvPr id="17412" name="Rectangle 3"/>
          <p:cNvSpPr>
            <a:spLocks noGrp="1"/>
          </p:cNvSpPr>
          <p:nvPr>
            <p:ph type="body" idx="1"/>
          </p:nvPr>
        </p:nvSpPr>
        <p:spPr>
          <a:xfrm>
            <a:off x="206515" y="1493785"/>
            <a:ext cx="8775975" cy="526558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600" dirty="0" smtClean="0">
                <a:latin typeface="Times New Roman" pitchFamily="18" charset="0"/>
              </a:rPr>
              <a:t>Федеральный закон от 21.11.2011 № 323-фз (ред. от 03.08.2018) «Об основах охраны здоровья граждан в Российской Федерации»;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600" dirty="0" smtClean="0">
                <a:latin typeface="Times New Roman" pitchFamily="18" charset="0"/>
              </a:rPr>
              <a:t>Приказ МЗ РФ  от 31.12. 2002  №420 «Об утверждении форм первичной медицинской документации для психиатрических и наркологических учреждении»;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600" dirty="0" smtClean="0">
                <a:latin typeface="Times New Roman" pitchFamily="18" charset="0"/>
              </a:rPr>
              <a:t>Приказ МЗ РФ от 30.12.2002 №413 «Об утверждении учетной и отчетной медицинской документации»;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600" dirty="0" smtClean="0">
                <a:latin typeface="Times New Roman" pitchFamily="18" charset="0"/>
              </a:rPr>
              <a:t>Приказ МЗ РФ от 13.11.2003 №545 «Об утверждении инструкций по заполнению учетной медицинской документации»;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600" dirty="0" smtClean="0">
                <a:latin typeface="Times New Roman" pitchFamily="18" charset="0"/>
              </a:rPr>
              <a:t>Приказ МЗ РФ от 15.12. 2014 №834н «Об утверждении унифицированных форм медицинской документации, используемых в медицинских организациях, оказывающих медицинскую помощь в амбулаторных условиях, и порядков по их заполнению»;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600" dirty="0" smtClean="0">
                <a:latin typeface="Times New Roman" pitchFamily="18" charset="0"/>
              </a:rPr>
              <a:t>Приказ Росстата от 16.10.2013 №410 «Об утверждении статистического инструментария для организации министерством здравоохранения российской федерации федерального статистического наблюдения за заболеваемостью населения наркологическими расстройствами»;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600" dirty="0" smtClean="0">
                <a:latin typeface="Times New Roman" pitchFamily="18" charset="0"/>
              </a:rPr>
              <a:t>Приказ Росстата от 22.11.2010 №409 «Об утверждении практического инструктивно-методического пособия по статистике здравоохранения»;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600" dirty="0" smtClean="0">
                <a:latin typeface="Times New Roman" pitchFamily="18" charset="0"/>
              </a:rPr>
              <a:t>Приказ МЗ РФ от 30.12. 2015. № 1034н «Об утверждении Порядка оказания медицинской помощи по профилю «психиатрия-наркология» и Порядка диспансерного наблюдения за лицами с психическими расстройствами и (или) расстройствами поведения, связанными с употреблением психоактивных веществ» (в редакции от 30.07.2019). </a:t>
            </a:r>
          </a:p>
          <a:p>
            <a:pPr eaLnBrk="1" hangingPunct="1">
              <a:lnSpc>
                <a:spcPct val="80000"/>
              </a:lnSpc>
            </a:pPr>
            <a:endParaRPr lang="ru-RU" sz="16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F20AAAC-71E7-4238-AE84-1C0C7FE33EDD}" type="slidenum">
              <a:rPr lang="ru-RU" smtClean="0"/>
              <a:pPr/>
              <a:t>30</a:t>
            </a:fld>
            <a:endParaRPr lang="ru-RU" smtClean="0"/>
          </a:p>
        </p:txBody>
      </p:sp>
      <p:sp>
        <p:nvSpPr>
          <p:cNvPr id="48130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BE814E2-B9B9-44DF-853F-F00A7EB5CFCF}" type="slidenum">
              <a:rPr lang="ru-RU" sz="1400" b="1">
                <a:solidFill>
                  <a:srgbClr val="FFFFFF"/>
                </a:solidFill>
              </a:rPr>
              <a:pPr algn="ctr"/>
              <a:t>30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48131" name="Заголовок 1"/>
          <p:cNvSpPr>
            <a:spLocks noGrp="1"/>
          </p:cNvSpPr>
          <p:nvPr>
            <p:ph type="title"/>
          </p:nvPr>
        </p:nvSpPr>
        <p:spPr bwMode="auto">
          <a:xfrm>
            <a:off x="385763" y="593725"/>
            <a:ext cx="7986712" cy="90328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sz="2000" b="1" cap="none" smtClean="0">
                <a:solidFill>
                  <a:srgbClr val="BD072E"/>
                </a:solidFill>
                <a:latin typeface="Times New Roman" pitchFamily="18" charset="0"/>
              </a:rPr>
              <a:t>АЛГОРИТМЫ ПРОВЕРКИ СООТВЕТСТВИЯ ФОРМЫ№11 И ФОРМЫ №12 ПО СТРОКЕ 6.1 НА УРОВНЕ НАРКОЛОГИЧЕСКОГО УЧРЕЖДЕНИЯ</a:t>
            </a:r>
          </a:p>
        </p:txBody>
      </p:sp>
      <p:sp>
        <p:nvSpPr>
          <p:cNvPr id="48132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000" b="1" smtClean="0">
                <a:latin typeface="Times New Roman" pitchFamily="18" charset="0"/>
              </a:rPr>
              <a:t>По зарегистрированным заболеваниям</a:t>
            </a:r>
            <a:r>
              <a:rPr lang="ru-RU" sz="2000" smtClean="0">
                <a:latin typeface="Times New Roman" pitchFamily="18" charset="0"/>
              </a:rPr>
              <a:t>:</a:t>
            </a:r>
          </a:p>
          <a:p>
            <a:pPr marL="0" indent="0" eaLnBrk="1" hangingPunct="1"/>
            <a:r>
              <a:rPr lang="ru-RU" sz="2000" smtClean="0">
                <a:latin typeface="Times New Roman" pitchFamily="18" charset="0"/>
              </a:rPr>
              <a:t>Стр. 1 гр. 4 табл. 1000 ф.№11 = сумме строк 6.1 по гр.4 таблиц 1000, 2000, 3000 ф. №12 </a:t>
            </a:r>
          </a:p>
          <a:p>
            <a:pPr marL="0" indent="0" eaLnBrk="1" hangingPunct="1"/>
            <a:r>
              <a:rPr lang="ru-RU" sz="2000" smtClean="0">
                <a:latin typeface="Times New Roman" pitchFamily="18" charset="0"/>
              </a:rPr>
              <a:t>Стр. 1 гр. 6 табл. 1000 ф.№11 =  строка 6.1 по гр.4  табл.1000 ф. №12</a:t>
            </a:r>
          </a:p>
          <a:p>
            <a:pPr marL="0" indent="0" eaLnBrk="1" hangingPunct="1"/>
            <a:r>
              <a:rPr lang="ru-RU" sz="2000" smtClean="0">
                <a:latin typeface="Times New Roman" pitchFamily="18" charset="0"/>
              </a:rPr>
              <a:t>Стр. 1 гр. 7 табл. 1000 ф.№11 = строка 6.1 по гр.4 табл. 2000 ф. №12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000" b="1" smtClean="0">
                <a:latin typeface="Times New Roman" pitchFamily="18" charset="0"/>
              </a:rPr>
              <a:t>По заболеваниям, зарегистрированным впервые в жизни:</a:t>
            </a:r>
          </a:p>
          <a:p>
            <a:pPr marL="0" indent="0" eaLnBrk="1" hangingPunct="1"/>
            <a:r>
              <a:rPr lang="ru-RU" sz="2000" smtClean="0">
                <a:latin typeface="Times New Roman" pitchFamily="18" charset="0"/>
              </a:rPr>
              <a:t>Стр.1 гр.4 табл. 2000 ф.№11 = сумме строк 6.1 по гр.9 таблиц 1000, 2000, 3000 ф. №12 </a:t>
            </a:r>
          </a:p>
          <a:p>
            <a:pPr marL="0" indent="0" eaLnBrk="1" hangingPunct="1"/>
            <a:r>
              <a:rPr lang="ru-RU" sz="2000" smtClean="0">
                <a:latin typeface="Times New Roman" pitchFamily="18" charset="0"/>
              </a:rPr>
              <a:t>Стр.1 гр.6 табл. 2000 ф.№11 = строка 6.1 по гр.9 табл. 1000 ф. №12</a:t>
            </a:r>
          </a:p>
          <a:p>
            <a:pPr marL="0" indent="0" eaLnBrk="1" hangingPunct="1"/>
            <a:r>
              <a:rPr lang="ru-RU" sz="2000" smtClean="0">
                <a:latin typeface="Times New Roman" pitchFamily="18" charset="0"/>
              </a:rPr>
              <a:t>Стр. 1 гр. 7 табл. 2000 ф.№11 = строка 6.1 по гр.9 табл. 2000 ф. №12</a:t>
            </a:r>
          </a:p>
        </p:txBody>
      </p:sp>
      <p:sp>
        <p:nvSpPr>
          <p:cNvPr id="48133" name="Номер слайда 3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008A388D-FA98-4758-A5E3-670088A94CA9}" type="slidenum">
              <a:rPr lang="ru-RU" sz="1400" b="1">
                <a:solidFill>
                  <a:srgbClr val="FFFFFF"/>
                </a:solidFill>
              </a:rPr>
              <a:pPr algn="ctr"/>
              <a:t>30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2F4D61F7-918C-4F9D-B904-27C225D163F5}" type="slidenum">
              <a:rPr lang="ru-RU" smtClean="0"/>
              <a:pPr/>
              <a:t>31</a:t>
            </a:fld>
            <a:endParaRPr lang="ru-RU" smtClean="0"/>
          </a:p>
        </p:txBody>
      </p:sp>
      <p:sp>
        <p:nvSpPr>
          <p:cNvPr id="49154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05F34244-23F6-4522-823B-A607C5D07841}" type="slidenum">
              <a:rPr lang="ru-RU" sz="1400" b="1">
                <a:solidFill>
                  <a:srgbClr val="FFFFFF"/>
                </a:solidFill>
              </a:rPr>
              <a:pPr algn="ctr"/>
              <a:t>31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7467600" cy="15335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400" b="1" cap="none" smtClean="0">
                <a:solidFill>
                  <a:srgbClr val="BD072E"/>
                </a:solidFill>
                <a:latin typeface="Times New Roman" pitchFamily="18" charset="0"/>
              </a:rPr>
              <a:t>АЛГОРИТМЫ ПРОВЕРКИ СООТВЕТСТВИЯ ФОРМЫ№37 И ФОРМЫ №12 ПО СТРОКЕ 6.1 НА УРОВНЕ НАРКОЛОГИЧЕСКОГО УЧРЕЖДЕНИЯ</a:t>
            </a:r>
          </a:p>
        </p:txBody>
      </p:sp>
      <p:sp>
        <p:nvSpPr>
          <p:cNvPr id="49156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2124075"/>
            <a:ext cx="8075613" cy="43497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</a:rPr>
              <a:t>Гр. 5 стр. 11 табл. 2100 ф.№37 = гр. 10 по сумме строк 6.1 таблиц 1000, 2000, 3000 ф. №12.</a:t>
            </a:r>
          </a:p>
          <a:p>
            <a:pPr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</a:rPr>
              <a:t>Гр. 6 стр. 11 табл. 2100 ф.№37 = гр. 14 по сумме строк 6.1 таблиц 1000, 2000, 3000 ф. №12.</a:t>
            </a:r>
          </a:p>
          <a:p>
            <a:pPr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</a:rPr>
              <a:t>Гр. 8 стр. 11 табл. 2100 ф.№37 = гр. 15 по сумме строк 6.1 таблиц 1000, 2000, 3000 ф. №12.</a:t>
            </a:r>
          </a:p>
          <a:p>
            <a:pPr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</a:rPr>
              <a:t>Гр. 10 стр. 11 табл. 2100 ф.№37 = гр. 15 по строке 6.1 табл. 1000 ф. №12.</a:t>
            </a:r>
          </a:p>
          <a:p>
            <a:pPr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</a:rPr>
              <a:t>Гр. 11 стр. 11 табл. 2100 ф.№37 = гр. 15 по строке 6.1 табл. 2000 ф. №12.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7467600" cy="1579562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b="1" cap="none" dirty="0" smtClean="0">
                <a:solidFill>
                  <a:srgbClr val="A50021"/>
                </a:solidFill>
              </a:rPr>
              <a:t>Дополнительная информация по итогам отчета за 2018 год</a:t>
            </a:r>
          </a:p>
        </p:txBody>
      </p:sp>
      <p:sp>
        <p:nvSpPr>
          <p:cNvPr id="50178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2168525"/>
            <a:ext cx="7467600" cy="4305300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</a:rPr>
              <a:t>Графа 8 таблиц 1000, 2000 и 3000 в форме №12 с формой №37 не координируется.</a:t>
            </a:r>
          </a:p>
          <a:p>
            <a:pPr eaLnBrk="1" hangingPunct="1"/>
            <a:endParaRPr lang="ru-RU" sz="2800" smtClean="0">
              <a:latin typeface="Times New Roman" pitchFamily="18" charset="0"/>
            </a:endParaRPr>
          </a:p>
          <a:p>
            <a:pPr eaLnBrk="1" hangingPunct="1"/>
            <a:r>
              <a:rPr lang="ru-RU" sz="2800" smtClean="0">
                <a:latin typeface="Times New Roman" pitchFamily="18" charset="0"/>
              </a:rPr>
              <a:t>Корректность составления таблиц в форме №12 находится в компетенции принимающих отчеты по этой форме.</a:t>
            </a:r>
          </a:p>
          <a:p>
            <a:endParaRPr lang="ru-RU" sz="2800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5260" cy="13541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Благодарим сотрудников, принимавших участие в составлении отчетов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по формам №11 и №37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8120245" cy="48737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Республик Мордовия и Хакасия</a:t>
            </a:r>
            <a:r>
              <a:rPr lang="ru-RU" dirty="0"/>
              <a:t>, </a:t>
            </a:r>
            <a:r>
              <a:rPr lang="ru-RU" dirty="0" smtClean="0"/>
              <a:t>Карачаево-Черкесской, Удмуртской</a:t>
            </a:r>
            <a:r>
              <a:rPr lang="ru-RU" dirty="0"/>
              <a:t> </a:t>
            </a:r>
            <a:r>
              <a:rPr lang="ru-RU" dirty="0" smtClean="0"/>
              <a:t> и Чувашской Республик, Алтайского, Забайкальского, Камчатского, Красноярского, Приморского, Ставропольского краев, Ханты-Мансийского </a:t>
            </a:r>
            <a:r>
              <a:rPr lang="ru-RU" dirty="0"/>
              <a:t>АО, </a:t>
            </a:r>
            <a:r>
              <a:rPr lang="ru-RU" dirty="0" smtClean="0"/>
              <a:t>Амурской, Архангельской, Астраханской, Белгородской, Владимирской, Вологодской, Ивановской, Калининградской, Калужской, Кировской, Костромской, Липецкой, Московской, Нижегородской, Оренбургской, Пензенской, Рязанской, Свердловской, Смоленской, Тамбовской, Тверской, Томской, Тульской, Челябинской областей, </a:t>
            </a:r>
            <a:r>
              <a:rPr lang="ru-RU" dirty="0"/>
              <a:t>города Санкт-Петербург и Москва.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696338-A21F-4335-8A44-1219B2D0ED6D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18657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AFE5055-F343-4FB6-9166-6B2785CAB887}" type="slidenum">
              <a:rPr lang="ru-RU" smtClean="0"/>
              <a:pPr/>
              <a:t>34</a:t>
            </a:fld>
            <a:endParaRPr lang="ru-RU" smtClean="0"/>
          </a:p>
        </p:txBody>
      </p:sp>
      <p:sp>
        <p:nvSpPr>
          <p:cNvPr id="51202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0529012-A7E0-46AC-8258-68DC780B251F}" type="slidenum">
              <a:rPr lang="ru-RU" sz="1400" b="1">
                <a:solidFill>
                  <a:srgbClr val="FFFFFF"/>
                </a:solidFill>
              </a:rPr>
              <a:pPr algn="ctr"/>
              <a:t>34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800" y="549275"/>
            <a:ext cx="8229600" cy="15303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C00000"/>
                </a:solidFill>
              </a:rPr>
              <a:t>Спасибо за </a:t>
            </a:r>
            <a:r>
              <a:rPr lang="ru-RU" sz="4400" b="1" dirty="0">
                <a:solidFill>
                  <a:srgbClr val="C00000"/>
                </a:solidFill>
              </a:rPr>
              <a:t>внимание</a:t>
            </a:r>
            <a:r>
              <a:rPr lang="ru-RU" sz="4400" b="1" dirty="0" smtClean="0">
                <a:solidFill>
                  <a:srgbClr val="C00000"/>
                </a:solidFill>
              </a:rPr>
              <a:t>!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393950"/>
            <a:ext cx="8229600" cy="3340100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5400" dirty="0" smtClean="0"/>
              <a:t>Контакты: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5400" dirty="0"/>
              <a:t>Email</a:t>
            </a:r>
            <a:r>
              <a:rPr lang="en-US" sz="5400" dirty="0" smtClean="0"/>
              <a:t>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5400" dirty="0" smtClean="0">
                <a:hlinkClick r:id="rId2"/>
              </a:rPr>
              <a:t>kirzhanova.v@serbsky.ru</a:t>
            </a:r>
            <a:endParaRPr lang="ru-RU" sz="54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5400" dirty="0" smtClean="0">
                <a:hlinkClick r:id="rId3"/>
              </a:rPr>
              <a:t>grigorova.n@serbsky.ru</a:t>
            </a:r>
            <a:endParaRPr lang="en-US" sz="54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54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5400" dirty="0" smtClean="0"/>
              <a:t>Тел. 8 (499) 241 36 82</a:t>
            </a:r>
            <a:endParaRPr lang="ru-RU" sz="5400" dirty="0"/>
          </a:p>
        </p:txBody>
      </p:sp>
      <p:sp>
        <p:nvSpPr>
          <p:cNvPr id="51205" name="Номер слайда 3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D36F226-82E6-409F-8E68-B820CAB84EE2}" type="slidenum">
              <a:rPr lang="ru-RU" sz="1400" b="1">
                <a:solidFill>
                  <a:srgbClr val="FFFFFF"/>
                </a:solidFill>
              </a:rPr>
              <a:pPr algn="ctr"/>
              <a:t>34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Номер слайда 2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46451A2-D1EE-4E17-87A6-B3F352913C8B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19458" name="Номер слайда 22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48B749B8-5825-4728-A3E3-6527B4107849}" type="slidenum">
              <a:rPr lang="ru-RU" sz="1400" b="1">
                <a:solidFill>
                  <a:srgbClr val="FFFFFF"/>
                </a:solidFill>
              </a:rPr>
              <a:pPr algn="ctr"/>
              <a:t>4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20063" cy="108426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sz="2400" b="1" cap="none" dirty="0" smtClean="0">
                <a:solidFill>
                  <a:srgbClr val="CC0000"/>
                </a:solidFill>
              </a:rPr>
              <a:t>РЕГИСТРАЦИЯ ЗАБОЛЕВАЕМОСТИ</a:t>
            </a:r>
            <a:br>
              <a:rPr lang="ru-RU" sz="2400" b="1" cap="none" dirty="0" smtClean="0">
                <a:solidFill>
                  <a:srgbClr val="CC0000"/>
                </a:solidFill>
              </a:rPr>
            </a:br>
            <a:r>
              <a:rPr lang="ru-RU" sz="2400" b="1" cap="none" dirty="0" smtClean="0">
                <a:solidFill>
                  <a:srgbClr val="CC0000"/>
                </a:solidFill>
              </a:rPr>
              <a:t>В СООТВЕТСТВИИ С ПРИКАЗОМ</a:t>
            </a:r>
            <a:r>
              <a:rPr lang="ru-RU" sz="2400" b="1" cap="none" dirty="0" smtClean="0">
                <a:solidFill>
                  <a:srgbClr val="CC0000"/>
                </a:solidFill>
                <a:latin typeface="Arial" charset="0"/>
              </a:rPr>
              <a:t> </a:t>
            </a:r>
            <a:r>
              <a:rPr lang="ru-RU" sz="2400" b="1" cap="none" dirty="0" smtClean="0">
                <a:solidFill>
                  <a:srgbClr val="CC0000"/>
                </a:solidFill>
              </a:rPr>
              <a:t> РОССТАТА</a:t>
            </a:r>
            <a:br>
              <a:rPr lang="ru-RU" sz="2400" b="1" cap="none" dirty="0" smtClean="0">
                <a:solidFill>
                  <a:srgbClr val="CC0000"/>
                </a:solidFill>
              </a:rPr>
            </a:br>
            <a:r>
              <a:rPr lang="ru-RU" sz="2400" b="1" cap="none" dirty="0" smtClean="0">
                <a:solidFill>
                  <a:srgbClr val="CC0000"/>
                </a:solidFill>
              </a:rPr>
              <a:t>ОТ </a:t>
            </a:r>
            <a:r>
              <a:rPr lang="ru-RU" sz="2400" b="1" cap="none" dirty="0" smtClean="0">
                <a:solidFill>
                  <a:srgbClr val="CC0000"/>
                </a:solidFill>
                <a:latin typeface="Times New Roman" pitchFamily="18" charset="0"/>
              </a:rPr>
              <a:t>22.11.2010 Г. №409</a:t>
            </a:r>
          </a:p>
        </p:txBody>
      </p:sp>
      <p:sp>
        <p:nvSpPr>
          <p:cNvPr id="1946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700" dirty="0" smtClean="0"/>
              <a:t>Общая заболеваемость населения характеризуется общим числом случаев заболеваний, выявленных и зарегистрированных в течение года. </a:t>
            </a:r>
            <a:r>
              <a:rPr lang="ru-RU" sz="1700" b="1" dirty="0" smtClean="0"/>
              <a:t>При этом учитываются все случаи заболеваний, которые установлены как впервые, так и при повторном (в том числе многократном) обращении по поводу данного заболевания.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b="1" dirty="0" smtClean="0"/>
              <a:t>Учитываются: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1700" dirty="0" smtClean="0"/>
              <a:t>все острые заболевания;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1700" dirty="0" smtClean="0"/>
              <a:t>хронические состояния, впервые выявленные при обращении населения за медицинской помощью в течение года;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1700" dirty="0" smtClean="0"/>
              <a:t>хронические состояния, зарегистрированные в предыдущие годы, по поводу которых больные </a:t>
            </a:r>
            <a:r>
              <a:rPr lang="ru-RU" sz="1700" b="1" dirty="0" smtClean="0"/>
              <a:t>вновь обратились в данном году </a:t>
            </a:r>
            <a:r>
              <a:rPr lang="ru-RU" sz="1700" dirty="0" smtClean="0"/>
              <a:t>в лечебно-профилактические учреждения системы здравоохранения.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dirty="0" smtClean="0"/>
              <a:t>Заболеваемость по данным обращаемости характеризуется числом случаев заболеваний, выявленных в течение года </a:t>
            </a:r>
            <a:r>
              <a:rPr lang="ru-RU" sz="1700" b="1" dirty="0" smtClean="0">
                <a:solidFill>
                  <a:srgbClr val="CC0000"/>
                </a:solidFill>
              </a:rPr>
              <a:t>при обращении в медицинские учреждения всех ведомств или</a:t>
            </a:r>
            <a:r>
              <a:rPr lang="ru-RU" sz="1700" dirty="0" smtClean="0">
                <a:solidFill>
                  <a:srgbClr val="CC0000"/>
                </a:solidFill>
              </a:rPr>
              <a:t> </a:t>
            </a:r>
            <a:r>
              <a:rPr lang="ru-RU" sz="1700" b="1" dirty="0" smtClean="0">
                <a:solidFill>
                  <a:srgbClr val="CC0000"/>
                </a:solidFill>
              </a:rPr>
              <a:t>при профилактическом осмотре</a:t>
            </a:r>
            <a:r>
              <a:rPr lang="ru-RU" sz="1700" dirty="0" smtClean="0">
                <a:solidFill>
                  <a:srgbClr val="CC0000"/>
                </a:solidFill>
              </a:rPr>
              <a:t>.</a:t>
            </a:r>
            <a:endParaRPr lang="ru-RU" sz="1800" dirty="0" smtClean="0">
              <a:solidFill>
                <a:srgbClr val="CC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Номер слайда 2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A8247AB-4DAA-405E-A79D-1195B08BCF22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21506" name="Номер слайда 22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E12DA2F-A763-4BE1-8331-90CB7E3917C7}" type="slidenum">
              <a:rPr lang="ru-RU" sz="1400" b="1">
                <a:solidFill>
                  <a:srgbClr val="FFFFFF"/>
                </a:solidFill>
              </a:rPr>
              <a:pPr algn="ctr"/>
              <a:t>5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5763" y="233363"/>
            <a:ext cx="8075612" cy="126365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400" b="1" cap="none" dirty="0" smtClean="0">
                <a:solidFill>
                  <a:srgbClr val="BD072E"/>
                </a:solidFill>
              </a:rPr>
              <a:t>Какие </a:t>
            </a:r>
            <a:r>
              <a:rPr lang="ru-RU" sz="2400" b="1" cap="none" dirty="0">
                <a:solidFill>
                  <a:srgbClr val="BD072E"/>
                </a:solidFill>
              </a:rPr>
              <a:t>медицинские организации представляют формы №11 и №</a:t>
            </a:r>
            <a:r>
              <a:rPr lang="ru-RU" sz="2400" b="1" cap="none" dirty="0" smtClean="0">
                <a:solidFill>
                  <a:srgbClr val="BD072E"/>
                </a:solidFill>
              </a:rPr>
              <a:t>37  определено  на  титульном листе этих форм :</a:t>
            </a:r>
            <a:endParaRPr lang="ru-RU" sz="2600" cap="none" dirty="0" smtClean="0"/>
          </a:p>
        </p:txBody>
      </p:sp>
      <p:sp>
        <p:nvSpPr>
          <p:cNvPr id="21508" name="Rectangle 3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7985125" cy="4935537"/>
          </a:xfrm>
        </p:spPr>
        <p:txBody>
          <a:bodyPr/>
          <a:lstStyle/>
          <a:p>
            <a:r>
              <a:rPr lang="ru-RU" dirty="0" smtClean="0"/>
              <a:t>наркологические больницы и наркологические диспансеры (институты, научные центры наркологии и психиатрии) </a:t>
            </a:r>
            <a:r>
              <a:rPr lang="ru-RU" b="1" dirty="0" smtClean="0">
                <a:solidFill>
                  <a:srgbClr val="C00000"/>
                </a:solidFill>
              </a:rPr>
              <a:t>-</a:t>
            </a:r>
            <a:r>
              <a:rPr lang="ru-RU" dirty="0" smtClean="0"/>
              <a:t> </a:t>
            </a:r>
          </a:p>
          <a:p>
            <a:r>
              <a:rPr lang="ru-RU" dirty="0" smtClean="0"/>
              <a:t>психоневрологические диспансеры </a:t>
            </a:r>
            <a:r>
              <a:rPr lang="ru-RU" b="1" dirty="0" smtClean="0">
                <a:solidFill>
                  <a:srgbClr val="C00000"/>
                </a:solidFill>
              </a:rPr>
              <a:t>-</a:t>
            </a:r>
          </a:p>
          <a:p>
            <a:r>
              <a:rPr lang="ru-RU" dirty="0"/>
              <a:t>н</a:t>
            </a:r>
            <a:r>
              <a:rPr lang="ru-RU" dirty="0" smtClean="0"/>
              <a:t>аркологические (психоневрологические) реабилитационные центры </a:t>
            </a:r>
            <a:r>
              <a:rPr lang="ru-RU" b="1" dirty="0" smtClean="0">
                <a:solidFill>
                  <a:srgbClr val="C00000"/>
                </a:solidFill>
              </a:rPr>
              <a:t>-</a:t>
            </a:r>
            <a:r>
              <a:rPr lang="ru-RU" dirty="0" smtClean="0"/>
              <a:t> </a:t>
            </a:r>
          </a:p>
          <a:p>
            <a:r>
              <a:rPr lang="ru-RU" dirty="0" smtClean="0"/>
              <a:t>больницы и самостоятельные поликлиники, имеющие в своем составе стационарные и амбулаторные наркологические и психоневрологические отделения (кабинеты) </a:t>
            </a:r>
            <a:r>
              <a:rPr lang="ru-RU" b="1" dirty="0" smtClean="0">
                <a:solidFill>
                  <a:srgbClr val="C00000"/>
                </a:solidFill>
              </a:rPr>
              <a:t>-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   </a:t>
            </a:r>
            <a:r>
              <a:rPr lang="ru-RU" b="1" dirty="0" smtClean="0">
                <a:solidFill>
                  <a:srgbClr val="C00000"/>
                </a:solidFill>
              </a:rPr>
              <a:t>обслуживающие наркологических пациентов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202243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075240" cy="1399167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rgbClr val="C00000"/>
                </a:solidFill>
              </a:rPr>
              <a:t>В нормативной базе наркологической службы в 2019 г. произошли существенные изменения</a:t>
            </a:r>
            <a:endParaRPr lang="ru-RU" sz="26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199" y="1763815"/>
            <a:ext cx="8345271" cy="4950550"/>
          </a:xfrm>
        </p:spPr>
        <p:txBody>
          <a:bodyPr/>
          <a:lstStyle/>
          <a:p>
            <a:r>
              <a:rPr lang="ru-RU" sz="2000" dirty="0"/>
              <a:t>Приказ Минздрава России №1034н от 30.12.2015 </a:t>
            </a:r>
            <a:r>
              <a:rPr lang="ru-RU" sz="2000" dirty="0" smtClean="0"/>
              <a:t>г. «Об </a:t>
            </a:r>
            <a:r>
              <a:rPr lang="ru-RU" sz="2000" dirty="0"/>
              <a:t>утверждении Порядка оказания медицинской помощи по профилю </a:t>
            </a:r>
            <a:r>
              <a:rPr lang="ru-RU" sz="2000" dirty="0" smtClean="0"/>
              <a:t>«психиатрия-наркология» </a:t>
            </a:r>
            <a:r>
              <a:rPr lang="ru-RU" sz="2000" dirty="0"/>
              <a:t>и Порядка диспансерного наблюдения за лицами с психическими расстройствами и (или) расстройствами поведения, связанными с употреблением психоактивных веществ» </a:t>
            </a:r>
            <a:r>
              <a:rPr lang="ru-RU" sz="2000" b="1" dirty="0">
                <a:solidFill>
                  <a:srgbClr val="FF0000"/>
                </a:solidFill>
              </a:rPr>
              <a:t>с 30.07.2019 г. действует в новой редакции -  с изменениями, внесенными Приказом Минздрава России №</a:t>
            </a:r>
            <a:r>
              <a:rPr lang="ru-RU" sz="2000" b="1" dirty="0" smtClean="0">
                <a:solidFill>
                  <a:srgbClr val="FF0000"/>
                </a:solidFill>
              </a:rPr>
              <a:t>573н.</a:t>
            </a:r>
          </a:p>
          <a:p>
            <a:r>
              <a:rPr lang="ru-RU" sz="2000" i="1" dirty="0" smtClean="0"/>
              <a:t>Приказ </a:t>
            </a:r>
            <a:r>
              <a:rPr lang="ru-RU" sz="2000" i="1" dirty="0"/>
              <a:t>от 30.07.2019 г. №</a:t>
            </a:r>
            <a:r>
              <a:rPr lang="ru-RU" sz="2000" i="1" dirty="0" smtClean="0"/>
              <a:t>573н </a:t>
            </a:r>
            <a:r>
              <a:rPr lang="ru-RU" sz="2000" i="1" dirty="0"/>
              <a:t>«О внесении изменений в приложения №1 и №2 к </a:t>
            </a:r>
            <a:r>
              <a:rPr lang="ru-RU" sz="2000" i="1" dirty="0" smtClean="0"/>
              <a:t>Приказу Минздрава России от </a:t>
            </a:r>
            <a:r>
              <a:rPr lang="ru-RU" sz="2000" i="1" dirty="0"/>
              <a:t>30.12.2015 г. №</a:t>
            </a:r>
            <a:r>
              <a:rPr lang="ru-RU" sz="2000" i="1" dirty="0" smtClean="0"/>
              <a:t>1034н </a:t>
            </a:r>
            <a:r>
              <a:rPr lang="ru-RU" sz="2000" i="1" dirty="0"/>
              <a:t>«Об утверждении Порядка оказания медицинской помощи по профилю «психиатрия-наркология» и Порядка диспансерного наблюдения за лицами с психическими расстройствами и (или) расстройствами поведения, связанными с употреблением психоактивных веществ». </a:t>
            </a:r>
            <a:endParaRPr lang="ru-RU" sz="2000" i="1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4CDB6B-AE0C-4FE7-A260-8B8385D05F5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9811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C02CAF5-40C2-48FB-BD06-627925549229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26626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669294CC-66E3-45C2-8AB1-40CA386E1F0D}" type="slidenum">
              <a:rPr lang="ru-RU" sz="1400" b="1">
                <a:solidFill>
                  <a:srgbClr val="FFFFFF"/>
                </a:solidFill>
              </a:rPr>
              <a:pPr algn="ctr"/>
              <a:t>7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500" y="143635"/>
            <a:ext cx="8667688" cy="103511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marL="273050" lvl="0" indent="-273050">
              <a:spcBef>
                <a:spcPts val="600"/>
              </a:spcBef>
            </a:pPr>
            <a:r>
              <a:rPr lang="ru-RU" sz="1400" cap="none" dirty="0">
                <a:solidFill>
                  <a:prstClr val="black"/>
                </a:solidFill>
                <a:latin typeface="Times New Roman"/>
              </a:rPr>
              <a:t/>
            </a:r>
            <a:br>
              <a:rPr lang="ru-RU" sz="1400" cap="none" dirty="0">
                <a:solidFill>
                  <a:prstClr val="black"/>
                </a:solidFill>
                <a:latin typeface="Times New Roman"/>
              </a:rPr>
            </a:br>
            <a:r>
              <a:rPr lang="ru-RU" sz="2700" b="1" cap="none" dirty="0" smtClean="0">
                <a:solidFill>
                  <a:srgbClr val="C00000"/>
                </a:solidFill>
                <a:latin typeface="Times New Roman"/>
              </a:rPr>
              <a:t>Приказ 1034н в редакции от 2019 г. уточняет </a:t>
            </a:r>
            <a:r>
              <a:rPr lang="ru-RU" sz="2700" b="1" cap="none" dirty="0">
                <a:solidFill>
                  <a:srgbClr val="C00000"/>
                </a:solidFill>
                <a:latin typeface="Times New Roman"/>
              </a:rPr>
              <a:t>основания для прекращения диспансерного </a:t>
            </a:r>
            <a:r>
              <a:rPr lang="ru-RU" sz="2700" b="1" cap="none" dirty="0" smtClean="0">
                <a:solidFill>
                  <a:srgbClr val="C00000"/>
                </a:solidFill>
                <a:latin typeface="Times New Roman"/>
              </a:rPr>
              <a:t>наблюдения</a:t>
            </a:r>
            <a:br>
              <a:rPr lang="ru-RU" sz="2700" b="1" cap="none" dirty="0" smtClean="0">
                <a:solidFill>
                  <a:srgbClr val="C00000"/>
                </a:solidFill>
                <a:latin typeface="Times New Roman"/>
              </a:rPr>
            </a:br>
            <a:r>
              <a:rPr lang="ru-RU" sz="2700" b="1" cap="none" dirty="0" smtClean="0">
                <a:solidFill>
                  <a:srgbClr val="C00000"/>
                </a:solidFill>
                <a:latin typeface="Times New Roman"/>
              </a:rPr>
              <a:t>за пациентами наркологического профиля</a:t>
            </a:r>
            <a:endParaRPr lang="ru-RU" sz="2700" b="1" cap="none" dirty="0" smtClean="0">
              <a:solidFill>
                <a:srgbClr val="C00000"/>
              </a:solidFill>
            </a:endParaRP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6525" y="1268760"/>
            <a:ext cx="8550949" cy="5490610"/>
          </a:xfrm>
        </p:spPr>
        <p:txBody>
          <a:bodyPr/>
          <a:lstStyle/>
          <a:p>
            <a:pPr algn="just" eaLnBrk="1" hangingPunct="1"/>
            <a:r>
              <a:rPr lang="ru-RU" sz="1600" dirty="0" smtClean="0"/>
              <a:t>наличие </a:t>
            </a:r>
            <a:r>
              <a:rPr lang="ru-RU" sz="1600" dirty="0"/>
              <a:t>у пациентов с диагнозом </a:t>
            </a:r>
            <a:r>
              <a:rPr lang="ru-RU" sz="1600" b="1" i="1" dirty="0" smtClean="0"/>
              <a:t>синдром зависимости</a:t>
            </a:r>
            <a:r>
              <a:rPr lang="ru-RU" sz="1600" dirty="0" smtClean="0"/>
              <a:t>, </a:t>
            </a:r>
            <a:r>
              <a:rPr lang="ru-RU" sz="1600" dirty="0">
                <a:solidFill>
                  <a:srgbClr val="0000FF"/>
                </a:solidFill>
              </a:rPr>
              <a:t>в том числе граждан, находившихся в учреждениях уголовно-исполнительной системы, при предоставлении из них медицинской документации о прохождении лечения и подтверждении </a:t>
            </a:r>
            <a:r>
              <a:rPr lang="ru-RU" sz="1600" dirty="0" smtClean="0">
                <a:solidFill>
                  <a:srgbClr val="0000FF"/>
                </a:solidFill>
              </a:rPr>
              <a:t>ремиссии:</a:t>
            </a:r>
          </a:p>
          <a:p>
            <a:pPr marL="0" indent="0" algn="just" eaLnBrk="1" hangingPunct="1">
              <a:buNone/>
            </a:pPr>
            <a:r>
              <a:rPr lang="ru-RU" sz="1600" dirty="0"/>
              <a:t> </a:t>
            </a:r>
            <a:r>
              <a:rPr lang="ru-RU" sz="1600" dirty="0" smtClean="0"/>
              <a:t>      </a:t>
            </a:r>
            <a:r>
              <a:rPr lang="el-GR" sz="1600" dirty="0" smtClean="0"/>
              <a:t>Δ</a:t>
            </a:r>
            <a:r>
              <a:rPr lang="ru-RU" sz="1600" dirty="0" smtClean="0"/>
              <a:t> подтвержденной стойкой ремиссии </a:t>
            </a:r>
            <a:r>
              <a:rPr lang="ru-RU" sz="1600" dirty="0"/>
              <a:t>не менее трех </a:t>
            </a:r>
            <a:r>
              <a:rPr lang="ru-RU" sz="1600" dirty="0" smtClean="0"/>
              <a:t>лет; </a:t>
            </a:r>
          </a:p>
          <a:p>
            <a:pPr marL="0" indent="0" algn="just" eaLnBrk="1" hangingPunct="1">
              <a:buNone/>
            </a:pPr>
            <a:r>
              <a:rPr lang="ru-RU" sz="1600" dirty="0">
                <a:solidFill>
                  <a:srgbClr val="0000FF"/>
                </a:solidFill>
              </a:rPr>
              <a:t> </a:t>
            </a:r>
            <a:r>
              <a:rPr lang="ru-RU" sz="1600" dirty="0" smtClean="0">
                <a:solidFill>
                  <a:srgbClr val="0000FF"/>
                </a:solidFill>
              </a:rPr>
              <a:t>      </a:t>
            </a:r>
            <a:r>
              <a:rPr lang="el-GR" sz="1600" dirty="0" smtClean="0">
                <a:solidFill>
                  <a:srgbClr val="0000FF"/>
                </a:solidFill>
              </a:rPr>
              <a:t>Δ</a:t>
            </a:r>
            <a:r>
              <a:rPr lang="ru-RU" sz="1600" dirty="0" smtClean="0">
                <a:solidFill>
                  <a:srgbClr val="0000FF"/>
                </a:solidFill>
              </a:rPr>
              <a:t> подтвержденной </a:t>
            </a:r>
            <a:r>
              <a:rPr lang="ru-RU" sz="1600" dirty="0">
                <a:solidFill>
                  <a:srgbClr val="0000FF"/>
                </a:solidFill>
              </a:rPr>
              <a:t>стойкой ремиссии не менее двух лет при условии самостоятельного обращения пациента за оказанием медицинской помощи по профилю </a:t>
            </a:r>
            <a:r>
              <a:rPr lang="ru-RU" sz="1600" dirty="0" smtClean="0">
                <a:solidFill>
                  <a:srgbClr val="0000FF"/>
                </a:solidFill>
              </a:rPr>
              <a:t>«психиатрия-наркология» </a:t>
            </a:r>
            <a:r>
              <a:rPr lang="ru-RU" sz="1600" dirty="0">
                <a:solidFill>
                  <a:srgbClr val="0000FF"/>
                </a:solidFill>
              </a:rPr>
              <a:t>и отсутствия возложенной судом обязанности пройти диагностику, профилактические мероприятия, лечение и (или) медицинскую и (или) социальную реабилитацию в связи с потреблением наркотических средств или психотропных веществ без назначения врача либо новых потенциально опасных психоактивных веществ </a:t>
            </a:r>
            <a:r>
              <a:rPr lang="ru-RU" sz="1600" dirty="0" smtClean="0">
                <a:solidFill>
                  <a:srgbClr val="0000FF"/>
                </a:solidFill>
              </a:rPr>
              <a:t>;</a:t>
            </a:r>
            <a:endParaRPr lang="ru-RU" sz="1600" dirty="0">
              <a:solidFill>
                <a:srgbClr val="0000FF"/>
              </a:solidFill>
            </a:endParaRPr>
          </a:p>
          <a:p>
            <a:pPr algn="just" eaLnBrk="1" hangingPunct="1"/>
            <a:r>
              <a:rPr lang="ru-RU" sz="1600" dirty="0" smtClean="0"/>
              <a:t>наличие </a:t>
            </a:r>
            <a:r>
              <a:rPr lang="ru-RU" sz="1600" dirty="0"/>
              <a:t>у пациентов с диагнозом </a:t>
            </a:r>
            <a:r>
              <a:rPr lang="ru-RU" sz="1600" b="1" i="1" dirty="0" smtClean="0"/>
              <a:t>употребление </a:t>
            </a:r>
            <a:r>
              <a:rPr lang="ru-RU" sz="1600" b="1" i="1" dirty="0"/>
              <a:t>с вредными </a:t>
            </a:r>
            <a:r>
              <a:rPr lang="ru-RU" sz="1600" b="1" i="1" dirty="0" smtClean="0"/>
              <a:t>последствиями</a:t>
            </a:r>
            <a:r>
              <a:rPr lang="ru-RU" sz="1600" dirty="0" smtClean="0"/>
              <a:t> подтвержденной </a:t>
            </a:r>
            <a:r>
              <a:rPr lang="ru-RU" sz="1600" dirty="0"/>
              <a:t>стойкой ремиссии не менее </a:t>
            </a:r>
            <a:r>
              <a:rPr lang="ru-RU" sz="1600" dirty="0" smtClean="0"/>
              <a:t>года;</a:t>
            </a:r>
          </a:p>
          <a:p>
            <a:pPr eaLnBrk="1" hangingPunct="1"/>
            <a:r>
              <a:rPr lang="ru-RU" sz="1600" dirty="0" smtClean="0"/>
              <a:t>смерть пациента;</a:t>
            </a:r>
            <a:endParaRPr lang="ru-RU" sz="1600" dirty="0"/>
          </a:p>
          <a:p>
            <a:pPr eaLnBrk="1" hangingPunct="1"/>
            <a:r>
              <a:rPr lang="ru-RU" sz="1600" dirty="0" smtClean="0"/>
              <a:t>изменение </a:t>
            </a:r>
            <a:r>
              <a:rPr lang="ru-RU" sz="1600" dirty="0"/>
              <a:t>пациентом постоянного места жительства с выездом за пределы обслуживаемой медицинской организацией территории </a:t>
            </a:r>
            <a:r>
              <a:rPr lang="ru-RU" sz="1600" dirty="0">
                <a:solidFill>
                  <a:srgbClr val="0000FF"/>
                </a:solidFill>
              </a:rPr>
              <a:t>(на основании письменного заявления пациента об изменении места жительства в целях прекращения диспансерного наблюдения в медицинской организации);</a:t>
            </a:r>
            <a:r>
              <a:rPr lang="ru-RU" sz="1600" dirty="0"/>
              <a:t> </a:t>
            </a:r>
          </a:p>
          <a:p>
            <a:pPr eaLnBrk="1" hangingPunct="1"/>
            <a:r>
              <a:rPr lang="ru-RU" sz="1600" dirty="0" smtClean="0"/>
              <a:t>письменный отказ </a:t>
            </a:r>
            <a:r>
              <a:rPr lang="ru-RU" sz="1600" dirty="0"/>
              <a:t>пациента от диспансерного наблюдения.</a:t>
            </a:r>
          </a:p>
          <a:p>
            <a:pPr marL="0" indent="0" algn="just" eaLnBrk="1" hangingPunct="1">
              <a:buNone/>
            </a:pPr>
            <a:endParaRPr lang="ru-RU" sz="1400" dirty="0"/>
          </a:p>
        </p:txBody>
      </p:sp>
      <p:sp>
        <p:nvSpPr>
          <p:cNvPr id="26629" name="Номер слайда 1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3FE3BDBE-CF72-4DF5-8C6E-CB606779A1B0}" type="slidenum">
              <a:rPr lang="ru-RU" sz="1400" b="1">
                <a:solidFill>
                  <a:srgbClr val="FFFFFF"/>
                </a:solidFill>
              </a:rPr>
              <a:pPr algn="ctr"/>
              <a:t>7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3803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8EE2CA-AD24-4119-AAD2-DC5B9A352175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41530" y="1659285"/>
            <a:ext cx="82809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>
                <a:solidFill>
                  <a:srgbClr val="A50021"/>
                </a:solidFill>
                <a:latin typeface="Century Schoolbook"/>
              </a:rPr>
              <a:t>ФОРМА 11</a:t>
            </a:r>
            <a:br>
              <a:rPr lang="ru-RU" altLang="ru-RU" sz="3200" b="1" dirty="0">
                <a:solidFill>
                  <a:srgbClr val="A50021"/>
                </a:solidFill>
                <a:latin typeface="Century Schoolbook"/>
              </a:rPr>
            </a:br>
            <a:r>
              <a:rPr lang="ru-RU" sz="3200" b="1" dirty="0">
                <a:solidFill>
                  <a:srgbClr val="A50021"/>
                </a:solidFill>
                <a:latin typeface="Century Schoolbook"/>
              </a:rPr>
              <a:t>«СВЕДЕНИЯ О ЗАБОЛЕВАНИЯХ НАРКОЛОГИЧЕСКИМИ РАССТРОЙСТВАМИ»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66795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4D8A962-BB5F-44F2-8DD0-956007085D16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23554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65D034B8-3458-4B5D-8727-A9F19FB80F67}" type="slidenum">
              <a:rPr lang="ru-RU" sz="1400" b="1">
                <a:solidFill>
                  <a:srgbClr val="FFFFFF"/>
                </a:solidFill>
              </a:rPr>
              <a:pPr algn="ctr"/>
              <a:t>9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31540" y="278650"/>
            <a:ext cx="7467600" cy="139916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ru-RU" sz="3200" b="1" cap="none" dirty="0" smtClean="0">
                <a:solidFill>
                  <a:srgbClr val="A50021"/>
                </a:solidFill>
              </a:rPr>
              <a:t>Рекомендации по составлению</a:t>
            </a:r>
            <a:br>
              <a:rPr lang="ru-RU" sz="3200" b="1" cap="none" dirty="0" smtClean="0">
                <a:solidFill>
                  <a:srgbClr val="A50021"/>
                </a:solidFill>
              </a:rPr>
            </a:br>
            <a:r>
              <a:rPr lang="ru-RU" sz="3200" b="1" cap="none" dirty="0" smtClean="0">
                <a:solidFill>
                  <a:srgbClr val="A50021"/>
                </a:solidFill>
              </a:rPr>
              <a:t>таблиц 1000 и 2000 в форме №11</a:t>
            </a:r>
          </a:p>
        </p:txBody>
      </p:sp>
      <p:sp>
        <p:nvSpPr>
          <p:cNvPr id="23556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853826"/>
            <a:ext cx="8281988" cy="4620000"/>
          </a:xfrm>
        </p:spPr>
        <p:txBody>
          <a:bodyPr/>
          <a:lstStyle/>
          <a:p>
            <a:pPr eaLnBrk="1" hangingPunct="1"/>
            <a:r>
              <a:rPr lang="ru-RU" sz="2200" dirty="0" smtClean="0"/>
              <a:t>Следует осуществлять следующую проверку: зарегистрировано пациентов всего (графа 4 по всем строкам) </a:t>
            </a:r>
            <a:r>
              <a:rPr lang="ru-RU" sz="2200" b="1" dirty="0" smtClean="0"/>
              <a:t>–</a:t>
            </a:r>
            <a:r>
              <a:rPr lang="ru-RU" sz="2200" dirty="0" smtClean="0"/>
              <a:t> зарегистрировано женщин (графа 5 по всем строкам) = зарегистрировано мужчин. Полученное значение не должно быть отрицательным.</a:t>
            </a:r>
          </a:p>
          <a:p>
            <a:pPr eaLnBrk="1" hangingPunct="1"/>
            <a:r>
              <a:rPr lang="ru-RU" sz="2200" dirty="0" smtClean="0"/>
              <a:t>Аналогичная проверка проводится для выявления отрицательных значений при расчете числа городских жителей.</a:t>
            </a:r>
          </a:p>
          <a:p>
            <a:pPr eaLnBrk="1" hangingPunct="1"/>
            <a:r>
              <a:rPr lang="ru-RU" sz="2200" dirty="0"/>
              <a:t>Пациент, выбывший из стационара с диагнозом </a:t>
            </a:r>
            <a:r>
              <a:rPr lang="ru-RU" sz="2200" dirty="0" smtClean="0"/>
              <a:t>алкогольный психоз  </a:t>
            </a:r>
            <a:r>
              <a:rPr lang="ru-RU" sz="2200" dirty="0"/>
              <a:t>(далее – АП) должен быть зарегистрирован по поводу этого заболевания в амбулатории.</a:t>
            </a:r>
          </a:p>
          <a:p>
            <a:pPr marL="0" indent="0" eaLnBrk="1" hangingPunct="1">
              <a:buNone/>
            </a:pPr>
            <a:endParaRPr lang="ru-RU" sz="2200" dirty="0" smtClean="0"/>
          </a:p>
          <a:p>
            <a:pPr eaLnBrk="1" hangingPunct="1"/>
            <a:endParaRPr lang="ru-RU" sz="2200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13376</TotalTime>
  <Words>3064</Words>
  <Application>Microsoft Office PowerPoint</Application>
  <PresentationFormat>Экран (4:3)</PresentationFormat>
  <Paragraphs>244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Эркер</vt:lpstr>
      <vt:lpstr>СОСТАВЛЕНИЕ СТАТИСТИЧЕСКИХ ФОРМ ПО НАРКОЛОГИИ ЗА ОТЧЕТНЫЙ 2019 ГОД</vt:lpstr>
      <vt:lpstr>Бланки форм №11 и №37 за отчетный 2019 г. остаются без изменения</vt:lpstr>
      <vt:lpstr>Нормативные документы, регламентирующие заполнение учетных и отчетных форм по наркологии</vt:lpstr>
      <vt:lpstr>РЕГИСТРАЦИЯ ЗАБОЛЕВАЕМОСТИ В СООТВЕТСТВИИ С ПРИКАЗОМ  РОССТАТА ОТ 22.11.2010 Г. №409</vt:lpstr>
      <vt:lpstr>Какие медицинские организации представляют формы №11 и №37  определено  на  титульном листе этих форм :</vt:lpstr>
      <vt:lpstr>В нормативной базе наркологической службы в 2019 г. произошли существенные изменения</vt:lpstr>
      <vt:lpstr> Приказ 1034н в редакции от 2019 г. уточняет основания для прекращения диспансерного наблюдения за пациентами наркологического профиля</vt:lpstr>
      <vt:lpstr>Слайд 8</vt:lpstr>
      <vt:lpstr>Рекомендации по составлению таблиц 1000 и 2000 в форме №11</vt:lpstr>
      <vt:lpstr>Слайд 10</vt:lpstr>
      <vt:lpstr>Новая редакция Порядка диспансерного наблюдения с 30.07.2019 г. внесла корректировки  в формирование   таблицы 2100 формы №37 о числе снятых с наблюдения (графы 6 и 7) </vt:lpstr>
      <vt:lpstr> АЛГОРИТМЫ ПРОВЕРКИ ТАБЛИЦЫ 2100</vt:lpstr>
      <vt:lpstr>ДОПОЛНИТЕЛЬНАЯ ИНФОРМАЦИЯ К ТАБЛИЦЕ 2100</vt:lpstr>
      <vt:lpstr>Таблица 2170 «Контингенты пациентов, проходивших обязательное или альтернативное амбулаторное лечение» </vt:lpstr>
      <vt:lpstr>ТАБЛИЦА 2200 «Деятельность врачей, осуществляющих амбулаторную помощь пациентам наркологического профиля»</vt:lpstr>
      <vt:lpstr>(2200) ПРОДОЛЖЕНИЕ 1</vt:lpstr>
      <vt:lpstr>(2200) ПРОДОЛЖЕНИЕ 2</vt:lpstr>
      <vt:lpstr>Рекомендации по заполнению таблицы 2200  (по итогам отчета за 2018 год)</vt:lpstr>
      <vt:lpstr>ОСНОВНЫЕ  АЛГОРИТМЫ ПРОВЕРОК ТАБЛИЦЫ 2300 «СОСТАВ БОЛЬНЫХ В СТАЦИОНАРЕ»</vt:lpstr>
      <vt:lpstr>Нарушение методологии составления таблицы 2300 (1)</vt:lpstr>
      <vt:lpstr>Нарушение методологии составления таблицы 2300 (2)</vt:lpstr>
      <vt:lpstr>Нарушение методологии составления таблицы 2300 (3)</vt:lpstr>
      <vt:lpstr>Медицинская реабилитация</vt:lpstr>
      <vt:lpstr>(2700) «Сведения о реабилитационных центрах и отделениях медико-социальной реабилитации для наркологических пациентов»</vt:lpstr>
      <vt:lpstr>Ошибки технического характера</vt:lpstr>
      <vt:lpstr>Алгоритмы межформенных проверок по формам, актуальным в 2018 году</vt:lpstr>
      <vt:lpstr>АЛГОРИТМ ПРОВЕРКИ СООТВЕТСТВИЯ ТАБЛИЦЫ 2300 ФОРМЫ №37 И ТАБЛИЦЫ 3100 ФОРМЫ №30  НА УРОВНЕ НАРКОЛОГИЧЕСКОГО УЧРЕЖДЕНИЯ</vt:lpstr>
      <vt:lpstr>АЛГОРИТМ СООТВЕТСТВИЯ ТАБЛИЦЫ 2300 ФОРМЫ №37 И ТАБЛИЦЫ 2000 ФОРМЫ №14  НА УРОВНЕ НАРКОЛОГИЧЕСКОГО УЧРЕЖДЕНИЯ (1)</vt:lpstr>
      <vt:lpstr> АЛГОРИТМ СООТВЕТСТВИЯ ТАБЛИЦЫ 2300 ФОРМЫ №37 И ТАБЛИЦЫ 2000 ФОРМЫ №14  НА УРОВНЕ НАРКОЛОГИЧЕСКОГО УЧРЕЖДЕНИЯ (2)</vt:lpstr>
      <vt:lpstr>АЛГОРИТМЫ ПРОВЕРКИ СООТВЕТСТВИЯ ФОРМЫ№11 И ФОРМЫ №12 ПО СТРОКЕ 6.1 НА УРОВНЕ НАРКОЛОГИЧЕСКОГО УЧРЕЖДЕНИЯ</vt:lpstr>
      <vt:lpstr>АЛГОРИТМЫ ПРОВЕРКИ СООТВЕТСТВИЯ ФОРМЫ№37 И ФОРМЫ №12 ПО СТРОКЕ 6.1 НА УРОВНЕ НАРКОЛОГИЧЕСКОГО УЧРЕЖДЕНИЯ</vt:lpstr>
      <vt:lpstr>Дополнительная информация по итогам отчета за 2018 год</vt:lpstr>
      <vt:lpstr>Благодарим сотрудников, принимавших участие в составлении отчетов по формам №11 и №37</vt:lpstr>
      <vt:lpstr>Спасибо за внимание!</vt:lpstr>
    </vt:vector>
  </TitlesOfParts>
  <Company>DarkStar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 Киржанова</dc:creator>
  <cp:lastModifiedBy>Ivan</cp:lastModifiedBy>
  <cp:revision>1946</cp:revision>
  <cp:lastPrinted>2019-12-02T08:17:23Z</cp:lastPrinted>
  <dcterms:created xsi:type="dcterms:W3CDTF">2010-09-29T13:24:53Z</dcterms:created>
  <dcterms:modified xsi:type="dcterms:W3CDTF">2019-12-02T19:42:07Z</dcterms:modified>
</cp:coreProperties>
</file>