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337" r:id="rId2"/>
    <p:sldId id="369" r:id="rId3"/>
    <p:sldId id="338" r:id="rId4"/>
    <p:sldId id="339" r:id="rId5"/>
    <p:sldId id="340" r:id="rId6"/>
    <p:sldId id="295" r:id="rId7"/>
    <p:sldId id="331" r:id="rId8"/>
    <p:sldId id="330" r:id="rId9"/>
    <p:sldId id="302" r:id="rId10"/>
    <p:sldId id="292" r:id="rId11"/>
    <p:sldId id="385" r:id="rId12"/>
    <p:sldId id="386" r:id="rId13"/>
    <p:sldId id="308" r:id="rId14"/>
    <p:sldId id="289" r:id="rId15"/>
    <p:sldId id="335" r:id="rId16"/>
    <p:sldId id="370" r:id="rId17"/>
    <p:sldId id="372" r:id="rId18"/>
    <p:sldId id="373" r:id="rId19"/>
    <p:sldId id="374" r:id="rId20"/>
    <p:sldId id="375" r:id="rId21"/>
    <p:sldId id="376" r:id="rId22"/>
    <p:sldId id="377" r:id="rId23"/>
    <p:sldId id="381" r:id="rId24"/>
    <p:sldId id="382" r:id="rId25"/>
    <p:sldId id="383" r:id="rId26"/>
    <p:sldId id="371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50" r:id="rId35"/>
    <p:sldId id="351" r:id="rId36"/>
    <p:sldId id="352" r:id="rId37"/>
    <p:sldId id="353" r:id="rId38"/>
    <p:sldId id="354" r:id="rId39"/>
    <p:sldId id="355" r:id="rId40"/>
    <p:sldId id="356" r:id="rId4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CCC"/>
    <a:srgbClr val="FFCCFF"/>
    <a:srgbClr val="CCFFCC"/>
    <a:srgbClr val="99FF99"/>
    <a:srgbClr val="EC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09" autoAdjust="0"/>
    <p:restoredTop sz="95195" autoAdjust="0"/>
  </p:normalViewPr>
  <p:slideViewPr>
    <p:cSldViewPr snapToGrid="0">
      <p:cViewPr varScale="1">
        <p:scale>
          <a:sx n="111" d="100"/>
          <a:sy n="111" d="100"/>
        </p:scale>
        <p:origin x="-19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221412329707656E-2"/>
          <c:y val="4.5647682839198574E-2"/>
          <c:w val="0.91823574953503617"/>
          <c:h val="0.6879615890702427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Рождаемость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Лист1!$A$2:$A$31</c:f>
              <c:strCache>
                <c:ptCount val="30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8 мес 2019</c:v>
                </c:pt>
              </c:strCache>
            </c:strRef>
          </c:cat>
          <c:val>
            <c:numRef>
              <c:f>Лист1!$B$2:$B$31</c:f>
              <c:numCache>
                <c:formatCode>0.0</c:formatCode>
                <c:ptCount val="30"/>
                <c:pt idx="0">
                  <c:v>13.4</c:v>
                </c:pt>
                <c:pt idx="1">
                  <c:v>12.1</c:v>
                </c:pt>
                <c:pt idx="2">
                  <c:v>10.7</c:v>
                </c:pt>
                <c:pt idx="3">
                  <c:v>9.4</c:v>
                </c:pt>
                <c:pt idx="4">
                  <c:v>9.6</c:v>
                </c:pt>
                <c:pt idx="5">
                  <c:v>9.3000000000000007</c:v>
                </c:pt>
                <c:pt idx="6">
                  <c:v>8.9</c:v>
                </c:pt>
                <c:pt idx="7">
                  <c:v>8.6</c:v>
                </c:pt>
                <c:pt idx="8">
                  <c:v>8.8000000000000007</c:v>
                </c:pt>
                <c:pt idx="9">
                  <c:v>8.3000000000000007</c:v>
                </c:pt>
                <c:pt idx="10">
                  <c:v>8.6999999999999993</c:v>
                </c:pt>
                <c:pt idx="11">
                  <c:v>9</c:v>
                </c:pt>
                <c:pt idx="12">
                  <c:v>9.6999999999999993</c:v>
                </c:pt>
                <c:pt idx="13">
                  <c:v>10.199999999999999</c:v>
                </c:pt>
                <c:pt idx="14">
                  <c:v>10.4</c:v>
                </c:pt>
                <c:pt idx="15">
                  <c:v>10.199999999999999</c:v>
                </c:pt>
                <c:pt idx="16">
                  <c:v>10.3</c:v>
                </c:pt>
                <c:pt idx="17">
                  <c:v>11.3</c:v>
                </c:pt>
                <c:pt idx="18">
                  <c:v>12</c:v>
                </c:pt>
                <c:pt idx="19">
                  <c:v>12.3</c:v>
                </c:pt>
                <c:pt idx="20">
                  <c:v>12.5</c:v>
                </c:pt>
                <c:pt idx="21">
                  <c:v>12.6</c:v>
                </c:pt>
                <c:pt idx="22">
                  <c:v>13.3</c:v>
                </c:pt>
                <c:pt idx="23">
                  <c:v>13.2</c:v>
                </c:pt>
                <c:pt idx="24">
                  <c:v>13.3</c:v>
                </c:pt>
                <c:pt idx="25">
                  <c:v>13.3</c:v>
                </c:pt>
                <c:pt idx="26">
                  <c:v>12.9</c:v>
                </c:pt>
                <c:pt idx="27">
                  <c:v>11.5</c:v>
                </c:pt>
                <c:pt idx="28" formatCode="General">
                  <c:v>10.9</c:v>
                </c:pt>
                <c:pt idx="29" formatCode="General">
                  <c:v>10.199999999999999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86A-47B6-AD88-7624E7F0350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Смертность</c:v>
                </c:pt>
              </c:strCache>
            </c:strRef>
          </c:tx>
          <c:marker>
            <c:symbol val="circle"/>
            <c:size val="7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Лист1!$A$2:$A$31</c:f>
              <c:strCache>
                <c:ptCount val="30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8 мес 2019</c:v>
                </c:pt>
              </c:strCache>
            </c:strRef>
          </c:cat>
          <c:val>
            <c:numRef>
              <c:f>Лист1!$C$2:$C$31</c:f>
              <c:numCache>
                <c:formatCode>0.0</c:formatCode>
                <c:ptCount val="30"/>
                <c:pt idx="0">
                  <c:v>11.2</c:v>
                </c:pt>
                <c:pt idx="1">
                  <c:v>11.4</c:v>
                </c:pt>
                <c:pt idx="2">
                  <c:v>12.2</c:v>
                </c:pt>
                <c:pt idx="3">
                  <c:v>14.5</c:v>
                </c:pt>
                <c:pt idx="4">
                  <c:v>15.7</c:v>
                </c:pt>
                <c:pt idx="5">
                  <c:v>15</c:v>
                </c:pt>
                <c:pt idx="6">
                  <c:v>14.2</c:v>
                </c:pt>
                <c:pt idx="7">
                  <c:v>13.7</c:v>
                </c:pt>
                <c:pt idx="8">
                  <c:v>13.6</c:v>
                </c:pt>
                <c:pt idx="9">
                  <c:v>14.7</c:v>
                </c:pt>
                <c:pt idx="10">
                  <c:v>15.3</c:v>
                </c:pt>
                <c:pt idx="11">
                  <c:v>15.6</c:v>
                </c:pt>
                <c:pt idx="12">
                  <c:v>16.2</c:v>
                </c:pt>
                <c:pt idx="13">
                  <c:v>16.399999999999999</c:v>
                </c:pt>
                <c:pt idx="14">
                  <c:v>15.9</c:v>
                </c:pt>
                <c:pt idx="15">
                  <c:v>16.100000000000001</c:v>
                </c:pt>
                <c:pt idx="16">
                  <c:v>15.1</c:v>
                </c:pt>
                <c:pt idx="17">
                  <c:v>14.6</c:v>
                </c:pt>
                <c:pt idx="18">
                  <c:v>14.5</c:v>
                </c:pt>
                <c:pt idx="19">
                  <c:v>14.1</c:v>
                </c:pt>
                <c:pt idx="20">
                  <c:v>14.2</c:v>
                </c:pt>
                <c:pt idx="21">
                  <c:v>13.5</c:v>
                </c:pt>
                <c:pt idx="22">
                  <c:v>13.3</c:v>
                </c:pt>
                <c:pt idx="23">
                  <c:v>13</c:v>
                </c:pt>
                <c:pt idx="24">
                  <c:v>13.1</c:v>
                </c:pt>
                <c:pt idx="25">
                  <c:v>13</c:v>
                </c:pt>
                <c:pt idx="26">
                  <c:v>12.9</c:v>
                </c:pt>
                <c:pt idx="27">
                  <c:v>12.4</c:v>
                </c:pt>
                <c:pt idx="28">
                  <c:v>12.5</c:v>
                </c:pt>
                <c:pt idx="29" formatCode="General">
                  <c:v>12.4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86A-47B6-AD88-7624E7F03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516544"/>
        <c:axId val="97608448"/>
      </c:lineChart>
      <c:catAx>
        <c:axId val="9751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97608448"/>
        <c:crosses val="autoZero"/>
        <c:auto val="1"/>
        <c:lblAlgn val="ctr"/>
        <c:lblOffset val="100"/>
        <c:noMultiLvlLbl val="0"/>
      </c:catAx>
      <c:valAx>
        <c:axId val="97608448"/>
        <c:scaling>
          <c:orientation val="minMax"/>
          <c:max val="17"/>
          <c:min val="7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7516544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.32925387181751675"/>
          <c:y val="0.87956020916350153"/>
          <c:w val="0.35653120012429035"/>
          <c:h val="8.4884503578860959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001811631832357E-2"/>
          <c:y val="0.13068756907955079"/>
          <c:w val="0.87245719048956505"/>
          <c:h val="0.55920891518451166"/>
        </c:manualLayout>
      </c:layout>
      <c:lineChart>
        <c:grouping val="standar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286526823620576E-2"/>
                  <c:y val="5.38212921914849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F1D-4578-B898-71CA6D0A6A04}"/>
                </c:ext>
              </c:extLst>
            </c:dLbl>
            <c:dLbl>
              <c:idx val="15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F1D-4578-B898-71CA6D0A6A04}"/>
                </c:ext>
              </c:extLst>
            </c:dLbl>
            <c:dLbl>
              <c:idx val="18"/>
              <c:layout>
                <c:manualLayout>
                  <c:x val="-1.3246316002416714E-2"/>
                  <c:y val="5.85217278756879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F1D-4578-B898-71CA6D0A6A0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Лист1!$B$2:$B$20</c:f>
              <c:numCache>
                <c:formatCode>0.0</c:formatCode>
                <c:ptCount val="19"/>
                <c:pt idx="0">
                  <c:v>12.4</c:v>
                </c:pt>
                <c:pt idx="1">
                  <c:v>12.770386029999999</c:v>
                </c:pt>
                <c:pt idx="2">
                  <c:v>13.09200978</c:v>
                </c:pt>
                <c:pt idx="3">
                  <c:v>13.26231593</c:v>
                </c:pt>
                <c:pt idx="4">
                  <c:v>13.55105245</c:v>
                </c:pt>
                <c:pt idx="5">
                  <c:v>13.8</c:v>
                </c:pt>
                <c:pt idx="6">
                  <c:v>13.97559824</c:v>
                </c:pt>
                <c:pt idx="7">
                  <c:v>13.91241696</c:v>
                </c:pt>
                <c:pt idx="8">
                  <c:v>13.55607481</c:v>
                </c:pt>
                <c:pt idx="9">
                  <c:v>13.103144289999999</c:v>
                </c:pt>
                <c:pt idx="10">
                  <c:v>13.1</c:v>
                </c:pt>
                <c:pt idx="11">
                  <c:v>12.73354531</c:v>
                </c:pt>
                <c:pt idx="12" formatCode="0.00">
                  <c:v>12.858870250588678</c:v>
                </c:pt>
                <c:pt idx="13" formatCode="0.00">
                  <c:v>13.033493593814017</c:v>
                </c:pt>
                <c:pt idx="14" formatCode="0.00">
                  <c:v>13.32</c:v>
                </c:pt>
                <c:pt idx="15">
                  <c:v>13.5</c:v>
                </c:pt>
                <c:pt idx="16" formatCode="0.00">
                  <c:v>14.050471103911619</c:v>
                </c:pt>
                <c:pt idx="17" formatCode="0.00">
                  <c:v>14.406736151904559</c:v>
                </c:pt>
                <c:pt idx="18" formatCode="0.00">
                  <c:v>14.785257012795475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5BC-4930-9522-DC7F7DBC43C1}"/>
            </c:ext>
          </c:extLst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Европейский регион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5232545433035114E-2"/>
                  <c:y val="-4.7302324238809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F1D-4578-B898-71CA6D0A6A04}"/>
                </c:ext>
              </c:extLst>
            </c:dLbl>
            <c:dLbl>
              <c:idx val="15"/>
              <c:layout>
                <c:manualLayout>
                  <c:x val="-5.4480131203326322E-2"/>
                  <c:y val="-5.32151147686609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F1D-4578-B898-71CA6D0A6A0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Лист1!$C$2:$C$20</c:f>
              <c:numCache>
                <c:formatCode>General</c:formatCode>
                <c:ptCount val="19"/>
                <c:pt idx="0">
                  <c:v>13.33</c:v>
                </c:pt>
                <c:pt idx="1">
                  <c:v>13.55</c:v>
                </c:pt>
                <c:pt idx="2">
                  <c:v>13.78</c:v>
                </c:pt>
                <c:pt idx="3">
                  <c:v>13.96</c:v>
                </c:pt>
                <c:pt idx="4">
                  <c:v>14.16</c:v>
                </c:pt>
                <c:pt idx="5">
                  <c:v>14.33</c:v>
                </c:pt>
                <c:pt idx="6">
                  <c:v>14.51</c:v>
                </c:pt>
                <c:pt idx="7">
                  <c:v>14.57</c:v>
                </c:pt>
                <c:pt idx="8">
                  <c:v>14.55</c:v>
                </c:pt>
                <c:pt idx="9">
                  <c:v>14.52</c:v>
                </c:pt>
                <c:pt idx="10">
                  <c:v>14.61</c:v>
                </c:pt>
                <c:pt idx="11">
                  <c:v>14.62</c:v>
                </c:pt>
                <c:pt idx="12">
                  <c:v>14.82</c:v>
                </c:pt>
                <c:pt idx="13">
                  <c:v>15.05</c:v>
                </c:pt>
                <c:pt idx="14">
                  <c:v>15.27</c:v>
                </c:pt>
                <c:pt idx="15">
                  <c:v>15.53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5BC-4930-9522-DC7F7DBC43C1}"/>
            </c:ext>
          </c:extLst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ЕС-15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5877815096149258E-2"/>
                  <c:y val="-4.13895337089584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F1D-4578-B898-71CA6D0A6A04}"/>
                </c:ext>
              </c:extLst>
            </c:dLbl>
            <c:dLbl>
              <c:idx val="15"/>
              <c:layout>
                <c:manualLayout>
                  <c:x val="-1.4336817217546744E-2"/>
                  <c:y val="-2.95639526492560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F1D-4578-B898-71CA6D0A6A0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Лист1!$D$2:$D$20</c:f>
              <c:numCache>
                <c:formatCode>General</c:formatCode>
                <c:ptCount val="19"/>
                <c:pt idx="0">
                  <c:v>16.350000000000001</c:v>
                </c:pt>
                <c:pt idx="1">
                  <c:v>16.559999999999999</c:v>
                </c:pt>
                <c:pt idx="2">
                  <c:v>16.75</c:v>
                </c:pt>
                <c:pt idx="3">
                  <c:v>16.93</c:v>
                </c:pt>
                <c:pt idx="4">
                  <c:v>17.13</c:v>
                </c:pt>
                <c:pt idx="5">
                  <c:v>17.309999999999999</c:v>
                </c:pt>
                <c:pt idx="6">
                  <c:v>17.55</c:v>
                </c:pt>
                <c:pt idx="7">
                  <c:v>17.690000000000001</c:v>
                </c:pt>
                <c:pt idx="8">
                  <c:v>17.82</c:v>
                </c:pt>
                <c:pt idx="9">
                  <c:v>18</c:v>
                </c:pt>
                <c:pt idx="10">
                  <c:v>18.18</c:v>
                </c:pt>
                <c:pt idx="11">
                  <c:v>18.38</c:v>
                </c:pt>
                <c:pt idx="12">
                  <c:v>18.66</c:v>
                </c:pt>
                <c:pt idx="13">
                  <c:v>19</c:v>
                </c:pt>
                <c:pt idx="14">
                  <c:v>19.29</c:v>
                </c:pt>
                <c:pt idx="15">
                  <c:v>19.600000000000001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5BC-4930-9522-DC7F7DBC4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756672"/>
        <c:axId val="99787136"/>
      </c:lineChart>
      <c:catAx>
        <c:axId val="9975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 sz="1100" baseline="30000"/>
            </a:pPr>
            <a:endParaRPr lang="ru-RU"/>
          </a:p>
        </c:txPr>
        <c:crossAx val="99787136"/>
        <c:crosses val="autoZero"/>
        <c:auto val="1"/>
        <c:lblAlgn val="ctr"/>
        <c:lblOffset val="100"/>
        <c:tickLblSkip val="1"/>
        <c:noMultiLvlLbl val="0"/>
      </c:catAx>
      <c:valAx>
        <c:axId val="99787136"/>
        <c:scaling>
          <c:orientation val="minMax"/>
          <c:min val="5"/>
        </c:scaling>
        <c:delete val="0"/>
        <c:axPos val="l"/>
        <c:numFmt formatCode="0.0" sourceLinked="1"/>
        <c:majorTickMark val="none"/>
        <c:minorTickMark val="none"/>
        <c:tickLblPos val="nextTo"/>
        <c:crossAx val="9975667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26708474481368E-2"/>
          <c:y val="6.564687325118744E-2"/>
          <c:w val="0.87245719048956505"/>
          <c:h val="0.62424961101287502"/>
        </c:manualLayout>
      </c:layout>
      <c:lineChart>
        <c:grouping val="standar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A2-48A1-A0DC-C4CE0E55CB1B}"/>
                </c:ext>
              </c:extLst>
            </c:dLbl>
            <c:dLbl>
              <c:idx val="1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A2-48A1-A0DC-C4CE0E55CB1B}"/>
                </c:ext>
              </c:extLst>
            </c:dLbl>
            <c:dLbl>
              <c:idx val="13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A2-48A1-A0DC-C4CE0E55CB1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Лист1!$A$7:$A$20</c:f>
              <c:numCache>
                <c:formatCode>General</c:formatCod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</c:numCache>
            </c:numRef>
          </c:cat>
          <c:val>
            <c:numRef>
              <c:f>Лист1!$B$7:$B$20</c:f>
              <c:numCache>
                <c:formatCode>0.0</c:formatCode>
                <c:ptCount val="14"/>
                <c:pt idx="0">
                  <c:v>65.008870000000002</c:v>
                </c:pt>
                <c:pt idx="1">
                  <c:v>66.375500000000002</c:v>
                </c:pt>
                <c:pt idx="2">
                  <c:v>67.250619999999998</c:v>
                </c:pt>
                <c:pt idx="3">
                  <c:v>67.471670000000003</c:v>
                </c:pt>
                <c:pt idx="4">
                  <c:v>68.205179999999999</c:v>
                </c:pt>
                <c:pt idx="5">
                  <c:v>68.389169999999993</c:v>
                </c:pt>
                <c:pt idx="6">
                  <c:v>69.374039999999994</c:v>
                </c:pt>
                <c:pt idx="7">
                  <c:v>69.582149999999999</c:v>
                </c:pt>
                <c:pt idx="8">
                  <c:v>69.996809999999996</c:v>
                </c:pt>
                <c:pt idx="9">
                  <c:v>70.288169999999994</c:v>
                </c:pt>
                <c:pt idx="10">
                  <c:v>70.465029999999999</c:v>
                </c:pt>
                <c:pt idx="11">
                  <c:v>71.900000000000006</c:v>
                </c:pt>
                <c:pt idx="12">
                  <c:v>72.7</c:v>
                </c:pt>
                <c:pt idx="13">
                  <c:v>72.900000000000006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5BC-4930-9522-DC7F7DBC43C1}"/>
            </c:ext>
          </c:extLst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Европейский регион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A2-48A1-A0DC-C4CE0E55CB1B}"/>
                </c:ext>
              </c:extLst>
            </c:dLbl>
            <c:dLbl>
              <c:idx val="10"/>
              <c:layout>
                <c:manualLayout>
                  <c:x val="-2.1082346162564606E-2"/>
                  <c:y val="-1.83445490123777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A2-48A1-A0DC-C4CE0E55CB1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Лист1!$A$7:$A$20</c:f>
              <c:numCache>
                <c:formatCode>General</c:formatCod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</c:numCache>
            </c:numRef>
          </c:cat>
          <c:val>
            <c:numRef>
              <c:f>Лист1!$C$7:$C$20</c:f>
              <c:numCache>
                <c:formatCode>0.0</c:formatCode>
                <c:ptCount val="14"/>
                <c:pt idx="0">
                  <c:v>73.94</c:v>
                </c:pt>
                <c:pt idx="1">
                  <c:v>74.56</c:v>
                </c:pt>
                <c:pt idx="2">
                  <c:v>74.88</c:v>
                </c:pt>
                <c:pt idx="3">
                  <c:v>75.13</c:v>
                </c:pt>
                <c:pt idx="4">
                  <c:v>75.53</c:v>
                </c:pt>
                <c:pt idx="5">
                  <c:v>75.77</c:v>
                </c:pt>
                <c:pt idx="6">
                  <c:v>76.23</c:v>
                </c:pt>
                <c:pt idx="7">
                  <c:v>76.38</c:v>
                </c:pt>
                <c:pt idx="8">
                  <c:v>76.66</c:v>
                </c:pt>
                <c:pt idx="9">
                  <c:v>76.900000000000006</c:v>
                </c:pt>
                <c:pt idx="10">
                  <c:v>77.12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5BC-4930-9522-DC7F7DBC43C1}"/>
            </c:ext>
          </c:extLst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ЕС-15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A2-48A1-A0DC-C4CE0E55CB1B}"/>
                </c:ext>
              </c:extLst>
            </c:dLbl>
            <c:dLbl>
              <c:idx val="1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FA2-48A1-A0DC-C4CE0E55CB1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Лист1!$A$7:$A$20</c:f>
              <c:numCache>
                <c:formatCode>General</c:formatCod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</c:numCache>
            </c:numRef>
          </c:cat>
          <c:val>
            <c:numRef>
              <c:f>Лист1!$D$7:$D$20</c:f>
              <c:numCache>
                <c:formatCode>0.0</c:formatCode>
                <c:ptCount val="14"/>
                <c:pt idx="0">
                  <c:v>73.849999999999994</c:v>
                </c:pt>
                <c:pt idx="1">
                  <c:v>74.209999999999994</c:v>
                </c:pt>
                <c:pt idx="2">
                  <c:v>74.400000000000006</c:v>
                </c:pt>
                <c:pt idx="3">
                  <c:v>74.72</c:v>
                </c:pt>
                <c:pt idx="4">
                  <c:v>74.95</c:v>
                </c:pt>
                <c:pt idx="5">
                  <c:v>75.31</c:v>
                </c:pt>
                <c:pt idx="6">
                  <c:v>75.819999999999993</c:v>
                </c:pt>
                <c:pt idx="7">
                  <c:v>75.98</c:v>
                </c:pt>
                <c:pt idx="8">
                  <c:v>76.23</c:v>
                </c:pt>
                <c:pt idx="9">
                  <c:v>76.53</c:v>
                </c:pt>
                <c:pt idx="10">
                  <c:v>76.739999999999995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5BC-4930-9522-DC7F7DBC4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522304"/>
        <c:axId val="109544576"/>
      </c:lineChart>
      <c:catAx>
        <c:axId val="10952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 sz="1100" baseline="30000"/>
            </a:pPr>
            <a:endParaRPr lang="ru-RU"/>
          </a:p>
        </c:txPr>
        <c:crossAx val="109544576"/>
        <c:crosses val="autoZero"/>
        <c:auto val="1"/>
        <c:lblAlgn val="ctr"/>
        <c:lblOffset val="100"/>
        <c:tickLblSkip val="1"/>
        <c:noMultiLvlLbl val="0"/>
      </c:catAx>
      <c:valAx>
        <c:axId val="109544576"/>
        <c:scaling>
          <c:orientation val="minMax"/>
          <c:min val="60"/>
        </c:scaling>
        <c:delete val="0"/>
        <c:axPos val="l"/>
        <c:numFmt formatCode="0.0" sourceLinked="1"/>
        <c:majorTickMark val="none"/>
        <c:minorTickMark val="none"/>
        <c:tickLblPos val="nextTo"/>
        <c:crossAx val="1095223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627625533356577E-2"/>
          <c:y val="7.7092435949864771E-2"/>
          <c:w val="0.92667135966543945"/>
          <c:h val="0.6978708316591358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Мужчины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Лист1!$A$4:$A$8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Лист1!$B$4:$B$8</c:f>
              <c:numCache>
                <c:formatCode>General</c:formatCode>
                <c:ptCount val="5"/>
                <c:pt idx="0">
                  <c:v>65.290000000000006</c:v>
                </c:pt>
                <c:pt idx="1">
                  <c:v>65.900000000000006</c:v>
                </c:pt>
                <c:pt idx="2">
                  <c:v>66.5</c:v>
                </c:pt>
                <c:pt idx="3">
                  <c:v>67.5</c:v>
                </c:pt>
                <c:pt idx="4">
                  <c:v>67.8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237-4D99-A83F-4E34488074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Женщины</c:v>
                </c:pt>
              </c:strCache>
            </c:strRef>
          </c:tx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77,8</a:t>
                    </a:r>
                    <a:endParaRPr 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C1F-4908-8A39-D966A2B23D42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Лист1!$A$4:$A$8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Лист1!$C$4:$C$8</c:f>
              <c:numCache>
                <c:formatCode>General</c:formatCode>
                <c:ptCount val="5"/>
                <c:pt idx="0">
                  <c:v>76.47</c:v>
                </c:pt>
                <c:pt idx="1">
                  <c:v>76.709999999999994</c:v>
                </c:pt>
                <c:pt idx="2">
                  <c:v>77.06</c:v>
                </c:pt>
                <c:pt idx="3">
                  <c:v>77.599999999999994</c:v>
                </c:pt>
                <c:pt idx="4" formatCode="0.0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237-4D99-A83F-4E34488074C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Оба пола</c:v>
                </c:pt>
              </c:strCache>
            </c:strRef>
          </c:tx>
          <c:dLbls>
            <c:dLbl>
              <c:idx val="0"/>
              <c:layout>
                <c:manualLayout>
                  <c:x val="-6.5047090477295705E-2"/>
                  <c:y val="-6.69131996010991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C1D-47B1-A98A-F1DD3ABA6C17}"/>
                </c:ext>
              </c:extLst>
            </c:dLbl>
            <c:dLbl>
              <c:idx val="1"/>
              <c:layout>
                <c:manualLayout>
                  <c:x val="-5.9808398626775276E-2"/>
                  <c:y val="-6.69131996010991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1D-47B1-A98A-F1DD3ABA6C17}"/>
                </c:ext>
              </c:extLst>
            </c:dLbl>
            <c:dLbl>
              <c:idx val="2"/>
              <c:layout>
                <c:manualLayout>
                  <c:x val="-6.1554629243615398E-2"/>
                  <c:y val="-4.98289784263504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C1D-47B1-A98A-F1DD3ABA6C17}"/>
                </c:ext>
              </c:extLst>
            </c:dLbl>
            <c:dLbl>
              <c:idx val="3"/>
              <c:layout>
                <c:manualLayout>
                  <c:x val="-6.1554629243615523E-2"/>
                  <c:y val="-6.69131996010991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1D-47B1-A98A-F1DD3ABA6C17}"/>
                </c:ext>
              </c:extLst>
            </c:dLbl>
            <c:dLbl>
              <c:idx val="4"/>
              <c:layout>
                <c:manualLayout>
                  <c:x val="-5.9808398626775373E-2"/>
                  <c:y val="-6.69131996010991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1D-47B1-A98A-F1DD3ABA6C17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Лист1!$A$4:$A$8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Лист1!$D$4:$D$8</c:f>
              <c:numCache>
                <c:formatCode>General</c:formatCode>
                <c:ptCount val="5"/>
                <c:pt idx="0">
                  <c:v>70.900000000000006</c:v>
                </c:pt>
                <c:pt idx="1">
                  <c:v>71.400000000000006</c:v>
                </c:pt>
                <c:pt idx="2">
                  <c:v>71.900000000000006</c:v>
                </c:pt>
                <c:pt idx="3">
                  <c:v>72.7</c:v>
                </c:pt>
                <c:pt idx="4">
                  <c:v>72.900000000000006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C1D-47B1-A98A-F1DD3ABA6C1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09672704"/>
        <c:axId val="109690880"/>
      </c:lineChart>
      <c:catAx>
        <c:axId val="10967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690880"/>
        <c:crosses val="autoZero"/>
        <c:auto val="1"/>
        <c:lblAlgn val="ctr"/>
        <c:lblOffset val="100"/>
        <c:noMultiLvlLbl val="0"/>
      </c:catAx>
      <c:valAx>
        <c:axId val="109690880"/>
        <c:scaling>
          <c:orientation val="minMax"/>
          <c:max val="80"/>
          <c:min val="60"/>
        </c:scaling>
        <c:delete val="0"/>
        <c:axPos val="l"/>
        <c:numFmt formatCode="General" sourceLinked="1"/>
        <c:majorTickMark val="out"/>
        <c:minorTickMark val="none"/>
        <c:tickLblPos val="nextTo"/>
        <c:crossAx val="109672704"/>
        <c:crosses val="autoZero"/>
        <c:crossBetween val="between"/>
        <c:majorUnit val="5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Лист1!$D$135</c:f>
              <c:strCache>
                <c:ptCount val="1"/>
                <c:pt idx="0">
                  <c:v>см. старше труд.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981-417E-8778-305123E5E6E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981-417E-8778-305123E5E6E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Лист1!$C$138:$C$142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Лист1!$D$138:$D$142</c:f>
              <c:numCache>
                <c:formatCode>0.0</c:formatCode>
                <c:ptCount val="5"/>
                <c:pt idx="0">
                  <c:v>4031.7</c:v>
                </c:pt>
                <c:pt idx="1">
                  <c:v>4005.5</c:v>
                </c:pt>
                <c:pt idx="2">
                  <c:v>3943.1</c:v>
                </c:pt>
                <c:pt idx="3">
                  <c:v>3805.3</c:v>
                </c:pt>
                <c:pt idx="4">
                  <c:v>3768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D5-4C85-BD88-46504A535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127744"/>
        <c:axId val="110129536"/>
      </c:barChart>
      <c:catAx>
        <c:axId val="11012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0129536"/>
        <c:crosses val="autoZero"/>
        <c:auto val="1"/>
        <c:lblAlgn val="ctr"/>
        <c:lblOffset val="100"/>
        <c:noMultiLvlLbl val="0"/>
      </c:catAx>
      <c:valAx>
        <c:axId val="110129536"/>
        <c:scaling>
          <c:orientation val="minMax"/>
          <c:min val="420"/>
        </c:scaling>
        <c:delete val="0"/>
        <c:axPos val="l"/>
        <c:numFmt formatCode="0.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0127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23835579874547E-2"/>
          <c:y val="2.783842021588686E-2"/>
          <c:w val="0.91533354940801892"/>
          <c:h val="0.78261025237077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2007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1.7</c:v>
                </c:pt>
                <c:pt idx="1">
                  <c:v>1.6</c:v>
                </c:pt>
                <c:pt idx="2">
                  <c:v>1.5</c:v>
                </c:pt>
                <c:pt idx="3" formatCode="0.0">
                  <c:v>1.4</c:v>
                </c:pt>
                <c:pt idx="4">
                  <c:v>1.3</c:v>
                </c:pt>
                <c:pt idx="5">
                  <c:v>1.1000000000000001</c:v>
                </c:pt>
                <c:pt idx="6">
                  <c:v>1.1000000000000001</c:v>
                </c:pt>
                <c:pt idx="7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82-4599-A2F5-119B5AB2B6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852032"/>
        <c:axId val="117891840"/>
      </c:barChart>
      <c:catAx>
        <c:axId val="117852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200"/>
            </a:pPr>
            <a:endParaRPr lang="ru-RU"/>
          </a:p>
        </c:txPr>
        <c:crossAx val="117891840"/>
        <c:crosses val="autoZero"/>
        <c:auto val="1"/>
        <c:lblAlgn val="ctr"/>
        <c:lblOffset val="100"/>
        <c:noMultiLvlLbl val="0"/>
      </c:catAx>
      <c:valAx>
        <c:axId val="1178918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7852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23835579874547E-2"/>
          <c:y val="2.783842021588686E-2"/>
          <c:w val="0.91533354940801892"/>
          <c:h val="0.78327369552055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2007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</c:strCache>
            </c:strRef>
          </c:cat>
          <c:val>
            <c:numRef>
              <c:f>Лист1!$B$2:$I$2</c:f>
              <c:numCache>
                <c:formatCode>0.0</c:formatCode>
                <c:ptCount val="8"/>
                <c:pt idx="0" formatCode="General">
                  <c:v>29.9</c:v>
                </c:pt>
                <c:pt idx="1">
                  <c:v>26</c:v>
                </c:pt>
                <c:pt idx="2" formatCode="General">
                  <c:v>25.6</c:v>
                </c:pt>
                <c:pt idx="3">
                  <c:v>25.4</c:v>
                </c:pt>
                <c:pt idx="4" formatCode="General">
                  <c:v>24.2</c:v>
                </c:pt>
                <c:pt idx="5" formatCode="General">
                  <c:v>23.2</c:v>
                </c:pt>
                <c:pt idx="6" formatCode="General">
                  <c:v>21.9</c:v>
                </c:pt>
                <c:pt idx="7" formatCode="General">
                  <c:v>21.5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7B-455F-8EA0-021B6FEB545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976448"/>
        <c:axId val="117983488"/>
      </c:barChart>
      <c:catAx>
        <c:axId val="117976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200"/>
            </a:pPr>
            <a:endParaRPr lang="ru-RU"/>
          </a:p>
        </c:txPr>
        <c:crossAx val="117983488"/>
        <c:crosses val="autoZero"/>
        <c:auto val="1"/>
        <c:lblAlgn val="ctr"/>
        <c:lblOffset val="100"/>
        <c:noMultiLvlLbl val="0"/>
      </c:catAx>
      <c:valAx>
        <c:axId val="1179834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7976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23835579874547E-2"/>
          <c:y val="2.783842021588686E-2"/>
          <c:w val="0.91533354940801892"/>
          <c:h val="0.800434645586048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2007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</c:strCache>
            </c:strRef>
          </c:cat>
          <c:val>
            <c:numRef>
              <c:f>Лист1!$B$2:$I$2</c:f>
              <c:numCache>
                <c:formatCode>0.0</c:formatCode>
                <c:ptCount val="8"/>
                <c:pt idx="0" formatCode="General">
                  <c:v>68.400000000000006</c:v>
                </c:pt>
                <c:pt idx="1">
                  <c:v>72.400000000000006</c:v>
                </c:pt>
                <c:pt idx="2" formatCode="General">
                  <c:v>72.900000000000006</c:v>
                </c:pt>
                <c:pt idx="3">
                  <c:v>73.2</c:v>
                </c:pt>
                <c:pt idx="4" formatCode="General">
                  <c:v>74.5</c:v>
                </c:pt>
                <c:pt idx="5" formatCode="General">
                  <c:v>75.7</c:v>
                </c:pt>
                <c:pt idx="6">
                  <c:v>77</c:v>
                </c:pt>
                <c:pt idx="7">
                  <c:v>77.7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08-44FB-926D-6C3BE586EBC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789824"/>
        <c:axId val="117796864"/>
      </c:barChart>
      <c:catAx>
        <c:axId val="117789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200"/>
            </a:pPr>
            <a:endParaRPr lang="ru-RU"/>
          </a:p>
        </c:txPr>
        <c:crossAx val="117796864"/>
        <c:crosses val="autoZero"/>
        <c:auto val="1"/>
        <c:lblAlgn val="ctr"/>
        <c:lblOffset val="100"/>
        <c:noMultiLvlLbl val="0"/>
      </c:catAx>
      <c:valAx>
        <c:axId val="11779686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7789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747840336625989E-2"/>
          <c:y val="3.3070544342346381E-2"/>
          <c:w val="0.91533354940801892"/>
          <c:h val="0.858396543224752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Лист1!$B$1:$U$1</c:f>
              <c:strCache>
                <c:ptCount val="20"/>
                <c:pt idx="0">
                  <c:v>1995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</c:strCache>
            </c:strRef>
          </c:cat>
          <c:val>
            <c:numRef>
              <c:f>Лист1!$B$2:$U$2</c:f>
              <c:numCache>
                <c:formatCode>General</c:formatCode>
                <c:ptCount val="20"/>
                <c:pt idx="0">
                  <c:v>8.1</c:v>
                </c:pt>
                <c:pt idx="1">
                  <c:v>7.3</c:v>
                </c:pt>
                <c:pt idx="2">
                  <c:v>7.5</c:v>
                </c:pt>
                <c:pt idx="3">
                  <c:v>7.8</c:v>
                </c:pt>
                <c:pt idx="4" formatCode="0.0">
                  <c:v>8.1</c:v>
                </c:pt>
                <c:pt idx="5">
                  <c:v>8.1</c:v>
                </c:pt>
                <c:pt idx="6">
                  <c:v>8.3000000000000007</c:v>
                </c:pt>
                <c:pt idx="7">
                  <c:v>7.5</c:v>
                </c:pt>
                <c:pt idx="8" formatCode="0.0">
                  <c:v>7</c:v>
                </c:pt>
                <c:pt idx="9">
                  <c:v>6.9</c:v>
                </c:pt>
                <c:pt idx="10">
                  <c:v>6.4</c:v>
                </c:pt>
                <c:pt idx="11">
                  <c:v>6.3</c:v>
                </c:pt>
                <c:pt idx="12" formatCode="0.0">
                  <c:v>6</c:v>
                </c:pt>
                <c:pt idx="13">
                  <c:v>5.8</c:v>
                </c:pt>
                <c:pt idx="14">
                  <c:v>5.6</c:v>
                </c:pt>
                <c:pt idx="15">
                  <c:v>5.7</c:v>
                </c:pt>
                <c:pt idx="16">
                  <c:v>5.5</c:v>
                </c:pt>
                <c:pt idx="17">
                  <c:v>5.3</c:v>
                </c:pt>
                <c:pt idx="18">
                  <c:v>4.8</c:v>
                </c:pt>
                <c:pt idx="19">
                  <c:v>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62-47F8-B609-FCA22FD77B9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744384"/>
        <c:axId val="117747072"/>
      </c:barChart>
      <c:catAx>
        <c:axId val="117744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747072"/>
        <c:crosses val="autoZero"/>
        <c:auto val="1"/>
        <c:lblAlgn val="ctr"/>
        <c:lblOffset val="100"/>
        <c:noMultiLvlLbl val="0"/>
      </c:catAx>
      <c:valAx>
        <c:axId val="11774707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7744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0.1613</cdr:x>
      <cdr:y>0</cdr:y>
    </cdr:from>
    <cdr:to>
      <cdr:x>0.98718</cdr:x>
      <cdr:y>0.13029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14423" y="0"/>
          <a:ext cx="3657951" cy="2798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dirty="0"/>
            <a:t>Доля лиц в возрасте 65 лет и старше,  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0.1613</cdr:x>
      <cdr:y>0</cdr:y>
    </cdr:from>
    <cdr:to>
      <cdr:x>0.98718</cdr:x>
      <cdr:y>0.14329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14423" y="0"/>
          <a:ext cx="3657951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dirty="0"/>
            <a:t>Ожидаемая продолжительность жизни, лет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4BEC7-5E4C-4FD9-87B3-E4E115E262EB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ADD5F-2AD3-4F49-AE34-C8F2FA4DA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1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F801B-57AA-42CD-83F3-10B3F16E572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EC4A0-2FEF-41A6-A8F5-36942E95D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63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Уважаемая Вероника Игоревна!</a:t>
            </a:r>
            <a:r>
              <a:rPr lang="ru-RU" altLang="ru-RU" baseline="0" dirty="0"/>
              <a:t> Коллеги!</a:t>
            </a:r>
            <a:endParaRPr lang="ru-RU" altLang="ru-RU" dirty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0C4981-9AA9-4117-95C7-04B39C34DEB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27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69DC48-655C-4FD6-B177-89E797D47E6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6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Снижение</a:t>
            </a:r>
            <a:r>
              <a:rPr lang="ru-RU" baseline="0" dirty="0"/>
              <a:t> но не активно</a:t>
            </a:r>
          </a:p>
          <a:p>
            <a:r>
              <a:rPr lang="ru-RU" baseline="0" dirty="0"/>
              <a:t>Это правильно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69DC48-655C-4FD6-B177-89E797D47E6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08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Чукотка</a:t>
            </a:r>
            <a:r>
              <a:rPr lang="ru-RU" altLang="ru-RU" baseline="0" dirty="0"/>
              <a:t> малые цифры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DB7741-5689-45EB-9F8C-824DCA624C8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398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15826" y="10183327"/>
            <a:ext cx="2920483" cy="53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6" tIns="45677" rIns="91356" bIns="45677" anchor="b"/>
          <a:lstStyle/>
          <a:p>
            <a:pPr algn="r"/>
            <a:fld id="{63AF4BD2-D460-42CD-8605-61409EFEFA83}" type="slidenum">
              <a:rPr lang="ru-RU" altLang="ru-RU" sz="1200">
                <a:solidFill>
                  <a:srgbClr val="000000"/>
                </a:solidFill>
              </a:rPr>
              <a:pPr algn="r"/>
              <a:t>14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77863" y="811213"/>
            <a:ext cx="5391150" cy="40449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400" dirty="0"/>
              <a:t>После начала работы</a:t>
            </a:r>
            <a:r>
              <a:rPr lang="ru-RU" altLang="ru-RU" sz="1400" baseline="0" dirty="0"/>
              <a:t> по правилам кодирования, идет снижение</a:t>
            </a: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2399384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Уважаемая Вероника Игоревна!</a:t>
            </a:r>
            <a:r>
              <a:rPr lang="ru-RU" altLang="ru-RU" baseline="0" dirty="0"/>
              <a:t> Коллеги!</a:t>
            </a:r>
            <a:endParaRPr lang="ru-RU" altLang="ru-RU" dirty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0C4981-9AA9-4117-95C7-04B39C34DEB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13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3188" y="1144588"/>
            <a:ext cx="4122737" cy="3092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BB7D80-3194-4DC1-95AE-81A2676D91CF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98489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79450" y="812800"/>
            <a:ext cx="5397500" cy="4049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9789FF-AD4A-4CA5-8FF4-031EE58C780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450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 err="1"/>
              <a:t>Приках</a:t>
            </a:r>
            <a:r>
              <a:rPr lang="ru-RU" altLang="ru-RU" dirty="0"/>
              <a:t> </a:t>
            </a:r>
            <a:r>
              <a:rPr lang="ru-RU" altLang="ru-RU" dirty="0" err="1"/>
              <a:t>тер.планирование</a:t>
            </a:r>
            <a:endParaRPr lang="ru-RU" altLang="ru-RU" dirty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435" indent="-28419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523" indent="-2270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768" indent="-2270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6012" indent="-2270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257" indent="-2270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501" indent="-2270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746" indent="-2270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989" indent="-2270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04BF69CE-654C-4968-A9F6-CB575D6F1EBC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  <a:defRPr/>
              </a:pPr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722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Приказ Минздрава России от 20.04.2018 № 182</a:t>
            </a:r>
            <a:br>
              <a:rPr lang="ru-RU" sz="1200" dirty="0"/>
            </a:br>
            <a:r>
              <a:rPr lang="ru-RU" sz="1200" dirty="0"/>
              <a:t>"Об утверждении методических рекомендаций о применении нормативов и норм ресурсной обеспеченности населения в сфере здравоохранения"</a:t>
            </a: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определения потребности в мощностях медицинских организаций, оказывающих медицинскую помощь в условиях дневного стационара и в стационарных и амбулаторных условиях, по каждому профилю медицинской помощи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36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Уважаемая Вероника Игоревна!</a:t>
            </a:r>
            <a:r>
              <a:rPr lang="ru-RU" altLang="ru-RU" baseline="0" dirty="0"/>
              <a:t> Коллеги!</a:t>
            </a:r>
            <a:endParaRPr lang="ru-RU" altLang="ru-RU" dirty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0C4981-9AA9-4117-95C7-04B39C34DEB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88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Уважаемая Вероника Игоревна!</a:t>
            </a:r>
            <a:r>
              <a:rPr lang="ru-RU" altLang="ru-RU" baseline="0" dirty="0"/>
              <a:t> Коллеги!</a:t>
            </a:r>
            <a:endParaRPr lang="ru-RU" altLang="ru-RU" dirty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0C4981-9AA9-4117-95C7-04B39C34DEB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546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Старшее поколение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9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Каждый субъект должен проанализировать</a:t>
            </a:r>
          </a:p>
          <a:p>
            <a:r>
              <a:rPr lang="ru-RU" dirty="0"/>
              <a:t>Просмотреть которые утверждены в региональных </a:t>
            </a:r>
            <a:r>
              <a:rPr lang="ru-RU" dirty="0" err="1"/>
              <a:t>сегим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28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Ккаждый</a:t>
            </a:r>
            <a:r>
              <a:rPr lang="ru-RU" dirty="0"/>
              <a:t> субъект должен проанализировать</a:t>
            </a:r>
          </a:p>
          <a:p>
            <a:r>
              <a:rPr lang="ru-RU" dirty="0"/>
              <a:t>Просмотреть которые утверждены в региональных </a:t>
            </a:r>
            <a:r>
              <a:rPr lang="ru-RU" dirty="0" err="1"/>
              <a:t>сегим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829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Ккаждый</a:t>
            </a:r>
            <a:r>
              <a:rPr lang="ru-RU" dirty="0"/>
              <a:t> субъект должен проанализировать</a:t>
            </a:r>
          </a:p>
          <a:p>
            <a:r>
              <a:rPr lang="ru-RU" dirty="0"/>
              <a:t>Просмотреть которые утверждены в региональных </a:t>
            </a:r>
            <a:r>
              <a:rPr lang="ru-RU" dirty="0" err="1"/>
              <a:t>сегим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64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Ккаждый</a:t>
            </a:r>
            <a:r>
              <a:rPr lang="ru-RU" dirty="0"/>
              <a:t> субъект должен проанализировать</a:t>
            </a:r>
          </a:p>
          <a:p>
            <a:r>
              <a:rPr lang="ru-RU" dirty="0"/>
              <a:t>Просмотреть которые утверждены в региональных </a:t>
            </a:r>
            <a:r>
              <a:rPr lang="ru-RU" dirty="0" err="1"/>
              <a:t>сегим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746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Ккаждый</a:t>
            </a:r>
            <a:r>
              <a:rPr lang="ru-RU" dirty="0"/>
              <a:t> субъект должен проанализировать</a:t>
            </a:r>
          </a:p>
          <a:p>
            <a:r>
              <a:rPr lang="ru-RU" dirty="0"/>
              <a:t>Просмотреть которые утверждены в региональных </a:t>
            </a:r>
            <a:r>
              <a:rPr lang="ru-RU" dirty="0" err="1"/>
              <a:t>сегим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71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6812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Консультации организаций третьего уровня</a:t>
            </a:r>
          </a:p>
          <a:p>
            <a:r>
              <a:rPr lang="ru-RU" dirty="0"/>
              <a:t>Приказ по </a:t>
            </a:r>
            <a:r>
              <a:rPr lang="ru-RU" dirty="0" err="1"/>
              <a:t>НМИЦам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C7849-9883-4A2B-AD72-2E1E9FF43A58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87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5B9757-B7C6-4D04-8FB0-92ECD5BBE98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929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10,1 – лет? Или года?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4C007-0A86-4117-8BFF-80581541370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633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69DC48-655C-4FD6-B177-89E797D47E6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339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Данные </a:t>
            </a:r>
            <a:r>
              <a:rPr lang="ru-RU" dirty="0" err="1"/>
              <a:t>росстата</a:t>
            </a:r>
            <a:r>
              <a:rPr lang="ru-RU" dirty="0"/>
              <a:t> опер данные,</a:t>
            </a:r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C4A0-2FEF-41A6-A8F5-36942E95D8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40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Данные </a:t>
            </a:r>
            <a:r>
              <a:rPr lang="ru-RU" dirty="0" err="1"/>
              <a:t>росстата</a:t>
            </a:r>
            <a:r>
              <a:rPr lang="ru-RU" dirty="0"/>
              <a:t> опер данные,</a:t>
            </a:r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C4A0-2FEF-41A6-A8F5-36942E95D8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40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Офиц</a:t>
            </a:r>
            <a:r>
              <a:rPr lang="ru-RU" dirty="0"/>
              <a:t> данные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C4A0-2FEF-41A6-A8F5-36942E95D8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584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err="1"/>
              <a:t>Бск</a:t>
            </a:r>
            <a:r>
              <a:rPr lang="ru-RU" dirty="0"/>
              <a:t> на 1 м месте, у них за счет </a:t>
            </a:r>
            <a:r>
              <a:rPr lang="ru-RU" dirty="0" err="1"/>
              <a:t>опж</a:t>
            </a:r>
            <a:r>
              <a:rPr lang="ru-RU" dirty="0"/>
              <a:t> и </a:t>
            </a:r>
            <a:r>
              <a:rPr lang="ru-RU" dirty="0" err="1"/>
              <a:t>возр</a:t>
            </a:r>
            <a:r>
              <a:rPr lang="ru-RU" dirty="0"/>
              <a:t> идет</a:t>
            </a:r>
            <a:r>
              <a:rPr lang="ru-RU" baseline="0" dirty="0"/>
              <a:t> перераспределение. По отдельным оценкам все дойдут до </a:t>
            </a:r>
            <a:r>
              <a:rPr lang="ru-RU" baseline="0" dirty="0" err="1"/>
              <a:t>онк</a:t>
            </a:r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7FF07F-9987-499F-8643-52277B8054E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909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22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505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726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87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49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90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52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843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3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81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18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F6003-75C5-447F-ACC9-648FE20E5A6E}" type="datetimeFigureOut">
              <a:rPr lang="ru-RU" smtClean="0"/>
              <a:t>11.10.2019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2AAA8-FDFD-4026-9D84-AFC74140B2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372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2.png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hart" Target="../charts/chart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2"/>
          <p:cNvSpPr/>
          <p:nvPr/>
        </p:nvSpPr>
        <p:spPr>
          <a:xfrm>
            <a:off x="0" y="3435350"/>
            <a:ext cx="9144000" cy="3422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955675" y="2636838"/>
            <a:ext cx="7299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МИНИСТЕРСТВО ЗДРАВООХРАНЕНИЯ </a:t>
            </a:r>
          </a:p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РОССИЙСКОЙ ФЕДЕРАЦИИ</a:t>
            </a:r>
          </a:p>
        </p:txBody>
      </p:sp>
      <p:sp>
        <p:nvSpPr>
          <p:cNvPr id="13" name="Прямоугольник 8"/>
          <p:cNvSpPr/>
          <p:nvPr/>
        </p:nvSpPr>
        <p:spPr>
          <a:xfrm>
            <a:off x="0" y="-17461"/>
            <a:ext cx="9144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4" name="Рисунок 10"/>
          <p:cNvPicPr>
            <a:picLocks noChangeAspect="1"/>
          </p:cNvPicPr>
          <p:nvPr/>
        </p:nvPicPr>
        <p:blipFill>
          <a:blip r:embed="rId3" cstate="print"/>
          <a:srcRect r="72893"/>
          <a:stretch>
            <a:fillRect/>
          </a:stretch>
        </p:blipFill>
        <p:spPr bwMode="auto">
          <a:xfrm>
            <a:off x="3759201" y="608013"/>
            <a:ext cx="1820863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1"/>
          <p:cNvSpPr/>
          <p:nvPr/>
        </p:nvSpPr>
        <p:spPr>
          <a:xfrm>
            <a:off x="0" y="274638"/>
            <a:ext cx="9144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2"/>
          <p:cNvSpPr/>
          <p:nvPr/>
        </p:nvSpPr>
        <p:spPr>
          <a:xfrm>
            <a:off x="0" y="6502402"/>
            <a:ext cx="9144000" cy="460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 bwMode="auto">
          <a:xfrm>
            <a:off x="3819525" y="6381750"/>
            <a:ext cx="1504950" cy="28733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>
            <a:normAutofit/>
          </a:bodyPr>
          <a:lstStyle/>
          <a:p>
            <a:pPr algn="ctr" defTabSz="957263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altLang="ru-RU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РОССИЯ 2019</a:t>
            </a:r>
          </a:p>
        </p:txBody>
      </p:sp>
      <p:sp>
        <p:nvSpPr>
          <p:cNvPr id="19" name="Прямоугольник 13"/>
          <p:cNvSpPr/>
          <p:nvPr/>
        </p:nvSpPr>
        <p:spPr>
          <a:xfrm>
            <a:off x="4049716" y="3370265"/>
            <a:ext cx="1044575" cy="650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69" name="TextBox 16"/>
          <p:cNvSpPr txBox="1">
            <a:spLocks noChangeArrowheads="1"/>
          </p:cNvSpPr>
          <p:nvPr/>
        </p:nvSpPr>
        <p:spPr bwMode="auto">
          <a:xfrm>
            <a:off x="900113" y="3789365"/>
            <a:ext cx="74993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Состояние и  оценка деятельности системы здравоохранения</a:t>
            </a:r>
          </a:p>
        </p:txBody>
      </p:sp>
      <p:sp>
        <p:nvSpPr>
          <p:cNvPr id="15370" name="Rectangle 2"/>
          <p:cNvSpPr>
            <a:spLocks noChangeArrowheads="1"/>
          </p:cNvSpPr>
          <p:nvPr/>
        </p:nvSpPr>
        <p:spPr bwMode="auto">
          <a:xfrm>
            <a:off x="822325" y="5300666"/>
            <a:ext cx="7499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i="1" dirty="0"/>
              <a:t>Директор Департамента мониторинга, анализа и стратегического развития здравоохранения Минздрава России</a:t>
            </a:r>
          </a:p>
          <a:p>
            <a:pPr algn="ctr"/>
            <a:r>
              <a:rPr lang="ru-RU" sz="1600" b="1" i="1" dirty="0"/>
              <a:t>Поликарпов Александр Викторович</a:t>
            </a:r>
          </a:p>
        </p:txBody>
      </p:sp>
    </p:spTree>
    <p:extLst>
      <p:ext uri="{BB962C8B-B14F-4D97-AF65-F5344CB8AC3E}">
        <p14:creationId xmlns:p14="http://schemas.microsoft.com/office/powerpoint/2010/main" val="18017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0"/>
          <p:cNvSpPr txBox="1">
            <a:spLocks noChangeArrowheads="1"/>
          </p:cNvSpPr>
          <p:nvPr/>
        </p:nvSpPr>
        <p:spPr bwMode="auto">
          <a:xfrm>
            <a:off x="2339975" y="109913"/>
            <a:ext cx="6804025" cy="54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Структура смертности населения Российской Федерации</a:t>
            </a:r>
          </a:p>
          <a:p>
            <a:pPr algn="ctr">
              <a:buFont typeface="Arial" charset="0"/>
              <a:buNone/>
            </a:pP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и ряда зарубежных  стран (%)</a:t>
            </a:r>
          </a:p>
        </p:txBody>
      </p:sp>
      <p:cxnSp>
        <p:nvCxnSpPr>
          <p:cNvPr id="30" name="Прямая соединительная линия 49"/>
          <p:cNvCxnSpPr/>
          <p:nvPr/>
        </p:nvCxnSpPr>
        <p:spPr>
          <a:xfrm flipH="1">
            <a:off x="202160" y="6365547"/>
            <a:ext cx="8683625" cy="0"/>
          </a:xfrm>
          <a:prstGeom prst="line">
            <a:avLst/>
          </a:prstGeom>
          <a:ln w="12700">
            <a:solidFill>
              <a:srgbClr val="BC3004"/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544" name="Group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389691"/>
              </p:ext>
            </p:extLst>
          </p:nvPr>
        </p:nvGraphicFramePr>
        <p:xfrm>
          <a:off x="475129" y="1042334"/>
          <a:ext cx="8214043" cy="5126914"/>
        </p:xfrm>
        <a:graphic>
          <a:graphicData uri="http://schemas.openxmlformats.org/drawingml/2006/table">
            <a:tbl>
              <a:tblPr/>
              <a:tblGrid>
                <a:gridCol w="1476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0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81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55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05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980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0461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9853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7014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Причины смерти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Германия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Израиль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Испания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Нидерланды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Норвегия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Великобритания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Российская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Федерация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2018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11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системы кровообращения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62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Новообразо-вания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11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нервной системы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11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органов пищеварения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11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органов дыхания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11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Инфекционные болезни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симптомов, признаков и отклонений...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90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внешних причин смерти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F869BA-841D-4F03-B673-D3FFB1ED628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8" name="Text Box 70"/>
          <p:cNvSpPr txBox="1">
            <a:spLocks noChangeArrowheads="1"/>
          </p:cNvSpPr>
          <p:nvPr/>
        </p:nvSpPr>
        <p:spPr bwMode="auto">
          <a:xfrm>
            <a:off x="0" y="6567488"/>
            <a:ext cx="4633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dirty="0"/>
              <a:t>Европейская база данных о смертности (MDB). Дата обновления: 14 июня 2018 г.</a:t>
            </a:r>
            <a:endParaRPr lang="ru-RU" altLang="ru-RU" sz="1000" dirty="0">
              <a:latin typeface="Arial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500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58" name="Group 82"/>
          <p:cNvGraphicFramePr>
            <a:graphicFrameLocks noGrp="1"/>
          </p:cNvGraphicFramePr>
          <p:nvPr/>
        </p:nvGraphicFramePr>
        <p:xfrm>
          <a:off x="254843" y="1148744"/>
          <a:ext cx="8628062" cy="4749012"/>
        </p:xfrm>
        <a:graphic>
          <a:graphicData uri="http://schemas.openxmlformats.org/drawingml/2006/table">
            <a:tbl>
              <a:tblPr/>
              <a:tblGrid>
                <a:gridCol w="21812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96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18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19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52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20124">
                  <a:extLst>
                    <a:ext uri="{9D8B030D-6E8A-4147-A177-3AD203B41FA5}">
                      <a16:colId xmlns:a16="http://schemas.microsoft.com/office/drawing/2014/main" xmlns="" val="909979340"/>
                    </a:ext>
                  </a:extLst>
                </a:gridCol>
                <a:gridCol w="92012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578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485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Причины смерти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Российская Федерация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357" marR="91357" marT="45679" marB="456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357" marR="91357" marT="45679" marB="456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ЕС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81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7" marR="91357" marT="45662" marB="4566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2007 г.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2012 г.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2015 г.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2016 г.</a:t>
                      </a:r>
                      <a:endParaRPr lang="ru-RU" sz="12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2017 г.</a:t>
                      </a:r>
                      <a:endParaRPr lang="ru-RU" sz="12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2018 г.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2015 г.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60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системы кровообращения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57,0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55,4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22-35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0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Новообразования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13,9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15,3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15,2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28-33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6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Внешние причины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9,3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5-8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0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Симптомы, признаки и отклонения...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7,8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0,5-1,5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11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Болезни органов пищеварения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5,3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3,5-6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30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Болезни органов дыхания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6-12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3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нервной системы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5-9*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460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Инфекционные и паразитарные болезни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1-2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31119"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эндокринной системы,…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2-5</a:t>
                      </a: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1348" name="Text Box 76"/>
          <p:cNvSpPr txBox="1">
            <a:spLocks noChangeArrowheads="1"/>
          </p:cNvSpPr>
          <p:nvPr/>
        </p:nvSpPr>
        <p:spPr bwMode="auto">
          <a:xfrm>
            <a:off x="242267" y="6218984"/>
            <a:ext cx="8664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Естественное движение населения Российской Федерации за 2018 год (статистический бюллетень). </a:t>
            </a:r>
          </a:p>
          <a:p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Основные показатели здоровья в европейском регионе  ВОЗ-2015. ВОЗ, 2015</a:t>
            </a:r>
          </a:p>
        </p:txBody>
      </p:sp>
      <p:sp>
        <p:nvSpPr>
          <p:cNvPr id="5" name="Прямоугольник 13"/>
          <p:cNvSpPr txBox="1">
            <a:spLocks noChangeArrowheads="1"/>
          </p:cNvSpPr>
          <p:nvPr/>
        </p:nvSpPr>
        <p:spPr bwMode="auto">
          <a:xfrm>
            <a:off x="2339975" y="115888"/>
            <a:ext cx="6804025" cy="54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buFont typeface="Arial" charset="0"/>
              <a:buNone/>
              <a:defRPr sz="1600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pPr algn="ctr"/>
            <a:r>
              <a:rPr lang="ru-RU" altLang="ru-RU" sz="1480" dirty="0"/>
              <a:t>Основные причины смерти населения </a:t>
            </a:r>
          </a:p>
          <a:p>
            <a:pPr algn="ctr"/>
            <a:r>
              <a:rPr lang="ru-RU" altLang="ru-RU" sz="1480" dirty="0"/>
              <a:t>(в % к общему числу умерших)</a:t>
            </a:r>
          </a:p>
        </p:txBody>
      </p:sp>
      <p:sp>
        <p:nvSpPr>
          <p:cNvPr id="11351" name="TextBox 7"/>
          <p:cNvSpPr txBox="1">
            <a:spLocks noChangeArrowheads="1"/>
          </p:cNvSpPr>
          <p:nvPr/>
        </p:nvSpPr>
        <p:spPr bwMode="auto">
          <a:xfrm>
            <a:off x="242267" y="5957374"/>
            <a:ext cx="37994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100" i="1" dirty="0">
                <a:latin typeface="Times New Roman" pitchFamily="18" charset="0"/>
                <a:cs typeface="Times New Roman" pitchFamily="18" charset="0"/>
              </a:rPr>
              <a:t>*- болезни нервной системы и психические расстройства </a:t>
            </a:r>
          </a:p>
        </p:txBody>
      </p:sp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376988"/>
            <a:ext cx="2133600" cy="365125"/>
          </a:xfrm>
        </p:spPr>
        <p:txBody>
          <a:bodyPr/>
          <a:lstStyle/>
          <a:p>
            <a:pPr>
              <a:defRPr/>
            </a:pPr>
            <a:fld id="{2D2A97BD-45CB-4FCA-B925-EFC3685B7A9D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26631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6" name="TextBox 4"/>
          <p:cNvSpPr txBox="1">
            <a:spLocks noChangeArrowheads="1"/>
          </p:cNvSpPr>
          <p:nvPr/>
        </p:nvSpPr>
        <p:spPr bwMode="auto">
          <a:xfrm>
            <a:off x="2339975" y="106552"/>
            <a:ext cx="6804025" cy="564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fontAlgn="auto">
              <a:lnSpc>
                <a:spcPct val="150000"/>
              </a:lnSpc>
              <a:spcAft>
                <a:spcPts val="0"/>
              </a:spcAft>
              <a:defRPr sz="1400" b="1"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ru-RU" sz="1480" b="0" dirty="0"/>
              <a:t>Динамика возрастных показателей смертности </a:t>
            </a:r>
            <a:endParaRPr lang="en-US" altLang="ru-RU" sz="1480" b="0" dirty="0"/>
          </a:p>
          <a:p>
            <a:pPr>
              <a:lnSpc>
                <a:spcPct val="100000"/>
              </a:lnSpc>
            </a:pPr>
            <a:r>
              <a:rPr lang="ru-RU" altLang="ru-RU" sz="1480" b="0" dirty="0"/>
              <a:t>по Российской Федерации за 2007, 2011-2018 гг.</a:t>
            </a:r>
          </a:p>
        </p:txBody>
      </p:sp>
      <p:sp>
        <p:nvSpPr>
          <p:cNvPr id="5177" name="TextBox 5"/>
          <p:cNvSpPr txBox="1">
            <a:spLocks noChangeArrowheads="1"/>
          </p:cNvSpPr>
          <p:nvPr/>
        </p:nvSpPr>
        <p:spPr bwMode="auto">
          <a:xfrm>
            <a:off x="323850" y="6435540"/>
            <a:ext cx="86407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    Моложе трудоспособного возраста                     Трудоспособного возраста                       Старше трудоспособного возраста</a:t>
            </a:r>
          </a:p>
        </p:txBody>
      </p:sp>
      <p:sp>
        <p:nvSpPr>
          <p:cNvPr id="5178" name="TextBox 4"/>
          <p:cNvSpPr txBox="1">
            <a:spLocks noChangeArrowheads="1"/>
          </p:cNvSpPr>
          <p:nvPr/>
        </p:nvSpPr>
        <p:spPr bwMode="auto">
          <a:xfrm>
            <a:off x="251617" y="3360553"/>
            <a:ext cx="8640763" cy="3357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fontAlgn="auto">
              <a:lnSpc>
                <a:spcPct val="150000"/>
              </a:lnSpc>
              <a:spcAft>
                <a:spcPts val="0"/>
              </a:spcAft>
              <a:defRPr sz="1200" b="1"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ru-RU" altLang="ru-RU" dirty="0"/>
              <a:t>Вклад отдельных возрастных групп в общую смертность населения, 2007, 2011-2018 гг. (в %)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683BCBB3-1A27-4ED7-B7E0-295492819876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3" name="Полилиния 2"/>
          <p:cNvSpPr/>
          <p:nvPr/>
        </p:nvSpPr>
        <p:spPr>
          <a:xfrm>
            <a:off x="513691" y="3916873"/>
            <a:ext cx="46037" cy="2198082"/>
          </a:xfrm>
          <a:custGeom>
            <a:avLst/>
            <a:gdLst>
              <a:gd name="connsiteX0" fmla="*/ 79938 w 89299"/>
              <a:gd name="connsiteY0" fmla="*/ 0 h 1429305"/>
              <a:gd name="connsiteX1" fmla="*/ 39 w 89299"/>
              <a:gd name="connsiteY1" fmla="*/ 142043 h 1429305"/>
              <a:gd name="connsiteX2" fmla="*/ 88815 w 89299"/>
              <a:gd name="connsiteY2" fmla="*/ 275208 h 1429305"/>
              <a:gd name="connsiteX3" fmla="*/ 26672 w 89299"/>
              <a:gd name="connsiteY3" fmla="*/ 452761 h 1429305"/>
              <a:gd name="connsiteX4" fmla="*/ 88815 w 89299"/>
              <a:gd name="connsiteY4" fmla="*/ 612559 h 1429305"/>
              <a:gd name="connsiteX5" fmla="*/ 8916 w 89299"/>
              <a:gd name="connsiteY5" fmla="*/ 763480 h 1429305"/>
              <a:gd name="connsiteX6" fmla="*/ 88815 w 89299"/>
              <a:gd name="connsiteY6" fmla="*/ 932155 h 1429305"/>
              <a:gd name="connsiteX7" fmla="*/ 44427 w 89299"/>
              <a:gd name="connsiteY7" fmla="*/ 1047565 h 1429305"/>
              <a:gd name="connsiteX8" fmla="*/ 88815 w 89299"/>
              <a:gd name="connsiteY8" fmla="*/ 1180730 h 1429305"/>
              <a:gd name="connsiteX9" fmla="*/ 26672 w 89299"/>
              <a:gd name="connsiteY9" fmla="*/ 1296140 h 1429305"/>
              <a:gd name="connsiteX10" fmla="*/ 71060 w 89299"/>
              <a:gd name="connsiteY10" fmla="*/ 1429305 h 14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299" h="1429305">
                <a:moveTo>
                  <a:pt x="79938" y="0"/>
                </a:moveTo>
                <a:cubicBezTo>
                  <a:pt x="39249" y="48087"/>
                  <a:pt x="-1440" y="96175"/>
                  <a:pt x="39" y="142043"/>
                </a:cubicBezTo>
                <a:cubicBezTo>
                  <a:pt x="1518" y="187911"/>
                  <a:pt x="84376" y="223422"/>
                  <a:pt x="88815" y="275208"/>
                </a:cubicBezTo>
                <a:cubicBezTo>
                  <a:pt x="93254" y="326994"/>
                  <a:pt x="26672" y="396536"/>
                  <a:pt x="26672" y="452761"/>
                </a:cubicBezTo>
                <a:cubicBezTo>
                  <a:pt x="26672" y="508986"/>
                  <a:pt x="91774" y="560773"/>
                  <a:pt x="88815" y="612559"/>
                </a:cubicBezTo>
                <a:cubicBezTo>
                  <a:pt x="85856" y="664345"/>
                  <a:pt x="8916" y="710214"/>
                  <a:pt x="8916" y="763480"/>
                </a:cubicBezTo>
                <a:cubicBezTo>
                  <a:pt x="8916" y="816746"/>
                  <a:pt x="82897" y="884808"/>
                  <a:pt x="88815" y="932155"/>
                </a:cubicBezTo>
                <a:cubicBezTo>
                  <a:pt x="94734" y="979503"/>
                  <a:pt x="44427" y="1006136"/>
                  <a:pt x="44427" y="1047565"/>
                </a:cubicBezTo>
                <a:cubicBezTo>
                  <a:pt x="44427" y="1088994"/>
                  <a:pt x="91774" y="1139301"/>
                  <a:pt x="88815" y="1180730"/>
                </a:cubicBezTo>
                <a:cubicBezTo>
                  <a:pt x="85856" y="1222159"/>
                  <a:pt x="29631" y="1254711"/>
                  <a:pt x="26672" y="1296140"/>
                </a:cubicBezTo>
                <a:cubicBezTo>
                  <a:pt x="23713" y="1337569"/>
                  <a:pt x="63662" y="1413029"/>
                  <a:pt x="71060" y="1429305"/>
                </a:cubicBezTo>
              </a:path>
            </a:pathLst>
          </a:custGeom>
          <a:noFill/>
          <a:ln w="63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707131" y="3916873"/>
            <a:ext cx="45719" cy="2302767"/>
          </a:xfrm>
          <a:custGeom>
            <a:avLst/>
            <a:gdLst>
              <a:gd name="connsiteX0" fmla="*/ 79938 w 89299"/>
              <a:gd name="connsiteY0" fmla="*/ 0 h 1429305"/>
              <a:gd name="connsiteX1" fmla="*/ 39 w 89299"/>
              <a:gd name="connsiteY1" fmla="*/ 142043 h 1429305"/>
              <a:gd name="connsiteX2" fmla="*/ 88815 w 89299"/>
              <a:gd name="connsiteY2" fmla="*/ 275208 h 1429305"/>
              <a:gd name="connsiteX3" fmla="*/ 26672 w 89299"/>
              <a:gd name="connsiteY3" fmla="*/ 452761 h 1429305"/>
              <a:gd name="connsiteX4" fmla="*/ 88815 w 89299"/>
              <a:gd name="connsiteY4" fmla="*/ 612559 h 1429305"/>
              <a:gd name="connsiteX5" fmla="*/ 8916 w 89299"/>
              <a:gd name="connsiteY5" fmla="*/ 763480 h 1429305"/>
              <a:gd name="connsiteX6" fmla="*/ 88815 w 89299"/>
              <a:gd name="connsiteY6" fmla="*/ 932155 h 1429305"/>
              <a:gd name="connsiteX7" fmla="*/ 44427 w 89299"/>
              <a:gd name="connsiteY7" fmla="*/ 1047565 h 1429305"/>
              <a:gd name="connsiteX8" fmla="*/ 88815 w 89299"/>
              <a:gd name="connsiteY8" fmla="*/ 1180730 h 1429305"/>
              <a:gd name="connsiteX9" fmla="*/ 26672 w 89299"/>
              <a:gd name="connsiteY9" fmla="*/ 1296140 h 1429305"/>
              <a:gd name="connsiteX10" fmla="*/ 71060 w 89299"/>
              <a:gd name="connsiteY10" fmla="*/ 1429305 h 14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299" h="1429305">
                <a:moveTo>
                  <a:pt x="79938" y="0"/>
                </a:moveTo>
                <a:cubicBezTo>
                  <a:pt x="39249" y="48087"/>
                  <a:pt x="-1440" y="96175"/>
                  <a:pt x="39" y="142043"/>
                </a:cubicBezTo>
                <a:cubicBezTo>
                  <a:pt x="1518" y="187911"/>
                  <a:pt x="84376" y="223422"/>
                  <a:pt x="88815" y="275208"/>
                </a:cubicBezTo>
                <a:cubicBezTo>
                  <a:pt x="93254" y="326994"/>
                  <a:pt x="26672" y="396536"/>
                  <a:pt x="26672" y="452761"/>
                </a:cubicBezTo>
                <a:cubicBezTo>
                  <a:pt x="26672" y="508986"/>
                  <a:pt x="91774" y="560773"/>
                  <a:pt x="88815" y="612559"/>
                </a:cubicBezTo>
                <a:cubicBezTo>
                  <a:pt x="85856" y="664345"/>
                  <a:pt x="8916" y="710214"/>
                  <a:pt x="8916" y="763480"/>
                </a:cubicBezTo>
                <a:cubicBezTo>
                  <a:pt x="8916" y="816746"/>
                  <a:pt x="82897" y="884808"/>
                  <a:pt x="88815" y="932155"/>
                </a:cubicBezTo>
                <a:cubicBezTo>
                  <a:pt x="94734" y="979503"/>
                  <a:pt x="44427" y="1006136"/>
                  <a:pt x="44427" y="1047565"/>
                </a:cubicBezTo>
                <a:cubicBezTo>
                  <a:pt x="44427" y="1088994"/>
                  <a:pt x="91774" y="1139301"/>
                  <a:pt x="88815" y="1180730"/>
                </a:cubicBezTo>
                <a:cubicBezTo>
                  <a:pt x="85856" y="1222159"/>
                  <a:pt x="29631" y="1254711"/>
                  <a:pt x="26672" y="1296140"/>
                </a:cubicBezTo>
                <a:cubicBezTo>
                  <a:pt x="23713" y="1337569"/>
                  <a:pt x="63662" y="1413029"/>
                  <a:pt x="71060" y="1429305"/>
                </a:cubicBezTo>
              </a:path>
            </a:pathLst>
          </a:custGeom>
          <a:noFill/>
          <a:ln w="63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804025" y="3843153"/>
            <a:ext cx="71438" cy="2447925"/>
          </a:xfrm>
          <a:custGeom>
            <a:avLst/>
            <a:gdLst>
              <a:gd name="connsiteX0" fmla="*/ 79938 w 89299"/>
              <a:gd name="connsiteY0" fmla="*/ 0 h 1429305"/>
              <a:gd name="connsiteX1" fmla="*/ 39 w 89299"/>
              <a:gd name="connsiteY1" fmla="*/ 142043 h 1429305"/>
              <a:gd name="connsiteX2" fmla="*/ 88815 w 89299"/>
              <a:gd name="connsiteY2" fmla="*/ 275208 h 1429305"/>
              <a:gd name="connsiteX3" fmla="*/ 26672 w 89299"/>
              <a:gd name="connsiteY3" fmla="*/ 452761 h 1429305"/>
              <a:gd name="connsiteX4" fmla="*/ 88815 w 89299"/>
              <a:gd name="connsiteY4" fmla="*/ 612559 h 1429305"/>
              <a:gd name="connsiteX5" fmla="*/ 8916 w 89299"/>
              <a:gd name="connsiteY5" fmla="*/ 763480 h 1429305"/>
              <a:gd name="connsiteX6" fmla="*/ 88815 w 89299"/>
              <a:gd name="connsiteY6" fmla="*/ 932155 h 1429305"/>
              <a:gd name="connsiteX7" fmla="*/ 44427 w 89299"/>
              <a:gd name="connsiteY7" fmla="*/ 1047565 h 1429305"/>
              <a:gd name="connsiteX8" fmla="*/ 88815 w 89299"/>
              <a:gd name="connsiteY8" fmla="*/ 1180730 h 1429305"/>
              <a:gd name="connsiteX9" fmla="*/ 26672 w 89299"/>
              <a:gd name="connsiteY9" fmla="*/ 1296140 h 1429305"/>
              <a:gd name="connsiteX10" fmla="*/ 71060 w 89299"/>
              <a:gd name="connsiteY10" fmla="*/ 1429305 h 14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299" h="1429305">
                <a:moveTo>
                  <a:pt x="79938" y="0"/>
                </a:moveTo>
                <a:cubicBezTo>
                  <a:pt x="39249" y="48087"/>
                  <a:pt x="-1440" y="96175"/>
                  <a:pt x="39" y="142043"/>
                </a:cubicBezTo>
                <a:cubicBezTo>
                  <a:pt x="1518" y="187911"/>
                  <a:pt x="84376" y="223422"/>
                  <a:pt x="88815" y="275208"/>
                </a:cubicBezTo>
                <a:cubicBezTo>
                  <a:pt x="93254" y="326994"/>
                  <a:pt x="26672" y="396536"/>
                  <a:pt x="26672" y="452761"/>
                </a:cubicBezTo>
                <a:cubicBezTo>
                  <a:pt x="26672" y="508986"/>
                  <a:pt x="91774" y="560773"/>
                  <a:pt x="88815" y="612559"/>
                </a:cubicBezTo>
                <a:cubicBezTo>
                  <a:pt x="85856" y="664345"/>
                  <a:pt x="8916" y="710214"/>
                  <a:pt x="8916" y="763480"/>
                </a:cubicBezTo>
                <a:cubicBezTo>
                  <a:pt x="8916" y="816746"/>
                  <a:pt x="82897" y="884808"/>
                  <a:pt x="88815" y="932155"/>
                </a:cubicBezTo>
                <a:cubicBezTo>
                  <a:pt x="94734" y="979503"/>
                  <a:pt x="44427" y="1006136"/>
                  <a:pt x="44427" y="1047565"/>
                </a:cubicBezTo>
                <a:cubicBezTo>
                  <a:pt x="44427" y="1088994"/>
                  <a:pt x="91774" y="1139301"/>
                  <a:pt x="88815" y="1180730"/>
                </a:cubicBezTo>
                <a:cubicBezTo>
                  <a:pt x="85856" y="1222159"/>
                  <a:pt x="29631" y="1254711"/>
                  <a:pt x="26672" y="1296140"/>
                </a:cubicBezTo>
                <a:cubicBezTo>
                  <a:pt x="23713" y="1337569"/>
                  <a:pt x="63662" y="1413029"/>
                  <a:pt x="71060" y="1429305"/>
                </a:cubicBezTo>
              </a:path>
            </a:pathLst>
          </a:custGeom>
          <a:noFill/>
          <a:ln w="63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" y="3789430"/>
          <a:ext cx="2985796" cy="2501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214437" y="3768715"/>
          <a:ext cx="3018412" cy="2522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6344816" y="3789431"/>
          <a:ext cx="2799183" cy="2497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Group 107"/>
          <p:cNvGraphicFramePr>
            <a:graphicFrameLocks noGrp="1"/>
          </p:cNvGraphicFramePr>
          <p:nvPr/>
        </p:nvGraphicFramePr>
        <p:xfrm>
          <a:off x="287338" y="994298"/>
          <a:ext cx="8653462" cy="2148533"/>
        </p:xfrm>
        <a:graphic>
          <a:graphicData uri="http://schemas.openxmlformats.org/drawingml/2006/table">
            <a:tbl>
              <a:tblPr/>
              <a:tblGrid>
                <a:gridCol w="11532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5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70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2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125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030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3105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748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583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571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xmlns="" val="424593333"/>
                    </a:ext>
                  </a:extLst>
                </a:gridCol>
                <a:gridCol w="74022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4622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62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Повозрастная смертность  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(на 100 тыс. населения)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Дорабочий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возраст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90,6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94,3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2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трудоспособный возраст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695,4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600,9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575,7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560,9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68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старше трудоспособного возраста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4 840,3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4293,2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4222,3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4 091,6</a:t>
                      </a:r>
                    </a:p>
                  </a:txBody>
                  <a:tcPr marL="9526" marR="9526" marT="952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4031,7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3943,1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3805,3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180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13"/>
          <p:cNvSpPr txBox="1">
            <a:spLocks noChangeArrowheads="1"/>
          </p:cNvSpPr>
          <p:nvPr/>
        </p:nvSpPr>
        <p:spPr bwMode="auto">
          <a:xfrm>
            <a:off x="2142565" y="0"/>
            <a:ext cx="7001435" cy="7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fontAlgn="auto">
              <a:lnSpc>
                <a:spcPct val="150000"/>
              </a:lnSpc>
              <a:spcAft>
                <a:spcPts val="0"/>
              </a:spcAft>
              <a:defRPr sz="1400" b="1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ru-RU" altLang="ru-RU" sz="1480" b="0" dirty="0"/>
              <a:t>Динамика смертности в трудоспособном возрасте по Российской Федерации </a:t>
            </a:r>
          </a:p>
          <a:p>
            <a:pPr>
              <a:lnSpc>
                <a:spcPct val="100000"/>
              </a:lnSpc>
            </a:pPr>
            <a:r>
              <a:rPr lang="ru-RU" altLang="ru-RU" sz="1480" b="0" dirty="0"/>
              <a:t>(число умерших на 1000 человек соответствующего возраста), </a:t>
            </a:r>
            <a:endParaRPr lang="en-US" altLang="ru-RU" sz="1480" b="0" dirty="0"/>
          </a:p>
          <a:p>
            <a:pPr>
              <a:lnSpc>
                <a:spcPct val="100000"/>
              </a:lnSpc>
            </a:pPr>
            <a:r>
              <a:rPr lang="ru-RU" altLang="ru-RU" sz="1480" b="0" dirty="0"/>
              <a:t>1995-2018  гг.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C419B469-1B3E-49ED-B784-0837818F85EC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72517404"/>
              </p:ext>
            </p:extLst>
          </p:nvPr>
        </p:nvGraphicFramePr>
        <p:xfrm>
          <a:off x="231250" y="1441454"/>
          <a:ext cx="8753216" cy="4854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169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525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359681"/>
              </p:ext>
            </p:extLst>
          </p:nvPr>
        </p:nvGraphicFramePr>
        <p:xfrm>
          <a:off x="450929" y="1022966"/>
          <a:ext cx="7976268" cy="5228160"/>
        </p:xfrm>
        <a:graphic>
          <a:graphicData uri="http://schemas.openxmlformats.org/drawingml/2006/table">
            <a:tbl>
              <a:tblPr/>
              <a:tblGrid>
                <a:gridCol w="12868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27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867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83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Число  умерших</a:t>
                      </a:r>
                    </a:p>
                  </a:txBody>
                  <a:tcPr marT="42184" marB="421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 100 тыс. населения</a:t>
                      </a:r>
                    </a:p>
                  </a:txBody>
                  <a:tcPr marT="42184" marB="421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1990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20 667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60 759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41,7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2001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56 930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39,6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2002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57 634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40,3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56 165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39,2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53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37,0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2005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49 676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34,6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44 553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31,3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2007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41 236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29,0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2008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45 237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31,9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2009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51 580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36,3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56 324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39,4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55 731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39,0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66 056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46,1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82 235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57,3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104 725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72,8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105 719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72,2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108 744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74,1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95 890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65,3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10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T="42184" marB="421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90 675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133214" name="Text Box 98"/>
          <p:cNvSpPr txBox="1">
            <a:spLocks noChangeArrowheads="1"/>
          </p:cNvSpPr>
          <p:nvPr/>
        </p:nvSpPr>
        <p:spPr bwMode="auto">
          <a:xfrm>
            <a:off x="1801907" y="6376144"/>
            <a:ext cx="5344238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1400" b="0" dirty="0">
                <a:solidFill>
                  <a:prstClr val="black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В мире уровень смертности от старости – 7-8 на 100 тыс. населения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39976" y="245537"/>
            <a:ext cx="680402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80" dirty="0">
                <a:latin typeface="Georgia" panose="02040502050405020303" pitchFamily="18" charset="0"/>
                <a:ea typeface="+mj-ea"/>
                <a:cs typeface="+mj-cs"/>
              </a:rPr>
              <a:t>Динамика случаев смерти от старости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852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3"/>
          <a:stretch/>
        </p:blipFill>
        <p:spPr bwMode="auto">
          <a:xfrm>
            <a:off x="227994" y="1058722"/>
            <a:ext cx="4069942" cy="2957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751" y="1076045"/>
            <a:ext cx="3975948" cy="252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965" y="1808117"/>
            <a:ext cx="4503259" cy="3110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297" y="3930411"/>
            <a:ext cx="3918857" cy="2698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4" y="3832009"/>
            <a:ext cx="4069942" cy="2797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2339974" y="126662"/>
            <a:ext cx="6804025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80" dirty="0">
                <a:solidFill>
                  <a:prstClr val="black"/>
                </a:solidFill>
                <a:latin typeface="Georgia" panose="02040502050405020303" pitchFamily="18" charset="0"/>
              </a:rPr>
              <a:t>Анализ показателей смертности в разрезе муниципальных образований субъектов Российской Федерации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826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1" y="2330870"/>
            <a:ext cx="9143999" cy="204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ГЕОИНФОРМАЦИОННАЯ </a:t>
            </a:r>
          </a:p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СИСТЕМА</a:t>
            </a:r>
          </a:p>
        </p:txBody>
      </p:sp>
      <p:sp>
        <p:nvSpPr>
          <p:cNvPr id="13" name="Прямоугольник 8"/>
          <p:cNvSpPr/>
          <p:nvPr/>
        </p:nvSpPr>
        <p:spPr>
          <a:xfrm>
            <a:off x="0" y="-17461"/>
            <a:ext cx="9144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1"/>
          <p:cNvSpPr/>
          <p:nvPr/>
        </p:nvSpPr>
        <p:spPr>
          <a:xfrm>
            <a:off x="0" y="274638"/>
            <a:ext cx="9144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2"/>
          <p:cNvSpPr/>
          <p:nvPr/>
        </p:nvSpPr>
        <p:spPr>
          <a:xfrm>
            <a:off x="0" y="6502402"/>
            <a:ext cx="9144000" cy="460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 bwMode="auto">
          <a:xfrm>
            <a:off x="3819525" y="6381750"/>
            <a:ext cx="1504950" cy="28733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>
            <a:normAutofit/>
          </a:bodyPr>
          <a:lstStyle/>
          <a:p>
            <a:pPr algn="ctr" defTabSz="957263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ru-RU" altLang="ru-RU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199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" y="1738352"/>
            <a:ext cx="9129713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39975" y="127838"/>
            <a:ext cx="6804025" cy="5478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Анализ доступности медицинской помощи с использованием геоинформационной системы Минздрава России</a:t>
            </a:r>
            <a:endParaRPr lang="ru-RU" altLang="ru-RU" sz="1480" dirty="0">
              <a:solidFill>
                <a:srgbClr val="FF0000"/>
              </a:solidFill>
              <a:latin typeface="Georgia" pitchFamily="18" charset="0"/>
              <a:cs typeface="Tahoma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2950" y="4150534"/>
            <a:ext cx="3321050" cy="1816100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1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Карта Российской Федерации </a:t>
            </a:r>
            <a:endParaRPr lang="en-US" sz="1400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с медицинскими организациями и их структурными подразделениями, участвующими в реализации территориальных программ государственных гарантий бесплатного оказания гражданам медицинской помощи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0" y="6106875"/>
            <a:ext cx="9144000" cy="50783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sz="13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Мониторинг населенных пунктов, находящихся вне зоны доступности </a:t>
            </a:r>
            <a:r>
              <a:rPr lang="ru-RU" sz="13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медицинского обслуживания медицинской организации, с численностью населения более 100 чел. </a:t>
            </a:r>
            <a:endParaRPr lang="ru-RU" altLang="ru-RU" sz="135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5"/>
          <p:cNvSpPr>
            <a:spLocks noChangeArrowheads="1"/>
          </p:cNvSpPr>
          <p:nvPr/>
        </p:nvSpPr>
        <p:spPr bwMode="auto">
          <a:xfrm>
            <a:off x="213717" y="1046774"/>
            <a:ext cx="2620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геоинформационную систему Минздрава России внесено:</a:t>
            </a:r>
          </a:p>
        </p:txBody>
      </p:sp>
      <p:sp>
        <p:nvSpPr>
          <p:cNvPr id="20" name="Прямоугольник 14"/>
          <p:cNvSpPr/>
          <p:nvPr/>
        </p:nvSpPr>
        <p:spPr>
          <a:xfrm>
            <a:off x="4082231" y="1079295"/>
            <a:ext cx="1936750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1000" dirty="0">
                <a:latin typeface="Tahoma" pitchFamily="34" charset="0"/>
                <a:cs typeface="Tahoma" pitchFamily="34" charset="0"/>
              </a:rPr>
              <a:t>медицинских организаций </a:t>
            </a:r>
            <a:br>
              <a:rPr lang="ru-RU" sz="1000" dirty="0">
                <a:latin typeface="Tahoma" pitchFamily="34" charset="0"/>
                <a:cs typeface="Tahoma" pitchFamily="34" charset="0"/>
              </a:rPr>
            </a:br>
            <a:r>
              <a:rPr lang="ru-RU" sz="1000" dirty="0">
                <a:latin typeface="Tahoma" pitchFamily="34" charset="0"/>
                <a:cs typeface="Tahoma" pitchFamily="34" charset="0"/>
              </a:rPr>
              <a:t>и их структурных подразделений</a:t>
            </a: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2993290" y="980264"/>
            <a:ext cx="1286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82</a:t>
            </a:r>
            <a:r>
              <a:rPr lang="ru-RU" sz="3200" dirty="0">
                <a:latin typeface="Arial Narrow" panose="020B0606020202030204" pitchFamily="34" charset="0"/>
              </a:rPr>
              <a:t> </a:t>
            </a:r>
            <a:r>
              <a:rPr lang="ru-RU" sz="1400" dirty="0">
                <a:latin typeface="Arial Narrow" panose="020B0606020202030204" pitchFamily="34" charset="0"/>
              </a:rPr>
              <a:t>тысячи</a:t>
            </a:r>
            <a:endParaRPr lang="en-US" sz="1400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14"/>
          <p:cNvSpPr/>
          <p:nvPr/>
        </p:nvSpPr>
        <p:spPr>
          <a:xfrm>
            <a:off x="7499031" y="1178855"/>
            <a:ext cx="12537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latin typeface="Tahoma" pitchFamily="34" charset="0"/>
                <a:cs typeface="Tahoma" pitchFamily="34" charset="0"/>
              </a:rPr>
              <a:t>населенных </a:t>
            </a:r>
          </a:p>
          <a:p>
            <a:r>
              <a:rPr lang="ru-RU" sz="1000" dirty="0">
                <a:latin typeface="Tahoma" pitchFamily="34" charset="0"/>
                <a:cs typeface="Tahoma" pitchFamily="34" charset="0"/>
              </a:rPr>
              <a:t>пунктов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87922" y="1012653"/>
            <a:ext cx="1388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156</a:t>
            </a:r>
            <a:r>
              <a:rPr lang="ru-RU" sz="1400" b="1" dirty="0"/>
              <a:t> </a:t>
            </a:r>
            <a:r>
              <a:rPr lang="ru-RU" sz="1400" dirty="0">
                <a:latin typeface="Arial Narrow" pitchFamily="34" charset="0"/>
              </a:rPr>
              <a:t>тысяч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614706"/>
            <a:ext cx="2057400" cy="247187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304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" t="18750" r="1094"/>
          <a:stretch/>
        </p:blipFill>
        <p:spPr bwMode="auto">
          <a:xfrm>
            <a:off x="2654" y="1215916"/>
            <a:ext cx="9017936" cy="401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9281" y="846584"/>
            <a:ext cx="77812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Населенные пункты, медицинские организации и их структурные подразделения на карте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5806" y="5488020"/>
            <a:ext cx="2376264" cy="5078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населенных пунктов анализируемого субъекта Российской Федерации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39752" y="5481281"/>
            <a:ext cx="3384376" cy="5078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Медицинские организации (структурные подразделения медицинских организаций) анализируемого субъекта Российской Федерации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24128" y="5494758"/>
            <a:ext cx="331236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Медицинские организации (структурные подразделения медицинских организаций) граничащего субъекта </a:t>
            </a:r>
            <a:b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Российской Федерации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827584" y="4149080"/>
            <a:ext cx="0" cy="1391364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511622" y="3080084"/>
            <a:ext cx="8308" cy="2401197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372200" y="3597442"/>
            <a:ext cx="0" cy="1897316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654" y="6196175"/>
            <a:ext cx="9144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 населенных пункта, из них вне зоны медицинского обслуживания по оказанию первичной медико-санитарной помощи – 1 населенный пункт с числом жителей от 101 до 300 человек.</a:t>
            </a:r>
          </a:p>
        </p:txBody>
      </p:sp>
      <p:cxnSp>
        <p:nvCxnSpPr>
          <p:cNvPr id="17" name="Прямая соединительная линия 49"/>
          <p:cNvCxnSpPr/>
          <p:nvPr/>
        </p:nvCxnSpPr>
        <p:spPr>
          <a:xfrm>
            <a:off x="345532" y="6138328"/>
            <a:ext cx="8171577" cy="68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50"/>
          <p:cNvSpPr/>
          <p:nvPr/>
        </p:nvSpPr>
        <p:spPr>
          <a:xfrm>
            <a:off x="501648" y="6125409"/>
            <a:ext cx="1296144" cy="67161"/>
          </a:xfrm>
          <a:prstGeom prst="rect">
            <a:avLst/>
          </a:prstGeom>
          <a:solidFill>
            <a:srgbClr val="BC3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7085584" y="6657840"/>
            <a:ext cx="2057400" cy="200160"/>
          </a:xfrm>
        </p:spPr>
        <p:txBody>
          <a:bodyPr/>
          <a:lstStyle/>
          <a:p>
            <a:pPr>
              <a:defRPr/>
            </a:pPr>
            <a:fld id="{EC53E1AA-585B-4999-B2C5-34CBEE8CE816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339752" y="108700"/>
            <a:ext cx="680323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480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>Оценка инфраструктуры здравоохранения с использованием геоинформационной системы Минздрава России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295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76243"/>
            <a:ext cx="2133600" cy="365125"/>
          </a:xfrm>
        </p:spPr>
        <p:txBody>
          <a:bodyPr/>
          <a:lstStyle/>
          <a:p>
            <a:pPr>
              <a:defRPr/>
            </a:pPr>
            <a:fld id="{02861D41-97EF-4481-86B0-4DE768C44BD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12" name="Прямоугольник 8"/>
          <p:cNvSpPr>
            <a:spLocks noChangeArrowheads="1"/>
          </p:cNvSpPr>
          <p:nvPr/>
        </p:nvSpPr>
        <p:spPr bwMode="auto">
          <a:xfrm>
            <a:off x="2339975" y="5113"/>
            <a:ext cx="6804025" cy="77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Территориальное планирование при оказании первичной медико-санитарной помощи населению в субъектах Российской Федерации </a:t>
            </a:r>
          </a:p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(по данным геоинформационной системы)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29" y="1126988"/>
            <a:ext cx="5539993" cy="318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211052" y="2198883"/>
            <a:ext cx="1323473" cy="101065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803519" y="4711763"/>
            <a:ext cx="1540044" cy="9541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Подробная информация о населенном пункте</a:t>
            </a:r>
          </a:p>
        </p:txBody>
      </p:sp>
      <p:cxnSp>
        <p:nvCxnSpPr>
          <p:cNvPr id="71" name="Прямая со стрелкой 70"/>
          <p:cNvCxnSpPr>
            <a:stCxn id="57" idx="0"/>
          </p:cNvCxnSpPr>
          <p:nvPr/>
        </p:nvCxnSpPr>
        <p:spPr>
          <a:xfrm flipV="1">
            <a:off x="1573541" y="3529847"/>
            <a:ext cx="0" cy="1181916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778" y="3137704"/>
            <a:ext cx="5405321" cy="3190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6711024" y="1784041"/>
            <a:ext cx="1638892" cy="1169551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400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Сведения о медицинских организациях в разной категории доступности</a:t>
            </a:r>
          </a:p>
        </p:txBody>
      </p:sp>
      <p:cxnSp>
        <p:nvCxnSpPr>
          <p:cNvPr id="85" name="Прямая со стрелкой 84"/>
          <p:cNvCxnSpPr/>
          <p:nvPr/>
        </p:nvCxnSpPr>
        <p:spPr>
          <a:xfrm flipH="1">
            <a:off x="5666874" y="2543915"/>
            <a:ext cx="1044150" cy="0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stCxn id="77" idx="2"/>
          </p:cNvCxnSpPr>
          <p:nvPr/>
        </p:nvCxnSpPr>
        <p:spPr>
          <a:xfrm>
            <a:off x="7530470" y="2953592"/>
            <a:ext cx="0" cy="1532783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2331532" y="5188816"/>
            <a:ext cx="1157626" cy="0"/>
          </a:xfrm>
          <a:prstGeom prst="straightConnector1">
            <a:avLst/>
          </a:prstGeom>
          <a:ln cmpd="sng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853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1" y="2330870"/>
            <a:ext cx="9143999" cy="204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НАСЕЛЕНИЕ </a:t>
            </a:r>
          </a:p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ДЕМОГРАФИЯ</a:t>
            </a:r>
          </a:p>
        </p:txBody>
      </p:sp>
      <p:sp>
        <p:nvSpPr>
          <p:cNvPr id="13" name="Прямоугольник 8"/>
          <p:cNvSpPr/>
          <p:nvPr/>
        </p:nvSpPr>
        <p:spPr>
          <a:xfrm>
            <a:off x="0" y="-17461"/>
            <a:ext cx="9144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1"/>
          <p:cNvSpPr/>
          <p:nvPr/>
        </p:nvSpPr>
        <p:spPr>
          <a:xfrm>
            <a:off x="0" y="274638"/>
            <a:ext cx="9144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2"/>
          <p:cNvSpPr/>
          <p:nvPr/>
        </p:nvSpPr>
        <p:spPr>
          <a:xfrm>
            <a:off x="0" y="6502402"/>
            <a:ext cx="9144000" cy="460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 bwMode="auto">
          <a:xfrm>
            <a:off x="3819525" y="6381750"/>
            <a:ext cx="1504950" cy="28733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>
            <a:normAutofit/>
          </a:bodyPr>
          <a:lstStyle/>
          <a:p>
            <a:pPr algn="ctr" defTabSz="957263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ru-RU" altLang="ru-RU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055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3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88975"/>
          </a:xfrm>
        </p:spPr>
        <p:txBody>
          <a:bodyPr/>
          <a:lstStyle/>
          <a:p>
            <a:pPr eaLnBrk="1" hangingPunct="1"/>
            <a:r>
              <a:rPr lang="ru-RU" altLang="ru-RU"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ОРГАНИЗАЦИИ МЕДИЦИНСКОЙ ПОМОЩИ ДЛЯ ТРУДНОДОСТУПНЫХ И МАЛОНАСЕЛЕННЫХ СЕЛЬСКИХ РАЙОНОВ</a:t>
            </a: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834212"/>
              </p:ext>
            </p:extLst>
          </p:nvPr>
        </p:nvGraphicFramePr>
        <p:xfrm>
          <a:off x="651249" y="1428103"/>
          <a:ext cx="7872413" cy="4737103"/>
        </p:xfrm>
        <a:graphic>
          <a:graphicData uri="http://schemas.openxmlformats.org/drawingml/2006/table">
            <a:tbl>
              <a:tblPr/>
              <a:tblGrid>
                <a:gridCol w="14462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35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90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30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ЧИСЛО ЖИТЕЛЕЙ,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ЧЕЛ.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РАССТОЯНИЕ ОТ ДРУГИХ МЕДИЦИНСКИХ ОРГАНИЗАЦИЙ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МЕНЕЕ 6 КМ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БОЛЕЕ 6 КМ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МЕНЕЕ 100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Домовые хозяйства, выездные формы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(вне зависимости от расстояния)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12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10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-300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Домовые хозяйства, выездные формы 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Фельдшерский здравпункт, фельдшерско-акушерский здравпункт, выездные формы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-1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000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Фельдшерский здравпункт, фельдшерско-акушерский здравпункт,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(также возможны выездные формы)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(вне зависимости от расстояния)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00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-2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000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Фельдшерский здравпункт, фельдшерско-акушерский здравпункт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(также возможны выездные формы)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Отделение общей врачебной практики, врачебная амбулатория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(также возможны выездные формы)</a:t>
                      </a: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БОЛЕЕ 2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000</a:t>
                      </a: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Отделение общей врачебной практики, врачебная амбулатория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(вне зависимости от расстояния)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(также возможны выездные формы)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7620" marR="7620" marT="7617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5633" name="TextBox 7"/>
          <p:cNvSpPr txBox="1">
            <a:spLocks noChangeArrowheads="1"/>
          </p:cNvSpPr>
          <p:nvPr/>
        </p:nvSpPr>
        <p:spPr bwMode="auto">
          <a:xfrm>
            <a:off x="18116" y="805113"/>
            <a:ext cx="91258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dirty="0">
                <a:latin typeface="Georgia" panose="02040502050405020303" pitchFamily="18" charset="0"/>
                <a:cs typeface="Tahoma" pitchFamily="34" charset="0"/>
              </a:rPr>
              <a:t>Приказ Минздрава России от 23.06.2015 № 361н</a:t>
            </a:r>
            <a:r>
              <a:rPr lang="en-US" altLang="ru-RU" sz="1200" dirty="0">
                <a:latin typeface="Georgia" panose="02040502050405020303" pitchFamily="18" charset="0"/>
                <a:cs typeface="Tahoma" pitchFamily="34" charset="0"/>
              </a:rPr>
              <a:t> </a:t>
            </a:r>
            <a:r>
              <a:rPr lang="ru-RU" altLang="ru-RU" sz="1200" dirty="0">
                <a:latin typeface="Georgia" panose="02040502050405020303" pitchFamily="18" charset="0"/>
                <a:cs typeface="Tahoma" pitchFamily="34" charset="0"/>
              </a:rPr>
              <a:t>«О внесении изменений в приказ Министерства здравоохранения и социального развития Российской Федерации от 15 мая 2012 г. N 543н «Об утверждении Положения об организации оказания первичной медико-санитарной помощи взрослому населению»</a:t>
            </a:r>
          </a:p>
        </p:txBody>
      </p:sp>
      <p:sp>
        <p:nvSpPr>
          <p:cNvPr id="25639" name="TextBox 13"/>
          <p:cNvSpPr txBox="1">
            <a:spLocks noChangeArrowheads="1"/>
          </p:cNvSpPr>
          <p:nvPr/>
        </p:nvSpPr>
        <p:spPr bwMode="auto">
          <a:xfrm>
            <a:off x="-4763" y="6211888"/>
            <a:ext cx="9153526" cy="64611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Приказом утверждены и требования к размещению объектов здравоохранения в малочисленных населенных пунктах. Так при численности населения свыше 101 человека и расстоянии до ближайшей медицинской организации более 6 км, приказом регламентировано оказание первичной медико-санитарной помощи на базе фельдшерского здравпункта или фельдшерско-акушерского пункта, а также организация выездных форм работы.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86600" y="6633882"/>
            <a:ext cx="2057400" cy="224118"/>
          </a:xfrm>
        </p:spPr>
        <p:txBody>
          <a:bodyPr/>
          <a:lstStyle/>
          <a:p>
            <a:pPr>
              <a:defRPr/>
            </a:pPr>
            <a:fld id="{D03EED2D-9E22-483D-9EE9-40187003482F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339976" y="134882"/>
            <a:ext cx="6804024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Территориальное планирование </a:t>
            </a:r>
          </a:p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при оказании первичной медико-санитарной помощи</a:t>
            </a:r>
            <a:endParaRPr lang="ru-RU" sz="1480" dirty="0"/>
          </a:p>
        </p:txBody>
      </p:sp>
    </p:spTree>
    <p:extLst>
      <p:ext uri="{BB962C8B-B14F-4D97-AF65-F5344CB8AC3E}">
        <p14:creationId xmlns:p14="http://schemas.microsoft.com/office/powerpoint/2010/main" val="2584366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8"/>
          <p:cNvSpPr txBox="1">
            <a:spLocks noChangeArrowheads="1"/>
          </p:cNvSpPr>
          <p:nvPr/>
        </p:nvSpPr>
        <p:spPr bwMode="auto">
          <a:xfrm>
            <a:off x="5212795" y="1808580"/>
            <a:ext cx="34575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>
                <a:latin typeface="Tahoma" pitchFamily="34" charset="0"/>
                <a:cs typeface="Tahoma" pitchFamily="34" charset="0"/>
              </a:rPr>
              <a:t>НАСЕЛЕННЫЙ ПУНКТ С ЧИСЛЕННОСТЬЮ</a:t>
            </a:r>
            <a:br>
              <a:rPr lang="ru-RU" sz="1100" b="1" dirty="0">
                <a:latin typeface="Tahoma" pitchFamily="34" charset="0"/>
                <a:cs typeface="Tahoma" pitchFamily="34" charset="0"/>
              </a:rPr>
            </a:br>
            <a:r>
              <a:rPr lang="ru-RU" sz="1100" b="1" dirty="0">
                <a:latin typeface="Tahoma" pitchFamily="34" charset="0"/>
                <a:cs typeface="Tahoma" pitchFamily="34" charset="0"/>
              </a:rPr>
              <a:t> НАСЕЛЕНИЯ СВЫШЕ 20 ТЫС. ЧЕЛОВЕК</a:t>
            </a:r>
          </a:p>
        </p:txBody>
      </p:sp>
      <p:sp>
        <p:nvSpPr>
          <p:cNvPr id="29698" name="TextBox 17"/>
          <p:cNvSpPr txBox="1">
            <a:spLocks noChangeArrowheads="1"/>
          </p:cNvSpPr>
          <p:nvPr/>
        </p:nvSpPr>
        <p:spPr bwMode="auto">
          <a:xfrm>
            <a:off x="1362913" y="1806022"/>
            <a:ext cx="27225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>
                <a:latin typeface="Tahoma" pitchFamily="34" charset="0"/>
                <a:cs typeface="Tahoma" pitchFamily="34" charset="0"/>
              </a:rPr>
              <a:t>ВНЕ ЗАВИСИМОСТИ ОТ ЧИСЛЕННОСТИ НАСЕЛЕНИЯ</a:t>
            </a: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056768"/>
              </p:ext>
            </p:extLst>
          </p:nvPr>
        </p:nvGraphicFramePr>
        <p:xfrm>
          <a:off x="864160" y="4132357"/>
          <a:ext cx="7507288" cy="2540636"/>
        </p:xfrm>
        <a:graphic>
          <a:graphicData uri="http://schemas.openxmlformats.org/drawingml/2006/table">
            <a:tbl>
              <a:tblPr/>
              <a:tblGrid>
                <a:gridCol w="1936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05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Численность  населения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Перечень основных медицинских организаций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2–10 тыс. 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Амбулатория, в том числе врачебная, или центр (отделение) общей врачебной практики (семейной медицины)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5–20 тыс. 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Участковая больница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20–50 тыс. 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Поликлиника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10-30 тыс. детей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Детская поликлиника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20-300 тыс. 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Городская больница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20-200 тыс. детей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Детская городская больница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не менее 1 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субъект Российской Федерации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Диспансеры: психоневрологический, наркологический, кожно-венерологический, противотуберкулезный, онкологический. Краевая (республиканская, областная, окружная) больница, больница инфекционная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9728" name="Прямоугольник 2"/>
          <p:cNvSpPr>
            <a:spLocks noChangeArrowheads="1"/>
          </p:cNvSpPr>
          <p:nvPr/>
        </p:nvSpPr>
        <p:spPr bwMode="auto">
          <a:xfrm>
            <a:off x="833998" y="3635470"/>
            <a:ext cx="75184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РЕКОМЕНДУЕМАЯ ЧИСЛЕННОСТЬ ОБСЛУЖИВАЕМОГО НАСЕЛЕНИЯ, ПРИ КОТОРОЙ СОЗДАЕТСЯ МЕДИЦИНСКАЯ ОРГАНИЗАЦИЯ</a:t>
            </a:r>
          </a:p>
        </p:txBody>
      </p:sp>
      <p:sp>
        <p:nvSpPr>
          <p:cNvPr id="29729" name="Заголовок 3"/>
          <p:cNvSpPr txBox="1">
            <a:spLocks/>
          </p:cNvSpPr>
          <p:nvPr/>
        </p:nvSpPr>
        <p:spPr bwMode="auto">
          <a:xfrm>
            <a:off x="0" y="76200"/>
            <a:ext cx="91440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ОРГАНИЗАЦИИ МЕДИЦИНСКОЙ ПОМОЩИ ДЛЯ ТРУДНОДОСТУПНЫХ И МАЛОНАСЕЛЕННЫХ СЕЛЬСКИХ РАЙОНОВ</a:t>
            </a:r>
          </a:p>
        </p:txBody>
      </p:sp>
      <p:sp>
        <p:nvSpPr>
          <p:cNvPr id="29730" name="Заголовок 3"/>
          <p:cNvSpPr txBox="1">
            <a:spLocks/>
          </p:cNvSpPr>
          <p:nvPr/>
        </p:nvSpPr>
        <p:spPr bwMode="auto">
          <a:xfrm>
            <a:off x="0" y="76200"/>
            <a:ext cx="91440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ОРГАНИЗАЦИИ МЕДИЦИНСКОЙ ПОМОЩИ ДЛЯ ТРУДНОДОСТУПНЫХ И МАЛОНАСЕЛЕННЫХ СЕЛЬСКИХ РАЙОНОВ</a:t>
            </a:r>
          </a:p>
        </p:txBody>
      </p:sp>
      <p:sp>
        <p:nvSpPr>
          <p:cNvPr id="29731" name="TextBox 37"/>
          <p:cNvSpPr txBox="1">
            <a:spLocks noChangeArrowheads="1"/>
          </p:cNvSpPr>
          <p:nvPr/>
        </p:nvSpPr>
        <p:spPr bwMode="auto">
          <a:xfrm>
            <a:off x="589005" y="995107"/>
            <a:ext cx="44862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1200" dirty="0">
                <a:cs typeface="Tahoma" pitchFamily="34" charset="0"/>
              </a:rPr>
              <a:t>Приказ Минздрава России от 27.02.2016 № 132н </a:t>
            </a:r>
          </a:p>
          <a:p>
            <a:pPr eaLnBrk="0" hangingPunct="0"/>
            <a:r>
              <a:rPr lang="ru-RU" sz="1200" dirty="0">
                <a:cs typeface="Tahoma" pitchFamily="34" charset="0"/>
              </a:rPr>
              <a:t>«О  требованиях к размещению медицинских организаций государственной системы здравоохранения и муниципальной системы здравоохранения исходя из потребностей населения»</a:t>
            </a:r>
            <a:endParaRPr lang="ru-RU" altLang="ru-RU" sz="1200" dirty="0">
              <a:cs typeface="Tahoma" pitchFamily="34" charset="0"/>
            </a:endParaRPr>
          </a:p>
        </p:txBody>
      </p:sp>
      <p:sp>
        <p:nvSpPr>
          <p:cNvPr id="49" name="Прямоугольник 35"/>
          <p:cNvSpPr/>
          <p:nvPr/>
        </p:nvSpPr>
        <p:spPr>
          <a:xfrm>
            <a:off x="695978" y="3598586"/>
            <a:ext cx="7848600" cy="315256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50" name="Прямая соединительная линия 30"/>
          <p:cNvCxnSpPr/>
          <p:nvPr/>
        </p:nvCxnSpPr>
        <p:spPr>
          <a:xfrm>
            <a:off x="3160055" y="3455897"/>
            <a:ext cx="90646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31"/>
          <p:cNvCxnSpPr/>
          <p:nvPr/>
        </p:nvCxnSpPr>
        <p:spPr>
          <a:xfrm flipH="1">
            <a:off x="1251880" y="3441610"/>
            <a:ext cx="971550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35"/>
          <p:cNvCxnSpPr/>
          <p:nvPr/>
        </p:nvCxnSpPr>
        <p:spPr>
          <a:xfrm flipV="1">
            <a:off x="4066518" y="3043147"/>
            <a:ext cx="0" cy="39846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36"/>
          <p:cNvCxnSpPr/>
          <p:nvPr/>
        </p:nvCxnSpPr>
        <p:spPr>
          <a:xfrm flipV="1">
            <a:off x="1251880" y="3043147"/>
            <a:ext cx="0" cy="39846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647168" y="2985997"/>
            <a:ext cx="2041525" cy="5540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Время</a:t>
            </a:r>
            <a:r>
              <a:rPr lang="en-US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доезда бригады </a:t>
            </a:r>
            <a:r>
              <a:rPr lang="ru-RU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скорой </a:t>
            </a:r>
            <a:br>
              <a:rPr lang="ru-RU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медицинской помощи </a:t>
            </a:r>
            <a:r>
              <a:rPr lang="en-US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≤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20 мин. с момента вызова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015593" y="2336710"/>
            <a:ext cx="1727200" cy="5540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Неотложная форма 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– </a:t>
            </a:r>
            <a:b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время</a:t>
            </a:r>
            <a:r>
              <a:rPr lang="en-US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транспортной доступности</a:t>
            </a:r>
            <a:r>
              <a:rPr lang="en-US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≤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120 мин.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10543" y="2336710"/>
            <a:ext cx="1604962" cy="5540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Экстренная форма 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– </a:t>
            </a:r>
            <a:b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время транспортной доступности</a:t>
            </a:r>
            <a:r>
              <a:rPr lang="en-US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≤</a:t>
            </a:r>
            <a:r>
              <a:rPr lang="ru-RU" sz="10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60 мин.</a:t>
            </a:r>
          </a:p>
        </p:txBody>
      </p:sp>
      <p:cxnSp>
        <p:nvCxnSpPr>
          <p:cNvPr id="26" name="Elbow Connector 25"/>
          <p:cNvCxnSpPr>
            <a:stCxn id="56" idx="0"/>
            <a:endCxn id="55" idx="0"/>
          </p:cNvCxnSpPr>
          <p:nvPr/>
        </p:nvCxnSpPr>
        <p:spPr>
          <a:xfrm rot="5400000" flipH="1" flipV="1">
            <a:off x="2698887" y="1154816"/>
            <a:ext cx="7937" cy="2365375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7"/>
          <p:cNvGrpSpPr/>
          <p:nvPr/>
        </p:nvGrpSpPr>
        <p:grpSpPr>
          <a:xfrm>
            <a:off x="2417928" y="2343656"/>
            <a:ext cx="499855" cy="548649"/>
            <a:chOff x="7545325" y="1628774"/>
            <a:chExt cx="731838" cy="730251"/>
          </a:xfrm>
          <a:solidFill>
            <a:schemeClr val="accent1"/>
          </a:solidFill>
        </p:grpSpPr>
        <p:sp>
          <p:nvSpPr>
            <p:cNvPr id="87" name="Rectangle 1300"/>
            <p:cNvSpPr>
              <a:spLocks noChangeArrowheads="1"/>
            </p:cNvSpPr>
            <p:nvPr/>
          </p:nvSpPr>
          <p:spPr bwMode="auto">
            <a:xfrm>
              <a:off x="7591363" y="2176462"/>
              <a:ext cx="250825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Rectangle 1301"/>
            <p:cNvSpPr>
              <a:spLocks noChangeArrowheads="1"/>
            </p:cNvSpPr>
            <p:nvPr/>
          </p:nvSpPr>
          <p:spPr bwMode="auto">
            <a:xfrm>
              <a:off x="7591363" y="2130424"/>
              <a:ext cx="11430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Rectangle 1302"/>
            <p:cNvSpPr>
              <a:spLocks noChangeArrowheads="1"/>
            </p:cNvSpPr>
            <p:nvPr/>
          </p:nvSpPr>
          <p:spPr bwMode="auto">
            <a:xfrm>
              <a:off x="7727888" y="2130424"/>
              <a:ext cx="11430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Rectangle 1303"/>
            <p:cNvSpPr>
              <a:spLocks noChangeArrowheads="1"/>
            </p:cNvSpPr>
            <p:nvPr/>
          </p:nvSpPr>
          <p:spPr bwMode="auto">
            <a:xfrm>
              <a:off x="7591363" y="2085974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Rectangle 1304"/>
            <p:cNvSpPr>
              <a:spLocks noChangeArrowheads="1"/>
            </p:cNvSpPr>
            <p:nvPr/>
          </p:nvSpPr>
          <p:spPr bwMode="auto">
            <a:xfrm>
              <a:off x="7727888" y="2085974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Rectangle 1305"/>
            <p:cNvSpPr>
              <a:spLocks noChangeArrowheads="1"/>
            </p:cNvSpPr>
            <p:nvPr/>
          </p:nvSpPr>
          <p:spPr bwMode="auto">
            <a:xfrm>
              <a:off x="7591363" y="2039937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Rectangle 1306"/>
            <p:cNvSpPr>
              <a:spLocks noChangeArrowheads="1"/>
            </p:cNvSpPr>
            <p:nvPr/>
          </p:nvSpPr>
          <p:spPr bwMode="auto">
            <a:xfrm>
              <a:off x="7727888" y="2039937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Rectangle 1307"/>
            <p:cNvSpPr>
              <a:spLocks noChangeArrowheads="1"/>
            </p:cNvSpPr>
            <p:nvPr/>
          </p:nvSpPr>
          <p:spPr bwMode="auto">
            <a:xfrm>
              <a:off x="7591363" y="1993899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Rectangle 1308"/>
            <p:cNvSpPr>
              <a:spLocks noChangeArrowheads="1"/>
            </p:cNvSpPr>
            <p:nvPr/>
          </p:nvSpPr>
          <p:spPr bwMode="auto">
            <a:xfrm>
              <a:off x="7727888" y="1993899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Rectangle 1309"/>
            <p:cNvSpPr>
              <a:spLocks noChangeArrowheads="1"/>
            </p:cNvSpPr>
            <p:nvPr/>
          </p:nvSpPr>
          <p:spPr bwMode="auto">
            <a:xfrm>
              <a:off x="7591363" y="1947862"/>
              <a:ext cx="250825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Rectangle 1310"/>
            <p:cNvSpPr>
              <a:spLocks noChangeArrowheads="1"/>
            </p:cNvSpPr>
            <p:nvPr/>
          </p:nvSpPr>
          <p:spPr bwMode="auto">
            <a:xfrm>
              <a:off x="7591363" y="1901824"/>
              <a:ext cx="11430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Rectangle 1311"/>
            <p:cNvSpPr>
              <a:spLocks noChangeArrowheads="1"/>
            </p:cNvSpPr>
            <p:nvPr/>
          </p:nvSpPr>
          <p:spPr bwMode="auto">
            <a:xfrm>
              <a:off x="7727888" y="1901824"/>
              <a:ext cx="11430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Rectangle 1312"/>
            <p:cNvSpPr>
              <a:spLocks noChangeArrowheads="1"/>
            </p:cNvSpPr>
            <p:nvPr/>
          </p:nvSpPr>
          <p:spPr bwMode="auto">
            <a:xfrm>
              <a:off x="7591363" y="1857374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Rectangle 1313"/>
            <p:cNvSpPr>
              <a:spLocks noChangeArrowheads="1"/>
            </p:cNvSpPr>
            <p:nvPr/>
          </p:nvSpPr>
          <p:spPr bwMode="auto">
            <a:xfrm>
              <a:off x="7727888" y="1857374"/>
              <a:ext cx="114300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Freeform 1314"/>
            <p:cNvSpPr>
              <a:spLocks/>
            </p:cNvSpPr>
            <p:nvPr/>
          </p:nvSpPr>
          <p:spPr bwMode="auto">
            <a:xfrm>
              <a:off x="8129525" y="1857374"/>
              <a:ext cx="147638" cy="501650"/>
            </a:xfrm>
            <a:custGeom>
              <a:avLst/>
              <a:gdLst>
                <a:gd name="T0" fmla="*/ 0 w 93"/>
                <a:gd name="T1" fmla="*/ 0 h 316"/>
                <a:gd name="T2" fmla="*/ 93 w 93"/>
                <a:gd name="T3" fmla="*/ 0 h 316"/>
                <a:gd name="T4" fmla="*/ 93 w 93"/>
                <a:gd name="T5" fmla="*/ 316 h 316"/>
                <a:gd name="T6" fmla="*/ 57 w 93"/>
                <a:gd name="T7" fmla="*/ 316 h 316"/>
                <a:gd name="T8" fmla="*/ 57 w 93"/>
                <a:gd name="T9" fmla="*/ 302 h 316"/>
                <a:gd name="T10" fmla="*/ 78 w 93"/>
                <a:gd name="T11" fmla="*/ 302 h 316"/>
                <a:gd name="T12" fmla="*/ 78 w 93"/>
                <a:gd name="T13" fmla="*/ 14 h 316"/>
                <a:gd name="T14" fmla="*/ 0 w 93"/>
                <a:gd name="T15" fmla="*/ 14 h 316"/>
                <a:gd name="T16" fmla="*/ 0 w 93"/>
                <a:gd name="T1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16">
                  <a:moveTo>
                    <a:pt x="0" y="0"/>
                  </a:moveTo>
                  <a:lnTo>
                    <a:pt x="93" y="0"/>
                  </a:lnTo>
                  <a:lnTo>
                    <a:pt x="93" y="316"/>
                  </a:lnTo>
                  <a:lnTo>
                    <a:pt x="57" y="316"/>
                  </a:lnTo>
                  <a:lnTo>
                    <a:pt x="57" y="302"/>
                  </a:lnTo>
                  <a:lnTo>
                    <a:pt x="78" y="302"/>
                  </a:lnTo>
                  <a:lnTo>
                    <a:pt x="78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Rectangle 1315"/>
            <p:cNvSpPr>
              <a:spLocks noChangeArrowheads="1"/>
            </p:cNvSpPr>
            <p:nvPr/>
          </p:nvSpPr>
          <p:spPr bwMode="auto">
            <a:xfrm>
              <a:off x="7877113" y="1857374"/>
              <a:ext cx="136525" cy="222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Freeform 1316"/>
            <p:cNvSpPr>
              <a:spLocks noEditPoints="1"/>
            </p:cNvSpPr>
            <p:nvPr/>
          </p:nvSpPr>
          <p:spPr bwMode="auto">
            <a:xfrm>
              <a:off x="7591363" y="2222499"/>
              <a:ext cx="639763" cy="136525"/>
            </a:xfrm>
            <a:custGeom>
              <a:avLst/>
              <a:gdLst>
                <a:gd name="T0" fmla="*/ 14 w 403"/>
                <a:gd name="T1" fmla="*/ 14 h 86"/>
                <a:gd name="T2" fmla="*/ 14 w 403"/>
                <a:gd name="T3" fmla="*/ 72 h 86"/>
                <a:gd name="T4" fmla="*/ 389 w 403"/>
                <a:gd name="T5" fmla="*/ 72 h 86"/>
                <a:gd name="T6" fmla="*/ 389 w 403"/>
                <a:gd name="T7" fmla="*/ 14 h 86"/>
                <a:gd name="T8" fmla="*/ 14 w 403"/>
                <a:gd name="T9" fmla="*/ 14 h 86"/>
                <a:gd name="T10" fmla="*/ 0 w 403"/>
                <a:gd name="T11" fmla="*/ 0 h 86"/>
                <a:gd name="T12" fmla="*/ 403 w 403"/>
                <a:gd name="T13" fmla="*/ 0 h 86"/>
                <a:gd name="T14" fmla="*/ 403 w 403"/>
                <a:gd name="T15" fmla="*/ 86 h 86"/>
                <a:gd name="T16" fmla="*/ 0 w 403"/>
                <a:gd name="T17" fmla="*/ 86 h 86"/>
                <a:gd name="T18" fmla="*/ 0 w 403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86">
                  <a:moveTo>
                    <a:pt x="14" y="14"/>
                  </a:moveTo>
                  <a:lnTo>
                    <a:pt x="14" y="72"/>
                  </a:lnTo>
                  <a:lnTo>
                    <a:pt x="389" y="72"/>
                  </a:lnTo>
                  <a:lnTo>
                    <a:pt x="389" y="14"/>
                  </a:lnTo>
                  <a:lnTo>
                    <a:pt x="14" y="14"/>
                  </a:lnTo>
                  <a:close/>
                  <a:moveTo>
                    <a:pt x="0" y="0"/>
                  </a:moveTo>
                  <a:lnTo>
                    <a:pt x="403" y="0"/>
                  </a:lnTo>
                  <a:lnTo>
                    <a:pt x="403" y="86"/>
                  </a:ln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Rectangle 1317"/>
            <p:cNvSpPr>
              <a:spLocks noChangeArrowheads="1"/>
            </p:cNvSpPr>
            <p:nvPr/>
          </p:nvSpPr>
          <p:spPr bwMode="auto">
            <a:xfrm>
              <a:off x="7751700" y="2268537"/>
              <a:ext cx="22225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Rectangle 1318"/>
            <p:cNvSpPr>
              <a:spLocks noChangeArrowheads="1"/>
            </p:cNvSpPr>
            <p:nvPr/>
          </p:nvSpPr>
          <p:spPr bwMode="auto">
            <a:xfrm>
              <a:off x="8048563" y="2268537"/>
              <a:ext cx="22225" cy="809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Rectangle 1319"/>
            <p:cNvSpPr>
              <a:spLocks noChangeArrowheads="1"/>
            </p:cNvSpPr>
            <p:nvPr/>
          </p:nvSpPr>
          <p:spPr bwMode="auto">
            <a:xfrm>
              <a:off x="7604063" y="2290762"/>
              <a:ext cx="61595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Rectangle 1320"/>
            <p:cNvSpPr>
              <a:spLocks noChangeArrowheads="1"/>
            </p:cNvSpPr>
            <p:nvPr/>
          </p:nvSpPr>
          <p:spPr bwMode="auto">
            <a:xfrm>
              <a:off x="7681850" y="1743074"/>
              <a:ext cx="23813" cy="904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Rectangle 1321"/>
            <p:cNvSpPr>
              <a:spLocks noChangeArrowheads="1"/>
            </p:cNvSpPr>
            <p:nvPr/>
          </p:nvSpPr>
          <p:spPr bwMode="auto">
            <a:xfrm>
              <a:off x="7727888" y="1743074"/>
              <a:ext cx="23813" cy="904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Rectangle 1322"/>
            <p:cNvSpPr>
              <a:spLocks noChangeArrowheads="1"/>
            </p:cNvSpPr>
            <p:nvPr/>
          </p:nvSpPr>
          <p:spPr bwMode="auto">
            <a:xfrm>
              <a:off x="7692963" y="1777999"/>
              <a:ext cx="47625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Rectangle 1323"/>
            <p:cNvSpPr>
              <a:spLocks noChangeArrowheads="1"/>
            </p:cNvSpPr>
            <p:nvPr/>
          </p:nvSpPr>
          <p:spPr bwMode="auto">
            <a:xfrm>
              <a:off x="7637400" y="1777999"/>
              <a:ext cx="22225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Rectangle 1324"/>
            <p:cNvSpPr>
              <a:spLocks noChangeArrowheads="1"/>
            </p:cNvSpPr>
            <p:nvPr/>
          </p:nvSpPr>
          <p:spPr bwMode="auto">
            <a:xfrm>
              <a:off x="7773925" y="1777999"/>
              <a:ext cx="22225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Freeform 1325"/>
            <p:cNvSpPr>
              <a:spLocks noEditPoints="1"/>
            </p:cNvSpPr>
            <p:nvPr/>
          </p:nvSpPr>
          <p:spPr bwMode="auto">
            <a:xfrm>
              <a:off x="7991413" y="1719262"/>
              <a:ext cx="160338" cy="160338"/>
            </a:xfrm>
            <a:custGeom>
              <a:avLst/>
              <a:gdLst>
                <a:gd name="T0" fmla="*/ 44 w 101"/>
                <a:gd name="T1" fmla="*/ 15 h 101"/>
                <a:gd name="T2" fmla="*/ 44 w 101"/>
                <a:gd name="T3" fmla="*/ 43 h 101"/>
                <a:gd name="T4" fmla="*/ 14 w 101"/>
                <a:gd name="T5" fmla="*/ 43 h 101"/>
                <a:gd name="T6" fmla="*/ 14 w 101"/>
                <a:gd name="T7" fmla="*/ 58 h 101"/>
                <a:gd name="T8" fmla="*/ 44 w 101"/>
                <a:gd name="T9" fmla="*/ 58 h 101"/>
                <a:gd name="T10" fmla="*/ 44 w 101"/>
                <a:gd name="T11" fmla="*/ 87 h 101"/>
                <a:gd name="T12" fmla="*/ 58 w 101"/>
                <a:gd name="T13" fmla="*/ 87 h 101"/>
                <a:gd name="T14" fmla="*/ 58 w 101"/>
                <a:gd name="T15" fmla="*/ 58 h 101"/>
                <a:gd name="T16" fmla="*/ 87 w 101"/>
                <a:gd name="T17" fmla="*/ 58 h 101"/>
                <a:gd name="T18" fmla="*/ 87 w 101"/>
                <a:gd name="T19" fmla="*/ 43 h 101"/>
                <a:gd name="T20" fmla="*/ 58 w 101"/>
                <a:gd name="T21" fmla="*/ 43 h 101"/>
                <a:gd name="T22" fmla="*/ 58 w 101"/>
                <a:gd name="T23" fmla="*/ 15 h 101"/>
                <a:gd name="T24" fmla="*/ 44 w 101"/>
                <a:gd name="T25" fmla="*/ 15 h 101"/>
                <a:gd name="T26" fmla="*/ 29 w 101"/>
                <a:gd name="T27" fmla="*/ 0 h 101"/>
                <a:gd name="T28" fmla="*/ 72 w 101"/>
                <a:gd name="T29" fmla="*/ 0 h 101"/>
                <a:gd name="T30" fmla="*/ 72 w 101"/>
                <a:gd name="T31" fmla="*/ 29 h 101"/>
                <a:gd name="T32" fmla="*/ 101 w 101"/>
                <a:gd name="T33" fmla="*/ 29 h 101"/>
                <a:gd name="T34" fmla="*/ 101 w 101"/>
                <a:gd name="T35" fmla="*/ 72 h 101"/>
                <a:gd name="T36" fmla="*/ 72 w 101"/>
                <a:gd name="T37" fmla="*/ 72 h 101"/>
                <a:gd name="T38" fmla="*/ 72 w 101"/>
                <a:gd name="T39" fmla="*/ 101 h 101"/>
                <a:gd name="T40" fmla="*/ 29 w 101"/>
                <a:gd name="T41" fmla="*/ 101 h 101"/>
                <a:gd name="T42" fmla="*/ 29 w 101"/>
                <a:gd name="T43" fmla="*/ 72 h 101"/>
                <a:gd name="T44" fmla="*/ 0 w 101"/>
                <a:gd name="T45" fmla="*/ 72 h 101"/>
                <a:gd name="T46" fmla="*/ 0 w 101"/>
                <a:gd name="T47" fmla="*/ 29 h 101"/>
                <a:gd name="T48" fmla="*/ 29 w 101"/>
                <a:gd name="T49" fmla="*/ 29 h 101"/>
                <a:gd name="T50" fmla="*/ 29 w 101"/>
                <a:gd name="T5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101">
                  <a:moveTo>
                    <a:pt x="44" y="15"/>
                  </a:moveTo>
                  <a:lnTo>
                    <a:pt x="44" y="43"/>
                  </a:lnTo>
                  <a:lnTo>
                    <a:pt x="14" y="43"/>
                  </a:lnTo>
                  <a:lnTo>
                    <a:pt x="14" y="58"/>
                  </a:lnTo>
                  <a:lnTo>
                    <a:pt x="44" y="58"/>
                  </a:lnTo>
                  <a:lnTo>
                    <a:pt x="44" y="87"/>
                  </a:lnTo>
                  <a:lnTo>
                    <a:pt x="58" y="87"/>
                  </a:lnTo>
                  <a:lnTo>
                    <a:pt x="58" y="58"/>
                  </a:lnTo>
                  <a:lnTo>
                    <a:pt x="87" y="58"/>
                  </a:lnTo>
                  <a:lnTo>
                    <a:pt x="87" y="43"/>
                  </a:lnTo>
                  <a:lnTo>
                    <a:pt x="58" y="43"/>
                  </a:lnTo>
                  <a:lnTo>
                    <a:pt x="58" y="15"/>
                  </a:lnTo>
                  <a:lnTo>
                    <a:pt x="44" y="15"/>
                  </a:lnTo>
                  <a:close/>
                  <a:moveTo>
                    <a:pt x="29" y="0"/>
                  </a:moveTo>
                  <a:lnTo>
                    <a:pt x="72" y="0"/>
                  </a:lnTo>
                  <a:lnTo>
                    <a:pt x="72" y="29"/>
                  </a:lnTo>
                  <a:lnTo>
                    <a:pt x="101" y="29"/>
                  </a:lnTo>
                  <a:lnTo>
                    <a:pt x="101" y="72"/>
                  </a:lnTo>
                  <a:lnTo>
                    <a:pt x="72" y="72"/>
                  </a:lnTo>
                  <a:lnTo>
                    <a:pt x="72" y="101"/>
                  </a:lnTo>
                  <a:lnTo>
                    <a:pt x="29" y="101"/>
                  </a:lnTo>
                  <a:lnTo>
                    <a:pt x="29" y="72"/>
                  </a:lnTo>
                  <a:lnTo>
                    <a:pt x="0" y="72"/>
                  </a:lnTo>
                  <a:lnTo>
                    <a:pt x="0" y="29"/>
                  </a:lnTo>
                  <a:lnTo>
                    <a:pt x="29" y="29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Freeform 1326"/>
            <p:cNvSpPr>
              <a:spLocks noEditPoints="1"/>
            </p:cNvSpPr>
            <p:nvPr/>
          </p:nvSpPr>
          <p:spPr bwMode="auto">
            <a:xfrm>
              <a:off x="7910450" y="1901824"/>
              <a:ext cx="92075" cy="69850"/>
            </a:xfrm>
            <a:custGeom>
              <a:avLst/>
              <a:gdLst>
                <a:gd name="T0" fmla="*/ 15 w 58"/>
                <a:gd name="T1" fmla="*/ 15 h 44"/>
                <a:gd name="T2" fmla="*/ 15 w 58"/>
                <a:gd name="T3" fmla="*/ 29 h 44"/>
                <a:gd name="T4" fmla="*/ 44 w 58"/>
                <a:gd name="T5" fmla="*/ 29 h 44"/>
                <a:gd name="T6" fmla="*/ 44 w 58"/>
                <a:gd name="T7" fmla="*/ 15 h 44"/>
                <a:gd name="T8" fmla="*/ 15 w 58"/>
                <a:gd name="T9" fmla="*/ 15 h 44"/>
                <a:gd name="T10" fmla="*/ 0 w 58"/>
                <a:gd name="T11" fmla="*/ 0 h 44"/>
                <a:gd name="T12" fmla="*/ 58 w 58"/>
                <a:gd name="T13" fmla="*/ 0 h 44"/>
                <a:gd name="T14" fmla="*/ 58 w 58"/>
                <a:gd name="T15" fmla="*/ 44 h 44"/>
                <a:gd name="T16" fmla="*/ 0 w 58"/>
                <a:gd name="T17" fmla="*/ 44 h 44"/>
                <a:gd name="T18" fmla="*/ 0 w 58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4">
                  <a:moveTo>
                    <a:pt x="15" y="15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5"/>
                  </a:lnTo>
                  <a:lnTo>
                    <a:pt x="15" y="15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Freeform 1327"/>
            <p:cNvSpPr>
              <a:spLocks noEditPoints="1"/>
            </p:cNvSpPr>
            <p:nvPr/>
          </p:nvSpPr>
          <p:spPr bwMode="auto">
            <a:xfrm>
              <a:off x="8024750" y="1901824"/>
              <a:ext cx="92075" cy="69850"/>
            </a:xfrm>
            <a:custGeom>
              <a:avLst/>
              <a:gdLst>
                <a:gd name="T0" fmla="*/ 15 w 58"/>
                <a:gd name="T1" fmla="*/ 15 h 44"/>
                <a:gd name="T2" fmla="*/ 15 w 58"/>
                <a:gd name="T3" fmla="*/ 29 h 44"/>
                <a:gd name="T4" fmla="*/ 44 w 58"/>
                <a:gd name="T5" fmla="*/ 29 h 44"/>
                <a:gd name="T6" fmla="*/ 44 w 58"/>
                <a:gd name="T7" fmla="*/ 15 h 44"/>
                <a:gd name="T8" fmla="*/ 15 w 58"/>
                <a:gd name="T9" fmla="*/ 15 h 44"/>
                <a:gd name="T10" fmla="*/ 0 w 58"/>
                <a:gd name="T11" fmla="*/ 0 h 44"/>
                <a:gd name="T12" fmla="*/ 58 w 58"/>
                <a:gd name="T13" fmla="*/ 0 h 44"/>
                <a:gd name="T14" fmla="*/ 58 w 58"/>
                <a:gd name="T15" fmla="*/ 44 h 44"/>
                <a:gd name="T16" fmla="*/ 0 w 58"/>
                <a:gd name="T17" fmla="*/ 44 h 44"/>
                <a:gd name="T18" fmla="*/ 0 w 58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4">
                  <a:moveTo>
                    <a:pt x="15" y="15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5"/>
                  </a:lnTo>
                  <a:lnTo>
                    <a:pt x="15" y="15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Freeform 1328"/>
            <p:cNvSpPr>
              <a:spLocks noEditPoints="1"/>
            </p:cNvSpPr>
            <p:nvPr/>
          </p:nvSpPr>
          <p:spPr bwMode="auto">
            <a:xfrm>
              <a:off x="8139050" y="1901824"/>
              <a:ext cx="92075" cy="69850"/>
            </a:xfrm>
            <a:custGeom>
              <a:avLst/>
              <a:gdLst>
                <a:gd name="T0" fmla="*/ 15 w 58"/>
                <a:gd name="T1" fmla="*/ 15 h 44"/>
                <a:gd name="T2" fmla="*/ 15 w 58"/>
                <a:gd name="T3" fmla="*/ 29 h 44"/>
                <a:gd name="T4" fmla="*/ 44 w 58"/>
                <a:gd name="T5" fmla="*/ 29 h 44"/>
                <a:gd name="T6" fmla="*/ 44 w 58"/>
                <a:gd name="T7" fmla="*/ 15 h 44"/>
                <a:gd name="T8" fmla="*/ 15 w 58"/>
                <a:gd name="T9" fmla="*/ 15 h 44"/>
                <a:gd name="T10" fmla="*/ 0 w 58"/>
                <a:gd name="T11" fmla="*/ 0 h 44"/>
                <a:gd name="T12" fmla="*/ 58 w 58"/>
                <a:gd name="T13" fmla="*/ 0 h 44"/>
                <a:gd name="T14" fmla="*/ 58 w 58"/>
                <a:gd name="T15" fmla="*/ 44 h 44"/>
                <a:gd name="T16" fmla="*/ 0 w 58"/>
                <a:gd name="T17" fmla="*/ 44 h 44"/>
                <a:gd name="T18" fmla="*/ 0 w 58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4">
                  <a:moveTo>
                    <a:pt x="15" y="15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5"/>
                  </a:lnTo>
                  <a:lnTo>
                    <a:pt x="15" y="15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Freeform 1329"/>
            <p:cNvSpPr>
              <a:spLocks noEditPoints="1"/>
            </p:cNvSpPr>
            <p:nvPr/>
          </p:nvSpPr>
          <p:spPr bwMode="auto">
            <a:xfrm>
              <a:off x="7910450" y="1993899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9 h 43"/>
                <a:gd name="T4" fmla="*/ 44 w 58"/>
                <a:gd name="T5" fmla="*/ 29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Freeform 1330"/>
            <p:cNvSpPr>
              <a:spLocks noEditPoints="1"/>
            </p:cNvSpPr>
            <p:nvPr/>
          </p:nvSpPr>
          <p:spPr bwMode="auto">
            <a:xfrm>
              <a:off x="8024750" y="1993899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9 h 43"/>
                <a:gd name="T4" fmla="*/ 44 w 58"/>
                <a:gd name="T5" fmla="*/ 29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Freeform 1331"/>
            <p:cNvSpPr>
              <a:spLocks noEditPoints="1"/>
            </p:cNvSpPr>
            <p:nvPr/>
          </p:nvSpPr>
          <p:spPr bwMode="auto">
            <a:xfrm>
              <a:off x="8139050" y="1993899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9 h 43"/>
                <a:gd name="T4" fmla="*/ 44 w 58"/>
                <a:gd name="T5" fmla="*/ 29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9"/>
                  </a:lnTo>
                  <a:lnTo>
                    <a:pt x="44" y="29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Freeform 1332"/>
            <p:cNvSpPr>
              <a:spLocks noEditPoints="1"/>
            </p:cNvSpPr>
            <p:nvPr/>
          </p:nvSpPr>
          <p:spPr bwMode="auto">
            <a:xfrm>
              <a:off x="7910450" y="2085974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8 h 43"/>
                <a:gd name="T4" fmla="*/ 44 w 58"/>
                <a:gd name="T5" fmla="*/ 28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8"/>
                  </a:lnTo>
                  <a:lnTo>
                    <a:pt x="44" y="28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Freeform 1333"/>
            <p:cNvSpPr>
              <a:spLocks noEditPoints="1"/>
            </p:cNvSpPr>
            <p:nvPr/>
          </p:nvSpPr>
          <p:spPr bwMode="auto">
            <a:xfrm>
              <a:off x="8024750" y="2085974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8 h 43"/>
                <a:gd name="T4" fmla="*/ 44 w 58"/>
                <a:gd name="T5" fmla="*/ 28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8"/>
                  </a:lnTo>
                  <a:lnTo>
                    <a:pt x="44" y="28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Freeform 1334"/>
            <p:cNvSpPr>
              <a:spLocks noEditPoints="1"/>
            </p:cNvSpPr>
            <p:nvPr/>
          </p:nvSpPr>
          <p:spPr bwMode="auto">
            <a:xfrm>
              <a:off x="8139050" y="2085974"/>
              <a:ext cx="92075" cy="68263"/>
            </a:xfrm>
            <a:custGeom>
              <a:avLst/>
              <a:gdLst>
                <a:gd name="T0" fmla="*/ 15 w 58"/>
                <a:gd name="T1" fmla="*/ 14 h 43"/>
                <a:gd name="T2" fmla="*/ 15 w 58"/>
                <a:gd name="T3" fmla="*/ 28 h 43"/>
                <a:gd name="T4" fmla="*/ 44 w 58"/>
                <a:gd name="T5" fmla="*/ 28 h 43"/>
                <a:gd name="T6" fmla="*/ 44 w 58"/>
                <a:gd name="T7" fmla="*/ 14 h 43"/>
                <a:gd name="T8" fmla="*/ 15 w 58"/>
                <a:gd name="T9" fmla="*/ 14 h 43"/>
                <a:gd name="T10" fmla="*/ 0 w 58"/>
                <a:gd name="T11" fmla="*/ 0 h 43"/>
                <a:gd name="T12" fmla="*/ 58 w 58"/>
                <a:gd name="T13" fmla="*/ 0 h 43"/>
                <a:gd name="T14" fmla="*/ 58 w 58"/>
                <a:gd name="T15" fmla="*/ 43 h 43"/>
                <a:gd name="T16" fmla="*/ 0 w 58"/>
                <a:gd name="T17" fmla="*/ 43 h 43"/>
                <a:gd name="T18" fmla="*/ 0 w 5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3">
                  <a:moveTo>
                    <a:pt x="15" y="14"/>
                  </a:moveTo>
                  <a:lnTo>
                    <a:pt x="15" y="28"/>
                  </a:lnTo>
                  <a:lnTo>
                    <a:pt x="44" y="28"/>
                  </a:lnTo>
                  <a:lnTo>
                    <a:pt x="44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Rectangle 1335"/>
            <p:cNvSpPr>
              <a:spLocks noChangeArrowheads="1"/>
            </p:cNvSpPr>
            <p:nvPr/>
          </p:nvSpPr>
          <p:spPr bwMode="auto">
            <a:xfrm>
              <a:off x="7910450" y="2176462"/>
              <a:ext cx="355600" cy="238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Freeform 1336"/>
            <p:cNvSpPr>
              <a:spLocks/>
            </p:cNvSpPr>
            <p:nvPr/>
          </p:nvSpPr>
          <p:spPr bwMode="auto">
            <a:xfrm>
              <a:off x="7545325" y="1697037"/>
              <a:ext cx="342900" cy="661988"/>
            </a:xfrm>
            <a:custGeom>
              <a:avLst/>
              <a:gdLst>
                <a:gd name="T0" fmla="*/ 0 w 216"/>
                <a:gd name="T1" fmla="*/ 0 h 417"/>
                <a:gd name="T2" fmla="*/ 216 w 216"/>
                <a:gd name="T3" fmla="*/ 0 h 417"/>
                <a:gd name="T4" fmla="*/ 216 w 216"/>
                <a:gd name="T5" fmla="*/ 317 h 417"/>
                <a:gd name="T6" fmla="*/ 202 w 216"/>
                <a:gd name="T7" fmla="*/ 317 h 417"/>
                <a:gd name="T8" fmla="*/ 202 w 216"/>
                <a:gd name="T9" fmla="*/ 14 h 417"/>
                <a:gd name="T10" fmla="*/ 14 w 216"/>
                <a:gd name="T11" fmla="*/ 14 h 417"/>
                <a:gd name="T12" fmla="*/ 14 w 216"/>
                <a:gd name="T13" fmla="*/ 403 h 417"/>
                <a:gd name="T14" fmla="*/ 37 w 216"/>
                <a:gd name="T15" fmla="*/ 403 h 417"/>
                <a:gd name="T16" fmla="*/ 37 w 216"/>
                <a:gd name="T17" fmla="*/ 417 h 417"/>
                <a:gd name="T18" fmla="*/ 0 w 216"/>
                <a:gd name="T19" fmla="*/ 417 h 417"/>
                <a:gd name="T20" fmla="*/ 0 w 216"/>
                <a:gd name="T2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417">
                  <a:moveTo>
                    <a:pt x="0" y="0"/>
                  </a:moveTo>
                  <a:lnTo>
                    <a:pt x="216" y="0"/>
                  </a:lnTo>
                  <a:lnTo>
                    <a:pt x="216" y="317"/>
                  </a:lnTo>
                  <a:lnTo>
                    <a:pt x="202" y="317"/>
                  </a:lnTo>
                  <a:lnTo>
                    <a:pt x="202" y="14"/>
                  </a:lnTo>
                  <a:lnTo>
                    <a:pt x="14" y="14"/>
                  </a:lnTo>
                  <a:lnTo>
                    <a:pt x="14" y="403"/>
                  </a:lnTo>
                  <a:lnTo>
                    <a:pt x="37" y="403"/>
                  </a:lnTo>
                  <a:lnTo>
                    <a:pt x="37" y="417"/>
                  </a:lnTo>
                  <a:lnTo>
                    <a:pt x="0" y="4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Freeform 1337"/>
            <p:cNvSpPr>
              <a:spLocks noEditPoints="1"/>
            </p:cNvSpPr>
            <p:nvPr/>
          </p:nvSpPr>
          <p:spPr bwMode="auto">
            <a:xfrm>
              <a:off x="7567550" y="1650999"/>
              <a:ext cx="298450" cy="68263"/>
            </a:xfrm>
            <a:custGeom>
              <a:avLst/>
              <a:gdLst>
                <a:gd name="T0" fmla="*/ 15 w 188"/>
                <a:gd name="T1" fmla="*/ 14 h 43"/>
                <a:gd name="T2" fmla="*/ 15 w 188"/>
                <a:gd name="T3" fmla="*/ 29 h 43"/>
                <a:gd name="T4" fmla="*/ 173 w 188"/>
                <a:gd name="T5" fmla="*/ 29 h 43"/>
                <a:gd name="T6" fmla="*/ 173 w 188"/>
                <a:gd name="T7" fmla="*/ 14 h 43"/>
                <a:gd name="T8" fmla="*/ 15 w 188"/>
                <a:gd name="T9" fmla="*/ 14 h 43"/>
                <a:gd name="T10" fmla="*/ 0 w 188"/>
                <a:gd name="T11" fmla="*/ 0 h 43"/>
                <a:gd name="T12" fmla="*/ 188 w 188"/>
                <a:gd name="T13" fmla="*/ 0 h 43"/>
                <a:gd name="T14" fmla="*/ 188 w 188"/>
                <a:gd name="T15" fmla="*/ 43 h 43"/>
                <a:gd name="T16" fmla="*/ 0 w 188"/>
                <a:gd name="T17" fmla="*/ 43 h 43"/>
                <a:gd name="T18" fmla="*/ 0 w 188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43">
                  <a:moveTo>
                    <a:pt x="15" y="14"/>
                  </a:moveTo>
                  <a:lnTo>
                    <a:pt x="15" y="29"/>
                  </a:lnTo>
                  <a:lnTo>
                    <a:pt x="173" y="29"/>
                  </a:lnTo>
                  <a:lnTo>
                    <a:pt x="173" y="14"/>
                  </a:ln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188" y="0"/>
                  </a:lnTo>
                  <a:lnTo>
                    <a:pt x="188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Rectangle 1338"/>
            <p:cNvSpPr>
              <a:spLocks noChangeArrowheads="1"/>
            </p:cNvSpPr>
            <p:nvPr/>
          </p:nvSpPr>
          <p:spPr bwMode="auto">
            <a:xfrm>
              <a:off x="7613588" y="1628774"/>
              <a:ext cx="23813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Rectangle 1339"/>
            <p:cNvSpPr>
              <a:spLocks noChangeArrowheads="1"/>
            </p:cNvSpPr>
            <p:nvPr/>
          </p:nvSpPr>
          <p:spPr bwMode="auto">
            <a:xfrm>
              <a:off x="7796150" y="1628774"/>
              <a:ext cx="23813" cy="349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376493" y="2274047"/>
            <a:ext cx="3159125" cy="708025"/>
            <a:chOff x="5626690" y="1978942"/>
            <a:chExt cx="3159473" cy="709248"/>
          </a:xfrm>
        </p:grpSpPr>
        <p:sp>
          <p:nvSpPr>
            <p:cNvPr id="70" name="TextBox 69"/>
            <p:cNvSpPr txBox="1"/>
            <p:nvPr/>
          </p:nvSpPr>
          <p:spPr>
            <a:xfrm>
              <a:off x="7022256" y="1980533"/>
              <a:ext cx="1763907" cy="7076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первичная медико-санитарная помощь –  </a:t>
              </a:r>
              <a:r>
                <a:rPr lang="ru-RU" sz="1000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время </a:t>
              </a:r>
              <a:r>
                <a:rPr lang="en-US" sz="1000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sz="1000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шаговой  доступности</a:t>
              </a:r>
              <a:r>
                <a:rPr lang="en-US" sz="1000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 ≤</a:t>
              </a:r>
              <a:r>
                <a:rPr lang="ru-RU" sz="1000">
                  <a:solidFill>
                    <a:schemeClr val="tx2"/>
                  </a:solidFill>
                  <a:latin typeface="Tahoma" pitchFamily="34" charset="0"/>
                  <a:cs typeface="Tahoma" pitchFamily="34" charset="0"/>
                </a:rPr>
                <a:t> 60 мин.</a:t>
              </a:r>
            </a:p>
          </p:txBody>
        </p:sp>
        <p:grpSp>
          <p:nvGrpSpPr>
            <p:cNvPr id="4" name="Group 70"/>
            <p:cNvGrpSpPr/>
            <p:nvPr/>
          </p:nvGrpSpPr>
          <p:grpSpPr>
            <a:xfrm>
              <a:off x="5626690" y="1978942"/>
              <a:ext cx="308260" cy="413104"/>
              <a:chOff x="8861363" y="4040187"/>
              <a:chExt cx="546100" cy="731838"/>
            </a:xfrm>
            <a:solidFill>
              <a:schemeClr val="accent1"/>
            </a:solidFill>
          </p:grpSpPr>
          <p:sp>
            <p:nvSpPr>
              <p:cNvPr id="72" name="Freeform 1360"/>
              <p:cNvSpPr>
                <a:spLocks noEditPoints="1"/>
              </p:cNvSpPr>
              <p:nvPr/>
            </p:nvSpPr>
            <p:spPr bwMode="auto">
              <a:xfrm>
                <a:off x="9020113" y="4040187"/>
                <a:ext cx="228600" cy="285750"/>
              </a:xfrm>
              <a:custGeom>
                <a:avLst/>
                <a:gdLst>
                  <a:gd name="T0" fmla="*/ 72 w 144"/>
                  <a:gd name="T1" fmla="*/ 15 h 180"/>
                  <a:gd name="T2" fmla="*/ 50 w 144"/>
                  <a:gd name="T3" fmla="*/ 16 h 180"/>
                  <a:gd name="T4" fmla="*/ 34 w 144"/>
                  <a:gd name="T5" fmla="*/ 23 h 180"/>
                  <a:gd name="T6" fmla="*/ 23 w 144"/>
                  <a:gd name="T7" fmla="*/ 34 h 180"/>
                  <a:gd name="T8" fmla="*/ 16 w 144"/>
                  <a:gd name="T9" fmla="*/ 50 h 180"/>
                  <a:gd name="T10" fmla="*/ 15 w 144"/>
                  <a:gd name="T11" fmla="*/ 71 h 180"/>
                  <a:gd name="T12" fmla="*/ 15 w 144"/>
                  <a:gd name="T13" fmla="*/ 79 h 180"/>
                  <a:gd name="T14" fmla="*/ 16 w 144"/>
                  <a:gd name="T15" fmla="*/ 101 h 180"/>
                  <a:gd name="T16" fmla="*/ 23 w 144"/>
                  <a:gd name="T17" fmla="*/ 122 h 180"/>
                  <a:gd name="T18" fmla="*/ 32 w 144"/>
                  <a:gd name="T19" fmla="*/ 139 h 180"/>
                  <a:gd name="T20" fmla="*/ 42 w 144"/>
                  <a:gd name="T21" fmla="*/ 154 h 180"/>
                  <a:gd name="T22" fmla="*/ 57 w 144"/>
                  <a:gd name="T23" fmla="*/ 163 h 180"/>
                  <a:gd name="T24" fmla="*/ 72 w 144"/>
                  <a:gd name="T25" fmla="*/ 165 h 180"/>
                  <a:gd name="T26" fmla="*/ 87 w 144"/>
                  <a:gd name="T27" fmla="*/ 163 h 180"/>
                  <a:gd name="T28" fmla="*/ 101 w 144"/>
                  <a:gd name="T29" fmla="*/ 154 h 180"/>
                  <a:gd name="T30" fmla="*/ 112 w 144"/>
                  <a:gd name="T31" fmla="*/ 139 h 180"/>
                  <a:gd name="T32" fmla="*/ 121 w 144"/>
                  <a:gd name="T33" fmla="*/ 122 h 180"/>
                  <a:gd name="T34" fmla="*/ 127 w 144"/>
                  <a:gd name="T35" fmla="*/ 101 h 180"/>
                  <a:gd name="T36" fmla="*/ 130 w 144"/>
                  <a:gd name="T37" fmla="*/ 79 h 180"/>
                  <a:gd name="T38" fmla="*/ 130 w 144"/>
                  <a:gd name="T39" fmla="*/ 71 h 180"/>
                  <a:gd name="T40" fmla="*/ 127 w 144"/>
                  <a:gd name="T41" fmla="*/ 50 h 180"/>
                  <a:gd name="T42" fmla="*/ 121 w 144"/>
                  <a:gd name="T43" fmla="*/ 34 h 180"/>
                  <a:gd name="T44" fmla="*/ 109 w 144"/>
                  <a:gd name="T45" fmla="*/ 23 h 180"/>
                  <a:gd name="T46" fmla="*/ 93 w 144"/>
                  <a:gd name="T47" fmla="*/ 16 h 180"/>
                  <a:gd name="T48" fmla="*/ 72 w 144"/>
                  <a:gd name="T49" fmla="*/ 15 h 180"/>
                  <a:gd name="T50" fmla="*/ 72 w 144"/>
                  <a:gd name="T51" fmla="*/ 0 h 180"/>
                  <a:gd name="T52" fmla="*/ 93 w 144"/>
                  <a:gd name="T53" fmla="*/ 2 h 180"/>
                  <a:gd name="T54" fmla="*/ 112 w 144"/>
                  <a:gd name="T55" fmla="*/ 8 h 180"/>
                  <a:gd name="T56" fmla="*/ 126 w 144"/>
                  <a:gd name="T57" fmla="*/ 17 h 180"/>
                  <a:gd name="T58" fmla="*/ 135 w 144"/>
                  <a:gd name="T59" fmla="*/ 32 h 180"/>
                  <a:gd name="T60" fmla="*/ 142 w 144"/>
                  <a:gd name="T61" fmla="*/ 50 h 180"/>
                  <a:gd name="T62" fmla="*/ 144 w 144"/>
                  <a:gd name="T63" fmla="*/ 71 h 180"/>
                  <a:gd name="T64" fmla="*/ 144 w 144"/>
                  <a:gd name="T65" fmla="*/ 79 h 180"/>
                  <a:gd name="T66" fmla="*/ 142 w 144"/>
                  <a:gd name="T67" fmla="*/ 105 h 180"/>
                  <a:gd name="T68" fmla="*/ 134 w 144"/>
                  <a:gd name="T69" fmla="*/ 130 h 180"/>
                  <a:gd name="T70" fmla="*/ 122 w 144"/>
                  <a:gd name="T71" fmla="*/ 150 h 180"/>
                  <a:gd name="T72" fmla="*/ 108 w 144"/>
                  <a:gd name="T73" fmla="*/ 165 h 180"/>
                  <a:gd name="T74" fmla="*/ 91 w 144"/>
                  <a:gd name="T75" fmla="*/ 176 h 180"/>
                  <a:gd name="T76" fmla="*/ 72 w 144"/>
                  <a:gd name="T77" fmla="*/ 180 h 180"/>
                  <a:gd name="T78" fmla="*/ 53 w 144"/>
                  <a:gd name="T79" fmla="*/ 176 h 180"/>
                  <a:gd name="T80" fmla="*/ 36 w 144"/>
                  <a:gd name="T81" fmla="*/ 165 h 180"/>
                  <a:gd name="T82" fmla="*/ 21 w 144"/>
                  <a:gd name="T83" fmla="*/ 150 h 180"/>
                  <a:gd name="T84" fmla="*/ 10 w 144"/>
                  <a:gd name="T85" fmla="*/ 130 h 180"/>
                  <a:gd name="T86" fmla="*/ 2 w 144"/>
                  <a:gd name="T87" fmla="*/ 105 h 180"/>
                  <a:gd name="T88" fmla="*/ 0 w 144"/>
                  <a:gd name="T89" fmla="*/ 79 h 180"/>
                  <a:gd name="T90" fmla="*/ 0 w 144"/>
                  <a:gd name="T91" fmla="*/ 71 h 180"/>
                  <a:gd name="T92" fmla="*/ 2 w 144"/>
                  <a:gd name="T93" fmla="*/ 50 h 180"/>
                  <a:gd name="T94" fmla="*/ 8 w 144"/>
                  <a:gd name="T95" fmla="*/ 32 h 180"/>
                  <a:gd name="T96" fmla="*/ 17 w 144"/>
                  <a:gd name="T97" fmla="*/ 17 h 180"/>
                  <a:gd name="T98" fmla="*/ 32 w 144"/>
                  <a:gd name="T99" fmla="*/ 8 h 180"/>
                  <a:gd name="T100" fmla="*/ 50 w 144"/>
                  <a:gd name="T101" fmla="*/ 2 h 180"/>
                  <a:gd name="T102" fmla="*/ 72 w 144"/>
                  <a:gd name="T103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" h="180">
                    <a:moveTo>
                      <a:pt x="72" y="15"/>
                    </a:moveTo>
                    <a:lnTo>
                      <a:pt x="50" y="16"/>
                    </a:lnTo>
                    <a:lnTo>
                      <a:pt x="34" y="23"/>
                    </a:lnTo>
                    <a:lnTo>
                      <a:pt x="23" y="34"/>
                    </a:lnTo>
                    <a:lnTo>
                      <a:pt x="16" y="50"/>
                    </a:lnTo>
                    <a:lnTo>
                      <a:pt x="15" y="71"/>
                    </a:lnTo>
                    <a:lnTo>
                      <a:pt x="15" y="79"/>
                    </a:lnTo>
                    <a:lnTo>
                      <a:pt x="16" y="101"/>
                    </a:lnTo>
                    <a:lnTo>
                      <a:pt x="23" y="122"/>
                    </a:lnTo>
                    <a:lnTo>
                      <a:pt x="32" y="139"/>
                    </a:lnTo>
                    <a:lnTo>
                      <a:pt x="42" y="154"/>
                    </a:lnTo>
                    <a:lnTo>
                      <a:pt x="57" y="163"/>
                    </a:lnTo>
                    <a:lnTo>
                      <a:pt x="72" y="165"/>
                    </a:lnTo>
                    <a:lnTo>
                      <a:pt x="87" y="163"/>
                    </a:lnTo>
                    <a:lnTo>
                      <a:pt x="101" y="154"/>
                    </a:lnTo>
                    <a:lnTo>
                      <a:pt x="112" y="139"/>
                    </a:lnTo>
                    <a:lnTo>
                      <a:pt x="121" y="122"/>
                    </a:lnTo>
                    <a:lnTo>
                      <a:pt x="127" y="101"/>
                    </a:lnTo>
                    <a:lnTo>
                      <a:pt x="130" y="79"/>
                    </a:lnTo>
                    <a:lnTo>
                      <a:pt x="130" y="71"/>
                    </a:lnTo>
                    <a:lnTo>
                      <a:pt x="127" y="50"/>
                    </a:lnTo>
                    <a:lnTo>
                      <a:pt x="121" y="34"/>
                    </a:lnTo>
                    <a:lnTo>
                      <a:pt x="109" y="23"/>
                    </a:lnTo>
                    <a:lnTo>
                      <a:pt x="93" y="16"/>
                    </a:lnTo>
                    <a:lnTo>
                      <a:pt x="72" y="15"/>
                    </a:lnTo>
                    <a:close/>
                    <a:moveTo>
                      <a:pt x="72" y="0"/>
                    </a:moveTo>
                    <a:lnTo>
                      <a:pt x="93" y="2"/>
                    </a:lnTo>
                    <a:lnTo>
                      <a:pt x="112" y="8"/>
                    </a:lnTo>
                    <a:lnTo>
                      <a:pt x="126" y="17"/>
                    </a:lnTo>
                    <a:lnTo>
                      <a:pt x="135" y="32"/>
                    </a:lnTo>
                    <a:lnTo>
                      <a:pt x="142" y="50"/>
                    </a:lnTo>
                    <a:lnTo>
                      <a:pt x="144" y="71"/>
                    </a:lnTo>
                    <a:lnTo>
                      <a:pt x="144" y="79"/>
                    </a:lnTo>
                    <a:lnTo>
                      <a:pt x="142" y="105"/>
                    </a:lnTo>
                    <a:lnTo>
                      <a:pt x="134" y="130"/>
                    </a:lnTo>
                    <a:lnTo>
                      <a:pt x="122" y="150"/>
                    </a:lnTo>
                    <a:lnTo>
                      <a:pt x="108" y="165"/>
                    </a:lnTo>
                    <a:lnTo>
                      <a:pt x="91" y="176"/>
                    </a:lnTo>
                    <a:lnTo>
                      <a:pt x="72" y="180"/>
                    </a:lnTo>
                    <a:lnTo>
                      <a:pt x="53" y="176"/>
                    </a:lnTo>
                    <a:lnTo>
                      <a:pt x="36" y="165"/>
                    </a:lnTo>
                    <a:lnTo>
                      <a:pt x="21" y="150"/>
                    </a:lnTo>
                    <a:lnTo>
                      <a:pt x="10" y="130"/>
                    </a:lnTo>
                    <a:lnTo>
                      <a:pt x="2" y="105"/>
                    </a:lnTo>
                    <a:lnTo>
                      <a:pt x="0" y="79"/>
                    </a:lnTo>
                    <a:lnTo>
                      <a:pt x="0" y="71"/>
                    </a:lnTo>
                    <a:lnTo>
                      <a:pt x="2" y="50"/>
                    </a:lnTo>
                    <a:lnTo>
                      <a:pt x="8" y="32"/>
                    </a:lnTo>
                    <a:lnTo>
                      <a:pt x="17" y="17"/>
                    </a:lnTo>
                    <a:lnTo>
                      <a:pt x="32" y="8"/>
                    </a:lnTo>
                    <a:lnTo>
                      <a:pt x="50" y="2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1361"/>
              <p:cNvSpPr>
                <a:spLocks noChangeArrowheads="1"/>
              </p:cNvSpPr>
              <p:nvPr/>
            </p:nvSpPr>
            <p:spPr bwMode="auto">
              <a:xfrm>
                <a:off x="8951850" y="4521199"/>
                <a:ext cx="23813" cy="4603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1362"/>
              <p:cNvSpPr>
                <a:spLocks noChangeArrowheads="1"/>
              </p:cNvSpPr>
              <p:nvPr/>
            </p:nvSpPr>
            <p:spPr bwMode="auto">
              <a:xfrm>
                <a:off x="8951850" y="4714874"/>
                <a:ext cx="23813" cy="5715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1363"/>
              <p:cNvSpPr>
                <a:spLocks noChangeArrowheads="1"/>
              </p:cNvSpPr>
              <p:nvPr/>
            </p:nvSpPr>
            <p:spPr bwMode="auto">
              <a:xfrm>
                <a:off x="9293163" y="4567237"/>
                <a:ext cx="25400" cy="2047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Freeform 1364"/>
              <p:cNvSpPr>
                <a:spLocks/>
              </p:cNvSpPr>
              <p:nvPr/>
            </p:nvSpPr>
            <p:spPr bwMode="auto">
              <a:xfrm>
                <a:off x="8931213" y="4362449"/>
                <a:ext cx="360363" cy="360363"/>
              </a:xfrm>
              <a:custGeom>
                <a:avLst/>
                <a:gdLst>
                  <a:gd name="T0" fmla="*/ 216 w 227"/>
                  <a:gd name="T1" fmla="*/ 0 h 227"/>
                  <a:gd name="T2" fmla="*/ 227 w 227"/>
                  <a:gd name="T3" fmla="*/ 11 h 227"/>
                  <a:gd name="T4" fmla="*/ 11 w 227"/>
                  <a:gd name="T5" fmla="*/ 227 h 227"/>
                  <a:gd name="T6" fmla="*/ 0 w 227"/>
                  <a:gd name="T7" fmla="*/ 216 h 227"/>
                  <a:gd name="T8" fmla="*/ 216 w 227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7">
                    <a:moveTo>
                      <a:pt x="216" y="0"/>
                    </a:moveTo>
                    <a:lnTo>
                      <a:pt x="227" y="11"/>
                    </a:lnTo>
                    <a:lnTo>
                      <a:pt x="11" y="227"/>
                    </a:lnTo>
                    <a:lnTo>
                      <a:pt x="0" y="216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Freeform 1365"/>
              <p:cNvSpPr>
                <a:spLocks/>
              </p:cNvSpPr>
              <p:nvPr/>
            </p:nvSpPr>
            <p:spPr bwMode="auto">
              <a:xfrm>
                <a:off x="9069325" y="4408487"/>
                <a:ext cx="312738" cy="314325"/>
              </a:xfrm>
              <a:custGeom>
                <a:avLst/>
                <a:gdLst>
                  <a:gd name="T0" fmla="*/ 187 w 197"/>
                  <a:gd name="T1" fmla="*/ 0 h 198"/>
                  <a:gd name="T2" fmla="*/ 197 w 197"/>
                  <a:gd name="T3" fmla="*/ 11 h 198"/>
                  <a:gd name="T4" fmla="*/ 10 w 197"/>
                  <a:gd name="T5" fmla="*/ 198 h 198"/>
                  <a:gd name="T6" fmla="*/ 0 w 197"/>
                  <a:gd name="T7" fmla="*/ 187 h 198"/>
                  <a:gd name="T8" fmla="*/ 187 w 197"/>
                  <a:gd name="T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98">
                    <a:moveTo>
                      <a:pt x="187" y="0"/>
                    </a:moveTo>
                    <a:lnTo>
                      <a:pt x="197" y="11"/>
                    </a:lnTo>
                    <a:lnTo>
                      <a:pt x="10" y="198"/>
                    </a:lnTo>
                    <a:lnTo>
                      <a:pt x="0" y="187"/>
                    </a:lnTo>
                    <a:lnTo>
                      <a:pt x="1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Freeform 1366"/>
              <p:cNvSpPr>
                <a:spLocks/>
              </p:cNvSpPr>
              <p:nvPr/>
            </p:nvSpPr>
            <p:spPr bwMode="auto">
              <a:xfrm>
                <a:off x="9150288" y="4603749"/>
                <a:ext cx="117475" cy="119063"/>
              </a:xfrm>
              <a:custGeom>
                <a:avLst/>
                <a:gdLst>
                  <a:gd name="T0" fmla="*/ 64 w 74"/>
                  <a:gd name="T1" fmla="*/ 0 h 75"/>
                  <a:gd name="T2" fmla="*/ 74 w 74"/>
                  <a:gd name="T3" fmla="*/ 9 h 75"/>
                  <a:gd name="T4" fmla="*/ 9 w 74"/>
                  <a:gd name="T5" fmla="*/ 75 h 75"/>
                  <a:gd name="T6" fmla="*/ 0 w 74"/>
                  <a:gd name="T7" fmla="*/ 64 h 75"/>
                  <a:gd name="T8" fmla="*/ 64 w 7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75">
                    <a:moveTo>
                      <a:pt x="64" y="0"/>
                    </a:moveTo>
                    <a:lnTo>
                      <a:pt x="74" y="9"/>
                    </a:lnTo>
                    <a:lnTo>
                      <a:pt x="9" y="75"/>
                    </a:lnTo>
                    <a:lnTo>
                      <a:pt x="0" y="6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Freeform 1367"/>
              <p:cNvSpPr>
                <a:spLocks/>
              </p:cNvSpPr>
              <p:nvPr/>
            </p:nvSpPr>
            <p:spPr bwMode="auto">
              <a:xfrm>
                <a:off x="8931213" y="4589462"/>
                <a:ext cx="122238" cy="41275"/>
              </a:xfrm>
              <a:custGeom>
                <a:avLst/>
                <a:gdLst>
                  <a:gd name="T0" fmla="*/ 20 w 77"/>
                  <a:gd name="T1" fmla="*/ 0 h 26"/>
                  <a:gd name="T2" fmla="*/ 77 w 77"/>
                  <a:gd name="T3" fmla="*/ 0 h 26"/>
                  <a:gd name="T4" fmla="*/ 77 w 77"/>
                  <a:gd name="T5" fmla="*/ 14 h 26"/>
                  <a:gd name="T6" fmla="*/ 22 w 77"/>
                  <a:gd name="T7" fmla="*/ 14 h 26"/>
                  <a:gd name="T8" fmla="*/ 11 w 77"/>
                  <a:gd name="T9" fmla="*/ 26 h 26"/>
                  <a:gd name="T10" fmla="*/ 0 w 77"/>
                  <a:gd name="T11" fmla="*/ 16 h 26"/>
                  <a:gd name="T12" fmla="*/ 15 w 77"/>
                  <a:gd name="T13" fmla="*/ 1 h 26"/>
                  <a:gd name="T14" fmla="*/ 17 w 77"/>
                  <a:gd name="T15" fmla="*/ 0 h 26"/>
                  <a:gd name="T16" fmla="*/ 20 w 77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26">
                    <a:moveTo>
                      <a:pt x="20" y="0"/>
                    </a:moveTo>
                    <a:lnTo>
                      <a:pt x="77" y="0"/>
                    </a:lnTo>
                    <a:lnTo>
                      <a:pt x="77" y="14"/>
                    </a:lnTo>
                    <a:lnTo>
                      <a:pt x="22" y="14"/>
                    </a:lnTo>
                    <a:lnTo>
                      <a:pt x="11" y="26"/>
                    </a:lnTo>
                    <a:lnTo>
                      <a:pt x="0" y="16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Freeform 1368"/>
              <p:cNvSpPr>
                <a:spLocks/>
              </p:cNvSpPr>
              <p:nvPr/>
            </p:nvSpPr>
            <p:spPr bwMode="auto">
              <a:xfrm>
                <a:off x="9031225" y="4338637"/>
                <a:ext cx="206375" cy="68263"/>
              </a:xfrm>
              <a:custGeom>
                <a:avLst/>
                <a:gdLst>
                  <a:gd name="T0" fmla="*/ 0 w 130"/>
                  <a:gd name="T1" fmla="*/ 0 h 43"/>
                  <a:gd name="T2" fmla="*/ 14 w 130"/>
                  <a:gd name="T3" fmla="*/ 0 h 43"/>
                  <a:gd name="T4" fmla="*/ 18 w 130"/>
                  <a:gd name="T5" fmla="*/ 10 h 43"/>
                  <a:gd name="T6" fmla="*/ 29 w 130"/>
                  <a:gd name="T7" fmla="*/ 19 h 43"/>
                  <a:gd name="T8" fmla="*/ 46 w 130"/>
                  <a:gd name="T9" fmla="*/ 26 h 43"/>
                  <a:gd name="T10" fmla="*/ 65 w 130"/>
                  <a:gd name="T11" fmla="*/ 27 h 43"/>
                  <a:gd name="T12" fmla="*/ 84 w 130"/>
                  <a:gd name="T13" fmla="*/ 26 h 43"/>
                  <a:gd name="T14" fmla="*/ 101 w 130"/>
                  <a:gd name="T15" fmla="*/ 19 h 43"/>
                  <a:gd name="T16" fmla="*/ 111 w 130"/>
                  <a:gd name="T17" fmla="*/ 10 h 43"/>
                  <a:gd name="T18" fmla="*/ 115 w 130"/>
                  <a:gd name="T19" fmla="*/ 0 h 43"/>
                  <a:gd name="T20" fmla="*/ 130 w 130"/>
                  <a:gd name="T21" fmla="*/ 0 h 43"/>
                  <a:gd name="T22" fmla="*/ 127 w 130"/>
                  <a:gd name="T23" fmla="*/ 13 h 43"/>
                  <a:gd name="T24" fmla="*/ 118 w 130"/>
                  <a:gd name="T25" fmla="*/ 25 h 43"/>
                  <a:gd name="T26" fmla="*/ 103 w 130"/>
                  <a:gd name="T27" fmla="*/ 34 h 43"/>
                  <a:gd name="T28" fmla="*/ 85 w 130"/>
                  <a:gd name="T29" fmla="*/ 40 h 43"/>
                  <a:gd name="T30" fmla="*/ 65 w 130"/>
                  <a:gd name="T31" fmla="*/ 43 h 43"/>
                  <a:gd name="T32" fmla="*/ 45 w 130"/>
                  <a:gd name="T33" fmla="*/ 40 h 43"/>
                  <a:gd name="T34" fmla="*/ 26 w 130"/>
                  <a:gd name="T35" fmla="*/ 34 h 43"/>
                  <a:gd name="T36" fmla="*/ 12 w 130"/>
                  <a:gd name="T37" fmla="*/ 25 h 43"/>
                  <a:gd name="T38" fmla="*/ 3 w 130"/>
                  <a:gd name="T39" fmla="*/ 13 h 43"/>
                  <a:gd name="T40" fmla="*/ 0 w 130"/>
                  <a:gd name="T4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43">
                    <a:moveTo>
                      <a:pt x="0" y="0"/>
                    </a:moveTo>
                    <a:lnTo>
                      <a:pt x="14" y="0"/>
                    </a:lnTo>
                    <a:lnTo>
                      <a:pt x="18" y="10"/>
                    </a:lnTo>
                    <a:lnTo>
                      <a:pt x="29" y="19"/>
                    </a:lnTo>
                    <a:lnTo>
                      <a:pt x="46" y="26"/>
                    </a:lnTo>
                    <a:lnTo>
                      <a:pt x="65" y="27"/>
                    </a:lnTo>
                    <a:lnTo>
                      <a:pt x="84" y="26"/>
                    </a:lnTo>
                    <a:lnTo>
                      <a:pt x="101" y="19"/>
                    </a:lnTo>
                    <a:lnTo>
                      <a:pt x="111" y="10"/>
                    </a:lnTo>
                    <a:lnTo>
                      <a:pt x="115" y="0"/>
                    </a:lnTo>
                    <a:lnTo>
                      <a:pt x="130" y="0"/>
                    </a:lnTo>
                    <a:lnTo>
                      <a:pt x="127" y="13"/>
                    </a:lnTo>
                    <a:lnTo>
                      <a:pt x="118" y="25"/>
                    </a:lnTo>
                    <a:lnTo>
                      <a:pt x="103" y="34"/>
                    </a:lnTo>
                    <a:lnTo>
                      <a:pt x="85" y="40"/>
                    </a:lnTo>
                    <a:lnTo>
                      <a:pt x="65" y="43"/>
                    </a:lnTo>
                    <a:lnTo>
                      <a:pt x="45" y="40"/>
                    </a:lnTo>
                    <a:lnTo>
                      <a:pt x="26" y="34"/>
                    </a:lnTo>
                    <a:lnTo>
                      <a:pt x="12" y="25"/>
                    </a:lnTo>
                    <a:lnTo>
                      <a:pt x="3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Freeform 1369"/>
              <p:cNvSpPr>
                <a:spLocks/>
              </p:cNvSpPr>
              <p:nvPr/>
            </p:nvSpPr>
            <p:spPr bwMode="auto">
              <a:xfrm>
                <a:off x="8861363" y="4292599"/>
                <a:ext cx="409575" cy="433388"/>
              </a:xfrm>
              <a:custGeom>
                <a:avLst/>
                <a:gdLst>
                  <a:gd name="T0" fmla="*/ 129 w 258"/>
                  <a:gd name="T1" fmla="*/ 0 h 273"/>
                  <a:gd name="T2" fmla="*/ 144 w 258"/>
                  <a:gd name="T3" fmla="*/ 0 h 273"/>
                  <a:gd name="T4" fmla="*/ 144 w 258"/>
                  <a:gd name="T5" fmla="*/ 14 h 273"/>
                  <a:gd name="T6" fmla="*/ 142 w 258"/>
                  <a:gd name="T7" fmla="*/ 17 h 273"/>
                  <a:gd name="T8" fmla="*/ 140 w 258"/>
                  <a:gd name="T9" fmla="*/ 19 h 273"/>
                  <a:gd name="T10" fmla="*/ 119 w 258"/>
                  <a:gd name="T11" fmla="*/ 34 h 273"/>
                  <a:gd name="T12" fmla="*/ 98 w 258"/>
                  <a:gd name="T13" fmla="*/ 44 h 273"/>
                  <a:gd name="T14" fmla="*/ 80 w 258"/>
                  <a:gd name="T15" fmla="*/ 52 h 273"/>
                  <a:gd name="T16" fmla="*/ 64 w 258"/>
                  <a:gd name="T17" fmla="*/ 59 h 273"/>
                  <a:gd name="T18" fmla="*/ 49 w 258"/>
                  <a:gd name="T19" fmla="*/ 65 h 273"/>
                  <a:gd name="T20" fmla="*/ 38 w 258"/>
                  <a:gd name="T21" fmla="*/ 73 h 273"/>
                  <a:gd name="T22" fmla="*/ 27 w 258"/>
                  <a:gd name="T23" fmla="*/ 82 h 273"/>
                  <a:gd name="T24" fmla="*/ 21 w 258"/>
                  <a:gd name="T25" fmla="*/ 94 h 273"/>
                  <a:gd name="T26" fmla="*/ 15 w 258"/>
                  <a:gd name="T27" fmla="*/ 110 h 273"/>
                  <a:gd name="T28" fmla="*/ 14 w 258"/>
                  <a:gd name="T29" fmla="*/ 129 h 273"/>
                  <a:gd name="T30" fmla="*/ 14 w 258"/>
                  <a:gd name="T31" fmla="*/ 251 h 273"/>
                  <a:gd name="T32" fmla="*/ 14 w 258"/>
                  <a:gd name="T33" fmla="*/ 254 h 273"/>
                  <a:gd name="T34" fmla="*/ 15 w 258"/>
                  <a:gd name="T35" fmla="*/ 256 h 273"/>
                  <a:gd name="T36" fmla="*/ 18 w 258"/>
                  <a:gd name="T37" fmla="*/ 258 h 273"/>
                  <a:gd name="T38" fmla="*/ 21 w 258"/>
                  <a:gd name="T39" fmla="*/ 259 h 273"/>
                  <a:gd name="T40" fmla="*/ 237 w 258"/>
                  <a:gd name="T41" fmla="*/ 259 h 273"/>
                  <a:gd name="T42" fmla="*/ 239 w 258"/>
                  <a:gd name="T43" fmla="*/ 258 h 273"/>
                  <a:gd name="T44" fmla="*/ 242 w 258"/>
                  <a:gd name="T45" fmla="*/ 256 h 273"/>
                  <a:gd name="T46" fmla="*/ 243 w 258"/>
                  <a:gd name="T47" fmla="*/ 254 h 273"/>
                  <a:gd name="T48" fmla="*/ 244 w 258"/>
                  <a:gd name="T49" fmla="*/ 251 h 273"/>
                  <a:gd name="T50" fmla="*/ 244 w 258"/>
                  <a:gd name="T51" fmla="*/ 208 h 273"/>
                  <a:gd name="T52" fmla="*/ 243 w 258"/>
                  <a:gd name="T53" fmla="*/ 205 h 273"/>
                  <a:gd name="T54" fmla="*/ 242 w 258"/>
                  <a:gd name="T55" fmla="*/ 203 h 273"/>
                  <a:gd name="T56" fmla="*/ 239 w 258"/>
                  <a:gd name="T57" fmla="*/ 201 h 273"/>
                  <a:gd name="T58" fmla="*/ 237 w 258"/>
                  <a:gd name="T59" fmla="*/ 201 h 273"/>
                  <a:gd name="T60" fmla="*/ 208 w 258"/>
                  <a:gd name="T61" fmla="*/ 201 h 273"/>
                  <a:gd name="T62" fmla="*/ 208 w 258"/>
                  <a:gd name="T63" fmla="*/ 187 h 273"/>
                  <a:gd name="T64" fmla="*/ 237 w 258"/>
                  <a:gd name="T65" fmla="*/ 187 h 273"/>
                  <a:gd name="T66" fmla="*/ 247 w 258"/>
                  <a:gd name="T67" fmla="*/ 190 h 273"/>
                  <a:gd name="T68" fmla="*/ 255 w 258"/>
                  <a:gd name="T69" fmla="*/ 198 h 273"/>
                  <a:gd name="T70" fmla="*/ 258 w 258"/>
                  <a:gd name="T71" fmla="*/ 208 h 273"/>
                  <a:gd name="T72" fmla="*/ 258 w 258"/>
                  <a:gd name="T73" fmla="*/ 251 h 273"/>
                  <a:gd name="T74" fmla="*/ 255 w 258"/>
                  <a:gd name="T75" fmla="*/ 262 h 273"/>
                  <a:gd name="T76" fmla="*/ 247 w 258"/>
                  <a:gd name="T77" fmla="*/ 270 h 273"/>
                  <a:gd name="T78" fmla="*/ 237 w 258"/>
                  <a:gd name="T79" fmla="*/ 273 h 273"/>
                  <a:gd name="T80" fmla="*/ 21 w 258"/>
                  <a:gd name="T81" fmla="*/ 273 h 273"/>
                  <a:gd name="T82" fmla="*/ 10 w 258"/>
                  <a:gd name="T83" fmla="*/ 270 h 273"/>
                  <a:gd name="T84" fmla="*/ 2 w 258"/>
                  <a:gd name="T85" fmla="*/ 262 h 273"/>
                  <a:gd name="T86" fmla="*/ 0 w 258"/>
                  <a:gd name="T87" fmla="*/ 251 h 273"/>
                  <a:gd name="T88" fmla="*/ 0 w 258"/>
                  <a:gd name="T89" fmla="*/ 129 h 273"/>
                  <a:gd name="T90" fmla="*/ 1 w 258"/>
                  <a:gd name="T91" fmla="*/ 106 h 273"/>
                  <a:gd name="T92" fmla="*/ 8 w 258"/>
                  <a:gd name="T93" fmla="*/ 88 h 273"/>
                  <a:gd name="T94" fmla="*/ 17 w 258"/>
                  <a:gd name="T95" fmla="*/ 73 h 273"/>
                  <a:gd name="T96" fmla="*/ 28 w 258"/>
                  <a:gd name="T97" fmla="*/ 63 h 273"/>
                  <a:gd name="T98" fmla="*/ 42 w 258"/>
                  <a:gd name="T99" fmla="*/ 54 h 273"/>
                  <a:gd name="T100" fmla="*/ 57 w 258"/>
                  <a:gd name="T101" fmla="*/ 46 h 273"/>
                  <a:gd name="T102" fmla="*/ 73 w 258"/>
                  <a:gd name="T103" fmla="*/ 39 h 273"/>
                  <a:gd name="T104" fmla="*/ 93 w 258"/>
                  <a:gd name="T105" fmla="*/ 31 h 273"/>
                  <a:gd name="T106" fmla="*/ 111 w 258"/>
                  <a:gd name="T107" fmla="*/ 22 h 273"/>
                  <a:gd name="T108" fmla="*/ 129 w 258"/>
                  <a:gd name="T109" fmla="*/ 10 h 273"/>
                  <a:gd name="T110" fmla="*/ 129 w 258"/>
                  <a:gd name="T1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8" h="273">
                    <a:moveTo>
                      <a:pt x="129" y="0"/>
                    </a:moveTo>
                    <a:lnTo>
                      <a:pt x="144" y="0"/>
                    </a:lnTo>
                    <a:lnTo>
                      <a:pt x="144" y="14"/>
                    </a:lnTo>
                    <a:lnTo>
                      <a:pt x="142" y="17"/>
                    </a:lnTo>
                    <a:lnTo>
                      <a:pt x="140" y="19"/>
                    </a:lnTo>
                    <a:lnTo>
                      <a:pt x="119" y="34"/>
                    </a:lnTo>
                    <a:lnTo>
                      <a:pt x="98" y="44"/>
                    </a:lnTo>
                    <a:lnTo>
                      <a:pt x="80" y="52"/>
                    </a:lnTo>
                    <a:lnTo>
                      <a:pt x="64" y="59"/>
                    </a:lnTo>
                    <a:lnTo>
                      <a:pt x="49" y="65"/>
                    </a:lnTo>
                    <a:lnTo>
                      <a:pt x="38" y="73"/>
                    </a:lnTo>
                    <a:lnTo>
                      <a:pt x="27" y="82"/>
                    </a:lnTo>
                    <a:lnTo>
                      <a:pt x="21" y="94"/>
                    </a:lnTo>
                    <a:lnTo>
                      <a:pt x="15" y="110"/>
                    </a:lnTo>
                    <a:lnTo>
                      <a:pt x="14" y="129"/>
                    </a:lnTo>
                    <a:lnTo>
                      <a:pt x="14" y="251"/>
                    </a:lnTo>
                    <a:lnTo>
                      <a:pt x="14" y="254"/>
                    </a:lnTo>
                    <a:lnTo>
                      <a:pt x="15" y="256"/>
                    </a:lnTo>
                    <a:lnTo>
                      <a:pt x="18" y="258"/>
                    </a:lnTo>
                    <a:lnTo>
                      <a:pt x="21" y="259"/>
                    </a:lnTo>
                    <a:lnTo>
                      <a:pt x="237" y="259"/>
                    </a:lnTo>
                    <a:lnTo>
                      <a:pt x="239" y="258"/>
                    </a:lnTo>
                    <a:lnTo>
                      <a:pt x="242" y="256"/>
                    </a:lnTo>
                    <a:lnTo>
                      <a:pt x="243" y="254"/>
                    </a:lnTo>
                    <a:lnTo>
                      <a:pt x="244" y="251"/>
                    </a:lnTo>
                    <a:lnTo>
                      <a:pt x="244" y="208"/>
                    </a:lnTo>
                    <a:lnTo>
                      <a:pt x="243" y="205"/>
                    </a:lnTo>
                    <a:lnTo>
                      <a:pt x="242" y="203"/>
                    </a:lnTo>
                    <a:lnTo>
                      <a:pt x="239" y="201"/>
                    </a:lnTo>
                    <a:lnTo>
                      <a:pt x="237" y="201"/>
                    </a:lnTo>
                    <a:lnTo>
                      <a:pt x="208" y="201"/>
                    </a:lnTo>
                    <a:lnTo>
                      <a:pt x="208" y="187"/>
                    </a:lnTo>
                    <a:lnTo>
                      <a:pt x="237" y="187"/>
                    </a:lnTo>
                    <a:lnTo>
                      <a:pt x="247" y="190"/>
                    </a:lnTo>
                    <a:lnTo>
                      <a:pt x="255" y="198"/>
                    </a:lnTo>
                    <a:lnTo>
                      <a:pt x="258" y="208"/>
                    </a:lnTo>
                    <a:lnTo>
                      <a:pt x="258" y="251"/>
                    </a:lnTo>
                    <a:lnTo>
                      <a:pt x="255" y="262"/>
                    </a:lnTo>
                    <a:lnTo>
                      <a:pt x="247" y="270"/>
                    </a:lnTo>
                    <a:lnTo>
                      <a:pt x="237" y="273"/>
                    </a:lnTo>
                    <a:lnTo>
                      <a:pt x="21" y="273"/>
                    </a:lnTo>
                    <a:lnTo>
                      <a:pt x="10" y="270"/>
                    </a:lnTo>
                    <a:lnTo>
                      <a:pt x="2" y="262"/>
                    </a:lnTo>
                    <a:lnTo>
                      <a:pt x="0" y="251"/>
                    </a:lnTo>
                    <a:lnTo>
                      <a:pt x="0" y="129"/>
                    </a:lnTo>
                    <a:lnTo>
                      <a:pt x="1" y="106"/>
                    </a:lnTo>
                    <a:lnTo>
                      <a:pt x="8" y="88"/>
                    </a:lnTo>
                    <a:lnTo>
                      <a:pt x="17" y="73"/>
                    </a:lnTo>
                    <a:lnTo>
                      <a:pt x="28" y="63"/>
                    </a:lnTo>
                    <a:lnTo>
                      <a:pt x="42" y="54"/>
                    </a:lnTo>
                    <a:lnTo>
                      <a:pt x="57" y="46"/>
                    </a:lnTo>
                    <a:lnTo>
                      <a:pt x="73" y="39"/>
                    </a:lnTo>
                    <a:lnTo>
                      <a:pt x="93" y="31"/>
                    </a:lnTo>
                    <a:lnTo>
                      <a:pt x="111" y="22"/>
                    </a:lnTo>
                    <a:lnTo>
                      <a:pt x="129" y="10"/>
                    </a:lnTo>
                    <a:lnTo>
                      <a:pt x="1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Freeform 1370"/>
              <p:cNvSpPr>
                <a:spLocks/>
              </p:cNvSpPr>
              <p:nvPr/>
            </p:nvSpPr>
            <p:spPr bwMode="auto">
              <a:xfrm>
                <a:off x="9178863" y="4292599"/>
                <a:ext cx="228600" cy="479425"/>
              </a:xfrm>
              <a:custGeom>
                <a:avLst/>
                <a:gdLst>
                  <a:gd name="T0" fmla="*/ 0 w 144"/>
                  <a:gd name="T1" fmla="*/ 0 h 302"/>
                  <a:gd name="T2" fmla="*/ 16 w 144"/>
                  <a:gd name="T3" fmla="*/ 0 h 302"/>
                  <a:gd name="T4" fmla="*/ 16 w 144"/>
                  <a:gd name="T5" fmla="*/ 10 h 302"/>
                  <a:gd name="T6" fmla="*/ 34 w 144"/>
                  <a:gd name="T7" fmla="*/ 22 h 302"/>
                  <a:gd name="T8" fmla="*/ 51 w 144"/>
                  <a:gd name="T9" fmla="*/ 31 h 302"/>
                  <a:gd name="T10" fmla="*/ 68 w 144"/>
                  <a:gd name="T11" fmla="*/ 39 h 302"/>
                  <a:gd name="T12" fmla="*/ 84 w 144"/>
                  <a:gd name="T13" fmla="*/ 46 h 302"/>
                  <a:gd name="T14" fmla="*/ 98 w 144"/>
                  <a:gd name="T15" fmla="*/ 54 h 302"/>
                  <a:gd name="T16" fmla="*/ 111 w 144"/>
                  <a:gd name="T17" fmla="*/ 61 h 302"/>
                  <a:gd name="T18" fmla="*/ 123 w 144"/>
                  <a:gd name="T19" fmla="*/ 73 h 302"/>
                  <a:gd name="T20" fmla="*/ 133 w 144"/>
                  <a:gd name="T21" fmla="*/ 88 h 302"/>
                  <a:gd name="T22" fmla="*/ 140 w 144"/>
                  <a:gd name="T23" fmla="*/ 106 h 302"/>
                  <a:gd name="T24" fmla="*/ 144 w 144"/>
                  <a:gd name="T25" fmla="*/ 128 h 302"/>
                  <a:gd name="T26" fmla="*/ 144 w 144"/>
                  <a:gd name="T27" fmla="*/ 302 h 302"/>
                  <a:gd name="T28" fmla="*/ 130 w 144"/>
                  <a:gd name="T29" fmla="*/ 302 h 302"/>
                  <a:gd name="T30" fmla="*/ 130 w 144"/>
                  <a:gd name="T31" fmla="*/ 129 h 302"/>
                  <a:gd name="T32" fmla="*/ 126 w 144"/>
                  <a:gd name="T33" fmla="*/ 107 h 302"/>
                  <a:gd name="T34" fmla="*/ 119 w 144"/>
                  <a:gd name="T35" fmla="*/ 90 h 302"/>
                  <a:gd name="T36" fmla="*/ 109 w 144"/>
                  <a:gd name="T37" fmla="*/ 77 h 302"/>
                  <a:gd name="T38" fmla="*/ 96 w 144"/>
                  <a:gd name="T39" fmla="*/ 68 h 302"/>
                  <a:gd name="T40" fmla="*/ 80 w 144"/>
                  <a:gd name="T41" fmla="*/ 60 h 302"/>
                  <a:gd name="T42" fmla="*/ 63 w 144"/>
                  <a:gd name="T43" fmla="*/ 52 h 302"/>
                  <a:gd name="T44" fmla="*/ 44 w 144"/>
                  <a:gd name="T45" fmla="*/ 44 h 302"/>
                  <a:gd name="T46" fmla="*/ 26 w 144"/>
                  <a:gd name="T47" fmla="*/ 34 h 302"/>
                  <a:gd name="T48" fmla="*/ 4 w 144"/>
                  <a:gd name="T49" fmla="*/ 19 h 302"/>
                  <a:gd name="T50" fmla="*/ 1 w 144"/>
                  <a:gd name="T51" fmla="*/ 17 h 302"/>
                  <a:gd name="T52" fmla="*/ 0 w 144"/>
                  <a:gd name="T53" fmla="*/ 14 h 302"/>
                  <a:gd name="T54" fmla="*/ 0 w 144"/>
                  <a:gd name="T55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4" h="302">
                    <a:moveTo>
                      <a:pt x="0" y="0"/>
                    </a:moveTo>
                    <a:lnTo>
                      <a:pt x="16" y="0"/>
                    </a:lnTo>
                    <a:lnTo>
                      <a:pt x="16" y="10"/>
                    </a:lnTo>
                    <a:lnTo>
                      <a:pt x="34" y="22"/>
                    </a:lnTo>
                    <a:lnTo>
                      <a:pt x="51" y="31"/>
                    </a:lnTo>
                    <a:lnTo>
                      <a:pt x="68" y="39"/>
                    </a:lnTo>
                    <a:lnTo>
                      <a:pt x="84" y="46"/>
                    </a:lnTo>
                    <a:lnTo>
                      <a:pt x="98" y="54"/>
                    </a:lnTo>
                    <a:lnTo>
                      <a:pt x="111" y="61"/>
                    </a:lnTo>
                    <a:lnTo>
                      <a:pt x="123" y="73"/>
                    </a:lnTo>
                    <a:lnTo>
                      <a:pt x="133" y="88"/>
                    </a:lnTo>
                    <a:lnTo>
                      <a:pt x="140" y="106"/>
                    </a:lnTo>
                    <a:lnTo>
                      <a:pt x="144" y="128"/>
                    </a:lnTo>
                    <a:lnTo>
                      <a:pt x="144" y="302"/>
                    </a:lnTo>
                    <a:lnTo>
                      <a:pt x="130" y="302"/>
                    </a:lnTo>
                    <a:lnTo>
                      <a:pt x="130" y="129"/>
                    </a:lnTo>
                    <a:lnTo>
                      <a:pt x="126" y="107"/>
                    </a:lnTo>
                    <a:lnTo>
                      <a:pt x="119" y="90"/>
                    </a:lnTo>
                    <a:lnTo>
                      <a:pt x="109" y="77"/>
                    </a:lnTo>
                    <a:lnTo>
                      <a:pt x="96" y="68"/>
                    </a:lnTo>
                    <a:lnTo>
                      <a:pt x="80" y="60"/>
                    </a:lnTo>
                    <a:lnTo>
                      <a:pt x="63" y="52"/>
                    </a:lnTo>
                    <a:lnTo>
                      <a:pt x="44" y="44"/>
                    </a:lnTo>
                    <a:lnTo>
                      <a:pt x="26" y="34"/>
                    </a:lnTo>
                    <a:lnTo>
                      <a:pt x="4" y="19"/>
                    </a:lnTo>
                    <a:lnTo>
                      <a:pt x="1" y="17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Freeform 1371"/>
              <p:cNvSpPr>
                <a:spLocks/>
              </p:cNvSpPr>
              <p:nvPr/>
            </p:nvSpPr>
            <p:spPr bwMode="auto">
              <a:xfrm>
                <a:off x="9026463" y="4110037"/>
                <a:ext cx="214313" cy="101600"/>
              </a:xfrm>
              <a:custGeom>
                <a:avLst/>
                <a:gdLst>
                  <a:gd name="T0" fmla="*/ 130 w 135"/>
                  <a:gd name="T1" fmla="*/ 0 h 64"/>
                  <a:gd name="T2" fmla="*/ 135 w 135"/>
                  <a:gd name="T3" fmla="*/ 13 h 64"/>
                  <a:gd name="T4" fmla="*/ 6 w 135"/>
                  <a:gd name="T5" fmla="*/ 64 h 64"/>
                  <a:gd name="T6" fmla="*/ 0 w 135"/>
                  <a:gd name="T7" fmla="*/ 49 h 64"/>
                  <a:gd name="T8" fmla="*/ 130 w 135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64">
                    <a:moveTo>
                      <a:pt x="130" y="0"/>
                    </a:moveTo>
                    <a:lnTo>
                      <a:pt x="135" y="13"/>
                    </a:lnTo>
                    <a:lnTo>
                      <a:pt x="6" y="64"/>
                    </a:lnTo>
                    <a:lnTo>
                      <a:pt x="0" y="49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Freeform 1372"/>
              <p:cNvSpPr>
                <a:spLocks/>
              </p:cNvSpPr>
              <p:nvPr/>
            </p:nvSpPr>
            <p:spPr bwMode="auto">
              <a:xfrm>
                <a:off x="9043925" y="4046537"/>
                <a:ext cx="88900" cy="146050"/>
              </a:xfrm>
              <a:custGeom>
                <a:avLst/>
                <a:gdLst>
                  <a:gd name="T0" fmla="*/ 43 w 56"/>
                  <a:gd name="T1" fmla="*/ 0 h 92"/>
                  <a:gd name="T2" fmla="*/ 56 w 56"/>
                  <a:gd name="T3" fmla="*/ 6 h 92"/>
                  <a:gd name="T4" fmla="*/ 13 w 56"/>
                  <a:gd name="T5" fmla="*/ 92 h 92"/>
                  <a:gd name="T6" fmla="*/ 0 w 56"/>
                  <a:gd name="T7" fmla="*/ 87 h 92"/>
                  <a:gd name="T8" fmla="*/ 43 w 5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92">
                    <a:moveTo>
                      <a:pt x="43" y="0"/>
                    </a:moveTo>
                    <a:lnTo>
                      <a:pt x="56" y="6"/>
                    </a:lnTo>
                    <a:lnTo>
                      <a:pt x="13" y="92"/>
                    </a:lnTo>
                    <a:lnTo>
                      <a:pt x="0" y="87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Freeform 1373"/>
              <p:cNvSpPr>
                <a:spLocks/>
              </p:cNvSpPr>
              <p:nvPr/>
            </p:nvSpPr>
            <p:spPr bwMode="auto">
              <a:xfrm>
                <a:off x="9132825" y="4062412"/>
                <a:ext cx="58738" cy="103188"/>
              </a:xfrm>
              <a:custGeom>
                <a:avLst/>
                <a:gdLst>
                  <a:gd name="T0" fmla="*/ 30 w 37"/>
                  <a:gd name="T1" fmla="*/ 0 h 65"/>
                  <a:gd name="T2" fmla="*/ 33 w 37"/>
                  <a:gd name="T3" fmla="*/ 1 h 65"/>
                  <a:gd name="T4" fmla="*/ 34 w 37"/>
                  <a:gd name="T5" fmla="*/ 2 h 65"/>
                  <a:gd name="T6" fmla="*/ 37 w 37"/>
                  <a:gd name="T7" fmla="*/ 5 h 65"/>
                  <a:gd name="T8" fmla="*/ 37 w 37"/>
                  <a:gd name="T9" fmla="*/ 7 h 65"/>
                  <a:gd name="T10" fmla="*/ 37 w 37"/>
                  <a:gd name="T11" fmla="*/ 10 h 65"/>
                  <a:gd name="T12" fmla="*/ 15 w 37"/>
                  <a:gd name="T13" fmla="*/ 61 h 65"/>
                  <a:gd name="T14" fmla="*/ 13 w 37"/>
                  <a:gd name="T15" fmla="*/ 62 h 65"/>
                  <a:gd name="T16" fmla="*/ 11 w 37"/>
                  <a:gd name="T17" fmla="*/ 65 h 65"/>
                  <a:gd name="T18" fmla="*/ 8 w 37"/>
                  <a:gd name="T19" fmla="*/ 65 h 65"/>
                  <a:gd name="T20" fmla="*/ 5 w 37"/>
                  <a:gd name="T21" fmla="*/ 65 h 65"/>
                  <a:gd name="T22" fmla="*/ 3 w 37"/>
                  <a:gd name="T23" fmla="*/ 62 h 65"/>
                  <a:gd name="T24" fmla="*/ 1 w 37"/>
                  <a:gd name="T25" fmla="*/ 61 h 65"/>
                  <a:gd name="T26" fmla="*/ 0 w 37"/>
                  <a:gd name="T27" fmla="*/ 57 h 65"/>
                  <a:gd name="T28" fmla="*/ 1 w 37"/>
                  <a:gd name="T29" fmla="*/ 55 h 65"/>
                  <a:gd name="T30" fmla="*/ 22 w 37"/>
                  <a:gd name="T31" fmla="*/ 5 h 65"/>
                  <a:gd name="T32" fmla="*/ 25 w 37"/>
                  <a:gd name="T33" fmla="*/ 2 h 65"/>
                  <a:gd name="T34" fmla="*/ 26 w 37"/>
                  <a:gd name="T35" fmla="*/ 1 h 65"/>
                  <a:gd name="T36" fmla="*/ 30 w 37"/>
                  <a:gd name="T3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65">
                    <a:moveTo>
                      <a:pt x="30" y="0"/>
                    </a:moveTo>
                    <a:lnTo>
                      <a:pt x="33" y="1"/>
                    </a:lnTo>
                    <a:lnTo>
                      <a:pt x="34" y="2"/>
                    </a:lnTo>
                    <a:lnTo>
                      <a:pt x="37" y="5"/>
                    </a:lnTo>
                    <a:lnTo>
                      <a:pt x="37" y="7"/>
                    </a:lnTo>
                    <a:lnTo>
                      <a:pt x="37" y="10"/>
                    </a:lnTo>
                    <a:lnTo>
                      <a:pt x="15" y="61"/>
                    </a:lnTo>
                    <a:lnTo>
                      <a:pt x="13" y="62"/>
                    </a:lnTo>
                    <a:lnTo>
                      <a:pt x="11" y="65"/>
                    </a:lnTo>
                    <a:lnTo>
                      <a:pt x="8" y="65"/>
                    </a:lnTo>
                    <a:lnTo>
                      <a:pt x="5" y="65"/>
                    </a:lnTo>
                    <a:lnTo>
                      <a:pt x="3" y="62"/>
                    </a:lnTo>
                    <a:lnTo>
                      <a:pt x="1" y="61"/>
                    </a:lnTo>
                    <a:lnTo>
                      <a:pt x="0" y="57"/>
                    </a:lnTo>
                    <a:lnTo>
                      <a:pt x="1" y="55"/>
                    </a:lnTo>
                    <a:lnTo>
                      <a:pt x="22" y="5"/>
                    </a:lnTo>
                    <a:lnTo>
                      <a:pt x="25" y="2"/>
                    </a:lnTo>
                    <a:lnTo>
                      <a:pt x="26" y="1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cxnSp>
          <p:nvCxnSpPr>
            <p:cNvPr id="127" name="Прямая со стрелкой 35"/>
            <p:cNvCxnSpPr/>
            <p:nvPr/>
          </p:nvCxnSpPr>
          <p:spPr>
            <a:xfrm rot="5400000" flipV="1">
              <a:off x="5969628" y="2276641"/>
              <a:ext cx="0" cy="400094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Группа 7"/>
            <p:cNvGrpSpPr/>
            <p:nvPr/>
          </p:nvGrpSpPr>
          <p:grpSpPr>
            <a:xfrm>
              <a:off x="6380580" y="2139165"/>
              <a:ext cx="499855" cy="548649"/>
              <a:chOff x="7545325" y="1628774"/>
              <a:chExt cx="731838" cy="730251"/>
            </a:xfrm>
            <a:solidFill>
              <a:schemeClr val="accent1"/>
            </a:solidFill>
          </p:grpSpPr>
          <p:sp>
            <p:nvSpPr>
              <p:cNvPr id="129" name="Rectangle 1300"/>
              <p:cNvSpPr>
                <a:spLocks noChangeArrowheads="1"/>
              </p:cNvSpPr>
              <p:nvPr/>
            </p:nvSpPr>
            <p:spPr bwMode="auto">
              <a:xfrm>
                <a:off x="7591363" y="2176462"/>
                <a:ext cx="25082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Rectangle 1301"/>
              <p:cNvSpPr>
                <a:spLocks noChangeArrowheads="1"/>
              </p:cNvSpPr>
              <p:nvPr/>
            </p:nvSpPr>
            <p:spPr bwMode="auto">
              <a:xfrm>
                <a:off x="7591363" y="2130424"/>
                <a:ext cx="11430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Rectangle 1302"/>
              <p:cNvSpPr>
                <a:spLocks noChangeArrowheads="1"/>
              </p:cNvSpPr>
              <p:nvPr/>
            </p:nvSpPr>
            <p:spPr bwMode="auto">
              <a:xfrm>
                <a:off x="7727888" y="2130424"/>
                <a:ext cx="11430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Rectangle 1303"/>
              <p:cNvSpPr>
                <a:spLocks noChangeArrowheads="1"/>
              </p:cNvSpPr>
              <p:nvPr/>
            </p:nvSpPr>
            <p:spPr bwMode="auto">
              <a:xfrm>
                <a:off x="7591363" y="2085974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Rectangle 1304"/>
              <p:cNvSpPr>
                <a:spLocks noChangeArrowheads="1"/>
              </p:cNvSpPr>
              <p:nvPr/>
            </p:nvSpPr>
            <p:spPr bwMode="auto">
              <a:xfrm>
                <a:off x="7727888" y="2085974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Rectangle 1305"/>
              <p:cNvSpPr>
                <a:spLocks noChangeArrowheads="1"/>
              </p:cNvSpPr>
              <p:nvPr/>
            </p:nvSpPr>
            <p:spPr bwMode="auto">
              <a:xfrm>
                <a:off x="7591363" y="2039937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Rectangle 1306"/>
              <p:cNvSpPr>
                <a:spLocks noChangeArrowheads="1"/>
              </p:cNvSpPr>
              <p:nvPr/>
            </p:nvSpPr>
            <p:spPr bwMode="auto">
              <a:xfrm>
                <a:off x="7727888" y="2039937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307"/>
              <p:cNvSpPr>
                <a:spLocks noChangeArrowheads="1"/>
              </p:cNvSpPr>
              <p:nvPr/>
            </p:nvSpPr>
            <p:spPr bwMode="auto">
              <a:xfrm>
                <a:off x="7591363" y="1993899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308"/>
              <p:cNvSpPr>
                <a:spLocks noChangeArrowheads="1"/>
              </p:cNvSpPr>
              <p:nvPr/>
            </p:nvSpPr>
            <p:spPr bwMode="auto">
              <a:xfrm>
                <a:off x="7727888" y="1993899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Rectangle 1309"/>
              <p:cNvSpPr>
                <a:spLocks noChangeArrowheads="1"/>
              </p:cNvSpPr>
              <p:nvPr/>
            </p:nvSpPr>
            <p:spPr bwMode="auto">
              <a:xfrm>
                <a:off x="7591363" y="1947862"/>
                <a:ext cx="25082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Rectangle 1310"/>
              <p:cNvSpPr>
                <a:spLocks noChangeArrowheads="1"/>
              </p:cNvSpPr>
              <p:nvPr/>
            </p:nvSpPr>
            <p:spPr bwMode="auto">
              <a:xfrm>
                <a:off x="7591363" y="1901824"/>
                <a:ext cx="11430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Rectangle 1311"/>
              <p:cNvSpPr>
                <a:spLocks noChangeArrowheads="1"/>
              </p:cNvSpPr>
              <p:nvPr/>
            </p:nvSpPr>
            <p:spPr bwMode="auto">
              <a:xfrm>
                <a:off x="7727888" y="1901824"/>
                <a:ext cx="11430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Rectangle 1312"/>
              <p:cNvSpPr>
                <a:spLocks noChangeArrowheads="1"/>
              </p:cNvSpPr>
              <p:nvPr/>
            </p:nvSpPr>
            <p:spPr bwMode="auto">
              <a:xfrm>
                <a:off x="7591363" y="1857374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2" name="Rectangle 1313"/>
              <p:cNvSpPr>
                <a:spLocks noChangeArrowheads="1"/>
              </p:cNvSpPr>
              <p:nvPr/>
            </p:nvSpPr>
            <p:spPr bwMode="auto">
              <a:xfrm>
                <a:off x="7727888" y="1857374"/>
                <a:ext cx="114300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1314"/>
              <p:cNvSpPr>
                <a:spLocks/>
              </p:cNvSpPr>
              <p:nvPr/>
            </p:nvSpPr>
            <p:spPr bwMode="auto">
              <a:xfrm>
                <a:off x="8129525" y="1857374"/>
                <a:ext cx="147638" cy="501650"/>
              </a:xfrm>
              <a:custGeom>
                <a:avLst/>
                <a:gdLst>
                  <a:gd name="T0" fmla="*/ 0 w 93"/>
                  <a:gd name="T1" fmla="*/ 0 h 316"/>
                  <a:gd name="T2" fmla="*/ 93 w 93"/>
                  <a:gd name="T3" fmla="*/ 0 h 316"/>
                  <a:gd name="T4" fmla="*/ 93 w 93"/>
                  <a:gd name="T5" fmla="*/ 316 h 316"/>
                  <a:gd name="T6" fmla="*/ 57 w 93"/>
                  <a:gd name="T7" fmla="*/ 316 h 316"/>
                  <a:gd name="T8" fmla="*/ 57 w 93"/>
                  <a:gd name="T9" fmla="*/ 302 h 316"/>
                  <a:gd name="T10" fmla="*/ 78 w 93"/>
                  <a:gd name="T11" fmla="*/ 302 h 316"/>
                  <a:gd name="T12" fmla="*/ 78 w 93"/>
                  <a:gd name="T13" fmla="*/ 14 h 316"/>
                  <a:gd name="T14" fmla="*/ 0 w 93"/>
                  <a:gd name="T15" fmla="*/ 14 h 316"/>
                  <a:gd name="T16" fmla="*/ 0 w 93"/>
                  <a:gd name="T17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16">
                    <a:moveTo>
                      <a:pt x="0" y="0"/>
                    </a:moveTo>
                    <a:lnTo>
                      <a:pt x="93" y="0"/>
                    </a:lnTo>
                    <a:lnTo>
                      <a:pt x="93" y="316"/>
                    </a:lnTo>
                    <a:lnTo>
                      <a:pt x="57" y="316"/>
                    </a:lnTo>
                    <a:lnTo>
                      <a:pt x="57" y="302"/>
                    </a:lnTo>
                    <a:lnTo>
                      <a:pt x="78" y="302"/>
                    </a:lnTo>
                    <a:lnTo>
                      <a:pt x="78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Rectangle 1315"/>
              <p:cNvSpPr>
                <a:spLocks noChangeArrowheads="1"/>
              </p:cNvSpPr>
              <p:nvPr/>
            </p:nvSpPr>
            <p:spPr bwMode="auto">
              <a:xfrm>
                <a:off x="7877113" y="1857374"/>
                <a:ext cx="136525" cy="222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1316"/>
              <p:cNvSpPr>
                <a:spLocks noEditPoints="1"/>
              </p:cNvSpPr>
              <p:nvPr/>
            </p:nvSpPr>
            <p:spPr bwMode="auto">
              <a:xfrm>
                <a:off x="7591363" y="2222499"/>
                <a:ext cx="639763" cy="136525"/>
              </a:xfrm>
              <a:custGeom>
                <a:avLst/>
                <a:gdLst>
                  <a:gd name="T0" fmla="*/ 14 w 403"/>
                  <a:gd name="T1" fmla="*/ 14 h 86"/>
                  <a:gd name="T2" fmla="*/ 14 w 403"/>
                  <a:gd name="T3" fmla="*/ 72 h 86"/>
                  <a:gd name="T4" fmla="*/ 389 w 403"/>
                  <a:gd name="T5" fmla="*/ 72 h 86"/>
                  <a:gd name="T6" fmla="*/ 389 w 403"/>
                  <a:gd name="T7" fmla="*/ 14 h 86"/>
                  <a:gd name="T8" fmla="*/ 14 w 403"/>
                  <a:gd name="T9" fmla="*/ 14 h 86"/>
                  <a:gd name="T10" fmla="*/ 0 w 403"/>
                  <a:gd name="T11" fmla="*/ 0 h 86"/>
                  <a:gd name="T12" fmla="*/ 403 w 403"/>
                  <a:gd name="T13" fmla="*/ 0 h 86"/>
                  <a:gd name="T14" fmla="*/ 403 w 403"/>
                  <a:gd name="T15" fmla="*/ 86 h 86"/>
                  <a:gd name="T16" fmla="*/ 0 w 403"/>
                  <a:gd name="T17" fmla="*/ 86 h 86"/>
                  <a:gd name="T18" fmla="*/ 0 w 403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3" h="86">
                    <a:moveTo>
                      <a:pt x="14" y="14"/>
                    </a:moveTo>
                    <a:lnTo>
                      <a:pt x="14" y="72"/>
                    </a:lnTo>
                    <a:lnTo>
                      <a:pt x="389" y="72"/>
                    </a:lnTo>
                    <a:lnTo>
                      <a:pt x="389" y="14"/>
                    </a:lnTo>
                    <a:lnTo>
                      <a:pt x="14" y="14"/>
                    </a:lnTo>
                    <a:close/>
                    <a:moveTo>
                      <a:pt x="0" y="0"/>
                    </a:moveTo>
                    <a:lnTo>
                      <a:pt x="403" y="0"/>
                    </a:lnTo>
                    <a:lnTo>
                      <a:pt x="403" y="86"/>
                    </a:lnTo>
                    <a:lnTo>
                      <a:pt x="0" y="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Rectangle 1317"/>
              <p:cNvSpPr>
                <a:spLocks noChangeArrowheads="1"/>
              </p:cNvSpPr>
              <p:nvPr/>
            </p:nvSpPr>
            <p:spPr bwMode="auto">
              <a:xfrm>
                <a:off x="7751700" y="2268537"/>
                <a:ext cx="22225" cy="8096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Rectangle 1318"/>
              <p:cNvSpPr>
                <a:spLocks noChangeArrowheads="1"/>
              </p:cNvSpPr>
              <p:nvPr/>
            </p:nvSpPr>
            <p:spPr bwMode="auto">
              <a:xfrm>
                <a:off x="8048563" y="2268537"/>
                <a:ext cx="22225" cy="8096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Rectangle 1319"/>
              <p:cNvSpPr>
                <a:spLocks noChangeArrowheads="1"/>
              </p:cNvSpPr>
              <p:nvPr/>
            </p:nvSpPr>
            <p:spPr bwMode="auto">
              <a:xfrm>
                <a:off x="7604063" y="2290762"/>
                <a:ext cx="61595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Rectangle 1320"/>
              <p:cNvSpPr>
                <a:spLocks noChangeArrowheads="1"/>
              </p:cNvSpPr>
              <p:nvPr/>
            </p:nvSpPr>
            <p:spPr bwMode="auto">
              <a:xfrm>
                <a:off x="7681850" y="1743074"/>
                <a:ext cx="23813" cy="904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Rectangle 1321"/>
              <p:cNvSpPr>
                <a:spLocks noChangeArrowheads="1"/>
              </p:cNvSpPr>
              <p:nvPr/>
            </p:nvSpPr>
            <p:spPr bwMode="auto">
              <a:xfrm>
                <a:off x="7727888" y="1743074"/>
                <a:ext cx="23813" cy="904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Rectangle 1322"/>
              <p:cNvSpPr>
                <a:spLocks noChangeArrowheads="1"/>
              </p:cNvSpPr>
              <p:nvPr/>
            </p:nvSpPr>
            <p:spPr bwMode="auto">
              <a:xfrm>
                <a:off x="7692963" y="1777999"/>
                <a:ext cx="47625" cy="2063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Rectangle 1323"/>
              <p:cNvSpPr>
                <a:spLocks noChangeArrowheads="1"/>
              </p:cNvSpPr>
              <p:nvPr/>
            </p:nvSpPr>
            <p:spPr bwMode="auto">
              <a:xfrm>
                <a:off x="7637400" y="1777999"/>
                <a:ext cx="22225" cy="2063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Rectangle 1324"/>
              <p:cNvSpPr>
                <a:spLocks noChangeArrowheads="1"/>
              </p:cNvSpPr>
              <p:nvPr/>
            </p:nvSpPr>
            <p:spPr bwMode="auto">
              <a:xfrm>
                <a:off x="7773925" y="1777999"/>
                <a:ext cx="22225" cy="2063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325"/>
              <p:cNvSpPr>
                <a:spLocks noEditPoints="1"/>
              </p:cNvSpPr>
              <p:nvPr/>
            </p:nvSpPr>
            <p:spPr bwMode="auto">
              <a:xfrm>
                <a:off x="7991413" y="1719262"/>
                <a:ext cx="160338" cy="160338"/>
              </a:xfrm>
              <a:custGeom>
                <a:avLst/>
                <a:gdLst>
                  <a:gd name="T0" fmla="*/ 44 w 101"/>
                  <a:gd name="T1" fmla="*/ 15 h 101"/>
                  <a:gd name="T2" fmla="*/ 44 w 101"/>
                  <a:gd name="T3" fmla="*/ 43 h 101"/>
                  <a:gd name="T4" fmla="*/ 14 w 101"/>
                  <a:gd name="T5" fmla="*/ 43 h 101"/>
                  <a:gd name="T6" fmla="*/ 14 w 101"/>
                  <a:gd name="T7" fmla="*/ 58 h 101"/>
                  <a:gd name="T8" fmla="*/ 44 w 101"/>
                  <a:gd name="T9" fmla="*/ 58 h 101"/>
                  <a:gd name="T10" fmla="*/ 44 w 101"/>
                  <a:gd name="T11" fmla="*/ 87 h 101"/>
                  <a:gd name="T12" fmla="*/ 58 w 101"/>
                  <a:gd name="T13" fmla="*/ 87 h 101"/>
                  <a:gd name="T14" fmla="*/ 58 w 101"/>
                  <a:gd name="T15" fmla="*/ 58 h 101"/>
                  <a:gd name="T16" fmla="*/ 87 w 101"/>
                  <a:gd name="T17" fmla="*/ 58 h 101"/>
                  <a:gd name="T18" fmla="*/ 87 w 101"/>
                  <a:gd name="T19" fmla="*/ 43 h 101"/>
                  <a:gd name="T20" fmla="*/ 58 w 101"/>
                  <a:gd name="T21" fmla="*/ 43 h 101"/>
                  <a:gd name="T22" fmla="*/ 58 w 101"/>
                  <a:gd name="T23" fmla="*/ 15 h 101"/>
                  <a:gd name="T24" fmla="*/ 44 w 101"/>
                  <a:gd name="T25" fmla="*/ 15 h 101"/>
                  <a:gd name="T26" fmla="*/ 29 w 101"/>
                  <a:gd name="T27" fmla="*/ 0 h 101"/>
                  <a:gd name="T28" fmla="*/ 72 w 101"/>
                  <a:gd name="T29" fmla="*/ 0 h 101"/>
                  <a:gd name="T30" fmla="*/ 72 w 101"/>
                  <a:gd name="T31" fmla="*/ 29 h 101"/>
                  <a:gd name="T32" fmla="*/ 101 w 101"/>
                  <a:gd name="T33" fmla="*/ 29 h 101"/>
                  <a:gd name="T34" fmla="*/ 101 w 101"/>
                  <a:gd name="T35" fmla="*/ 72 h 101"/>
                  <a:gd name="T36" fmla="*/ 72 w 101"/>
                  <a:gd name="T37" fmla="*/ 72 h 101"/>
                  <a:gd name="T38" fmla="*/ 72 w 101"/>
                  <a:gd name="T39" fmla="*/ 101 h 101"/>
                  <a:gd name="T40" fmla="*/ 29 w 101"/>
                  <a:gd name="T41" fmla="*/ 101 h 101"/>
                  <a:gd name="T42" fmla="*/ 29 w 101"/>
                  <a:gd name="T43" fmla="*/ 72 h 101"/>
                  <a:gd name="T44" fmla="*/ 0 w 101"/>
                  <a:gd name="T45" fmla="*/ 72 h 101"/>
                  <a:gd name="T46" fmla="*/ 0 w 101"/>
                  <a:gd name="T47" fmla="*/ 29 h 101"/>
                  <a:gd name="T48" fmla="*/ 29 w 101"/>
                  <a:gd name="T49" fmla="*/ 29 h 101"/>
                  <a:gd name="T50" fmla="*/ 29 w 101"/>
                  <a:gd name="T5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1" h="101">
                    <a:moveTo>
                      <a:pt x="44" y="15"/>
                    </a:moveTo>
                    <a:lnTo>
                      <a:pt x="44" y="43"/>
                    </a:lnTo>
                    <a:lnTo>
                      <a:pt x="14" y="43"/>
                    </a:lnTo>
                    <a:lnTo>
                      <a:pt x="14" y="58"/>
                    </a:lnTo>
                    <a:lnTo>
                      <a:pt x="44" y="58"/>
                    </a:lnTo>
                    <a:lnTo>
                      <a:pt x="44" y="87"/>
                    </a:lnTo>
                    <a:lnTo>
                      <a:pt x="58" y="87"/>
                    </a:lnTo>
                    <a:lnTo>
                      <a:pt x="58" y="58"/>
                    </a:lnTo>
                    <a:lnTo>
                      <a:pt x="87" y="58"/>
                    </a:lnTo>
                    <a:lnTo>
                      <a:pt x="87" y="43"/>
                    </a:lnTo>
                    <a:lnTo>
                      <a:pt x="58" y="43"/>
                    </a:lnTo>
                    <a:lnTo>
                      <a:pt x="58" y="15"/>
                    </a:lnTo>
                    <a:lnTo>
                      <a:pt x="44" y="15"/>
                    </a:lnTo>
                    <a:close/>
                    <a:moveTo>
                      <a:pt x="29" y="0"/>
                    </a:moveTo>
                    <a:lnTo>
                      <a:pt x="72" y="0"/>
                    </a:lnTo>
                    <a:lnTo>
                      <a:pt x="72" y="29"/>
                    </a:lnTo>
                    <a:lnTo>
                      <a:pt x="101" y="29"/>
                    </a:lnTo>
                    <a:lnTo>
                      <a:pt x="101" y="72"/>
                    </a:lnTo>
                    <a:lnTo>
                      <a:pt x="72" y="72"/>
                    </a:lnTo>
                    <a:lnTo>
                      <a:pt x="72" y="101"/>
                    </a:lnTo>
                    <a:lnTo>
                      <a:pt x="29" y="101"/>
                    </a:lnTo>
                    <a:lnTo>
                      <a:pt x="29" y="72"/>
                    </a:lnTo>
                    <a:lnTo>
                      <a:pt x="0" y="72"/>
                    </a:lnTo>
                    <a:lnTo>
                      <a:pt x="0" y="29"/>
                    </a:lnTo>
                    <a:lnTo>
                      <a:pt x="29" y="29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5" name="Freeform 1326"/>
              <p:cNvSpPr>
                <a:spLocks noEditPoints="1"/>
              </p:cNvSpPr>
              <p:nvPr/>
            </p:nvSpPr>
            <p:spPr bwMode="auto">
              <a:xfrm>
                <a:off x="7910450" y="1901824"/>
                <a:ext cx="92075" cy="69850"/>
              </a:xfrm>
              <a:custGeom>
                <a:avLst/>
                <a:gdLst>
                  <a:gd name="T0" fmla="*/ 15 w 58"/>
                  <a:gd name="T1" fmla="*/ 15 h 44"/>
                  <a:gd name="T2" fmla="*/ 15 w 58"/>
                  <a:gd name="T3" fmla="*/ 29 h 44"/>
                  <a:gd name="T4" fmla="*/ 44 w 58"/>
                  <a:gd name="T5" fmla="*/ 29 h 44"/>
                  <a:gd name="T6" fmla="*/ 44 w 58"/>
                  <a:gd name="T7" fmla="*/ 15 h 44"/>
                  <a:gd name="T8" fmla="*/ 15 w 58"/>
                  <a:gd name="T9" fmla="*/ 15 h 44"/>
                  <a:gd name="T10" fmla="*/ 0 w 58"/>
                  <a:gd name="T11" fmla="*/ 0 h 44"/>
                  <a:gd name="T12" fmla="*/ 58 w 58"/>
                  <a:gd name="T13" fmla="*/ 0 h 44"/>
                  <a:gd name="T14" fmla="*/ 58 w 58"/>
                  <a:gd name="T15" fmla="*/ 44 h 44"/>
                  <a:gd name="T16" fmla="*/ 0 w 58"/>
                  <a:gd name="T17" fmla="*/ 44 h 44"/>
                  <a:gd name="T18" fmla="*/ 0 w 58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4">
                    <a:moveTo>
                      <a:pt x="15" y="15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5"/>
                    </a:lnTo>
                    <a:lnTo>
                      <a:pt x="15" y="15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4"/>
                    </a:lnTo>
                    <a:lnTo>
                      <a:pt x="0" y="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6" name="Freeform 1327"/>
              <p:cNvSpPr>
                <a:spLocks noEditPoints="1"/>
              </p:cNvSpPr>
              <p:nvPr/>
            </p:nvSpPr>
            <p:spPr bwMode="auto">
              <a:xfrm>
                <a:off x="8024750" y="1901824"/>
                <a:ext cx="92075" cy="69850"/>
              </a:xfrm>
              <a:custGeom>
                <a:avLst/>
                <a:gdLst>
                  <a:gd name="T0" fmla="*/ 15 w 58"/>
                  <a:gd name="T1" fmla="*/ 15 h 44"/>
                  <a:gd name="T2" fmla="*/ 15 w 58"/>
                  <a:gd name="T3" fmla="*/ 29 h 44"/>
                  <a:gd name="T4" fmla="*/ 44 w 58"/>
                  <a:gd name="T5" fmla="*/ 29 h 44"/>
                  <a:gd name="T6" fmla="*/ 44 w 58"/>
                  <a:gd name="T7" fmla="*/ 15 h 44"/>
                  <a:gd name="T8" fmla="*/ 15 w 58"/>
                  <a:gd name="T9" fmla="*/ 15 h 44"/>
                  <a:gd name="T10" fmla="*/ 0 w 58"/>
                  <a:gd name="T11" fmla="*/ 0 h 44"/>
                  <a:gd name="T12" fmla="*/ 58 w 58"/>
                  <a:gd name="T13" fmla="*/ 0 h 44"/>
                  <a:gd name="T14" fmla="*/ 58 w 58"/>
                  <a:gd name="T15" fmla="*/ 44 h 44"/>
                  <a:gd name="T16" fmla="*/ 0 w 58"/>
                  <a:gd name="T17" fmla="*/ 44 h 44"/>
                  <a:gd name="T18" fmla="*/ 0 w 58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4">
                    <a:moveTo>
                      <a:pt x="15" y="15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5"/>
                    </a:lnTo>
                    <a:lnTo>
                      <a:pt x="15" y="15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4"/>
                    </a:lnTo>
                    <a:lnTo>
                      <a:pt x="0" y="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7" name="Freeform 1328"/>
              <p:cNvSpPr>
                <a:spLocks noEditPoints="1"/>
              </p:cNvSpPr>
              <p:nvPr/>
            </p:nvSpPr>
            <p:spPr bwMode="auto">
              <a:xfrm>
                <a:off x="8139050" y="1901824"/>
                <a:ext cx="92075" cy="69850"/>
              </a:xfrm>
              <a:custGeom>
                <a:avLst/>
                <a:gdLst>
                  <a:gd name="T0" fmla="*/ 15 w 58"/>
                  <a:gd name="T1" fmla="*/ 15 h 44"/>
                  <a:gd name="T2" fmla="*/ 15 w 58"/>
                  <a:gd name="T3" fmla="*/ 29 h 44"/>
                  <a:gd name="T4" fmla="*/ 44 w 58"/>
                  <a:gd name="T5" fmla="*/ 29 h 44"/>
                  <a:gd name="T6" fmla="*/ 44 w 58"/>
                  <a:gd name="T7" fmla="*/ 15 h 44"/>
                  <a:gd name="T8" fmla="*/ 15 w 58"/>
                  <a:gd name="T9" fmla="*/ 15 h 44"/>
                  <a:gd name="T10" fmla="*/ 0 w 58"/>
                  <a:gd name="T11" fmla="*/ 0 h 44"/>
                  <a:gd name="T12" fmla="*/ 58 w 58"/>
                  <a:gd name="T13" fmla="*/ 0 h 44"/>
                  <a:gd name="T14" fmla="*/ 58 w 58"/>
                  <a:gd name="T15" fmla="*/ 44 h 44"/>
                  <a:gd name="T16" fmla="*/ 0 w 58"/>
                  <a:gd name="T17" fmla="*/ 44 h 44"/>
                  <a:gd name="T18" fmla="*/ 0 w 58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4">
                    <a:moveTo>
                      <a:pt x="15" y="15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5"/>
                    </a:lnTo>
                    <a:lnTo>
                      <a:pt x="15" y="15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4"/>
                    </a:lnTo>
                    <a:lnTo>
                      <a:pt x="0" y="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8" name="Freeform 1329"/>
              <p:cNvSpPr>
                <a:spLocks noEditPoints="1"/>
              </p:cNvSpPr>
              <p:nvPr/>
            </p:nvSpPr>
            <p:spPr bwMode="auto">
              <a:xfrm>
                <a:off x="7910450" y="1993899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9 h 43"/>
                  <a:gd name="T4" fmla="*/ 44 w 58"/>
                  <a:gd name="T5" fmla="*/ 29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" name="Freeform 1330"/>
              <p:cNvSpPr>
                <a:spLocks noEditPoints="1"/>
              </p:cNvSpPr>
              <p:nvPr/>
            </p:nvSpPr>
            <p:spPr bwMode="auto">
              <a:xfrm>
                <a:off x="8024750" y="1993899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9 h 43"/>
                  <a:gd name="T4" fmla="*/ 44 w 58"/>
                  <a:gd name="T5" fmla="*/ 29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0" name="Freeform 1331"/>
              <p:cNvSpPr>
                <a:spLocks noEditPoints="1"/>
              </p:cNvSpPr>
              <p:nvPr/>
            </p:nvSpPr>
            <p:spPr bwMode="auto">
              <a:xfrm>
                <a:off x="8139050" y="1993899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9 h 43"/>
                  <a:gd name="T4" fmla="*/ 44 w 58"/>
                  <a:gd name="T5" fmla="*/ 29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9"/>
                    </a:lnTo>
                    <a:lnTo>
                      <a:pt x="44" y="29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1" name="Freeform 1332"/>
              <p:cNvSpPr>
                <a:spLocks noEditPoints="1"/>
              </p:cNvSpPr>
              <p:nvPr/>
            </p:nvSpPr>
            <p:spPr bwMode="auto">
              <a:xfrm>
                <a:off x="7910450" y="2085974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8 h 43"/>
                  <a:gd name="T4" fmla="*/ 44 w 58"/>
                  <a:gd name="T5" fmla="*/ 28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8"/>
                    </a:lnTo>
                    <a:lnTo>
                      <a:pt x="44" y="28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" name="Freeform 1333"/>
              <p:cNvSpPr>
                <a:spLocks noEditPoints="1"/>
              </p:cNvSpPr>
              <p:nvPr/>
            </p:nvSpPr>
            <p:spPr bwMode="auto">
              <a:xfrm>
                <a:off x="8024750" y="2085974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8 h 43"/>
                  <a:gd name="T4" fmla="*/ 44 w 58"/>
                  <a:gd name="T5" fmla="*/ 28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8"/>
                    </a:lnTo>
                    <a:lnTo>
                      <a:pt x="44" y="28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3" name="Freeform 1334"/>
              <p:cNvSpPr>
                <a:spLocks noEditPoints="1"/>
              </p:cNvSpPr>
              <p:nvPr/>
            </p:nvSpPr>
            <p:spPr bwMode="auto">
              <a:xfrm>
                <a:off x="8139050" y="2085974"/>
                <a:ext cx="92075" cy="68263"/>
              </a:xfrm>
              <a:custGeom>
                <a:avLst/>
                <a:gdLst>
                  <a:gd name="T0" fmla="*/ 15 w 58"/>
                  <a:gd name="T1" fmla="*/ 14 h 43"/>
                  <a:gd name="T2" fmla="*/ 15 w 58"/>
                  <a:gd name="T3" fmla="*/ 28 h 43"/>
                  <a:gd name="T4" fmla="*/ 44 w 58"/>
                  <a:gd name="T5" fmla="*/ 28 h 43"/>
                  <a:gd name="T6" fmla="*/ 44 w 58"/>
                  <a:gd name="T7" fmla="*/ 14 h 43"/>
                  <a:gd name="T8" fmla="*/ 15 w 58"/>
                  <a:gd name="T9" fmla="*/ 14 h 43"/>
                  <a:gd name="T10" fmla="*/ 0 w 58"/>
                  <a:gd name="T11" fmla="*/ 0 h 43"/>
                  <a:gd name="T12" fmla="*/ 58 w 58"/>
                  <a:gd name="T13" fmla="*/ 0 h 43"/>
                  <a:gd name="T14" fmla="*/ 58 w 58"/>
                  <a:gd name="T15" fmla="*/ 43 h 43"/>
                  <a:gd name="T16" fmla="*/ 0 w 58"/>
                  <a:gd name="T17" fmla="*/ 43 h 43"/>
                  <a:gd name="T18" fmla="*/ 0 w 5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43">
                    <a:moveTo>
                      <a:pt x="15" y="14"/>
                    </a:moveTo>
                    <a:lnTo>
                      <a:pt x="15" y="28"/>
                    </a:lnTo>
                    <a:lnTo>
                      <a:pt x="44" y="28"/>
                    </a:lnTo>
                    <a:lnTo>
                      <a:pt x="44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58" y="0"/>
                    </a:lnTo>
                    <a:lnTo>
                      <a:pt x="5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4" name="Rectangle 1335"/>
              <p:cNvSpPr>
                <a:spLocks noChangeArrowheads="1"/>
              </p:cNvSpPr>
              <p:nvPr/>
            </p:nvSpPr>
            <p:spPr bwMode="auto">
              <a:xfrm>
                <a:off x="7910450" y="2176462"/>
                <a:ext cx="355600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5" name="Freeform 1336"/>
              <p:cNvSpPr>
                <a:spLocks/>
              </p:cNvSpPr>
              <p:nvPr/>
            </p:nvSpPr>
            <p:spPr bwMode="auto">
              <a:xfrm>
                <a:off x="7545325" y="1697037"/>
                <a:ext cx="342900" cy="661988"/>
              </a:xfrm>
              <a:custGeom>
                <a:avLst/>
                <a:gdLst>
                  <a:gd name="T0" fmla="*/ 0 w 216"/>
                  <a:gd name="T1" fmla="*/ 0 h 417"/>
                  <a:gd name="T2" fmla="*/ 216 w 216"/>
                  <a:gd name="T3" fmla="*/ 0 h 417"/>
                  <a:gd name="T4" fmla="*/ 216 w 216"/>
                  <a:gd name="T5" fmla="*/ 317 h 417"/>
                  <a:gd name="T6" fmla="*/ 202 w 216"/>
                  <a:gd name="T7" fmla="*/ 317 h 417"/>
                  <a:gd name="T8" fmla="*/ 202 w 216"/>
                  <a:gd name="T9" fmla="*/ 14 h 417"/>
                  <a:gd name="T10" fmla="*/ 14 w 216"/>
                  <a:gd name="T11" fmla="*/ 14 h 417"/>
                  <a:gd name="T12" fmla="*/ 14 w 216"/>
                  <a:gd name="T13" fmla="*/ 403 h 417"/>
                  <a:gd name="T14" fmla="*/ 37 w 216"/>
                  <a:gd name="T15" fmla="*/ 403 h 417"/>
                  <a:gd name="T16" fmla="*/ 37 w 216"/>
                  <a:gd name="T17" fmla="*/ 417 h 417"/>
                  <a:gd name="T18" fmla="*/ 0 w 216"/>
                  <a:gd name="T19" fmla="*/ 417 h 417"/>
                  <a:gd name="T20" fmla="*/ 0 w 216"/>
                  <a:gd name="T21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6" h="417">
                    <a:moveTo>
                      <a:pt x="0" y="0"/>
                    </a:moveTo>
                    <a:lnTo>
                      <a:pt x="216" y="0"/>
                    </a:lnTo>
                    <a:lnTo>
                      <a:pt x="216" y="317"/>
                    </a:lnTo>
                    <a:lnTo>
                      <a:pt x="202" y="317"/>
                    </a:lnTo>
                    <a:lnTo>
                      <a:pt x="202" y="14"/>
                    </a:lnTo>
                    <a:lnTo>
                      <a:pt x="14" y="14"/>
                    </a:lnTo>
                    <a:lnTo>
                      <a:pt x="14" y="403"/>
                    </a:lnTo>
                    <a:lnTo>
                      <a:pt x="37" y="403"/>
                    </a:lnTo>
                    <a:lnTo>
                      <a:pt x="37" y="417"/>
                    </a:lnTo>
                    <a:lnTo>
                      <a:pt x="0" y="4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6" name="Freeform 1337"/>
              <p:cNvSpPr>
                <a:spLocks noEditPoints="1"/>
              </p:cNvSpPr>
              <p:nvPr/>
            </p:nvSpPr>
            <p:spPr bwMode="auto">
              <a:xfrm>
                <a:off x="7567550" y="1650999"/>
                <a:ext cx="298450" cy="68263"/>
              </a:xfrm>
              <a:custGeom>
                <a:avLst/>
                <a:gdLst>
                  <a:gd name="T0" fmla="*/ 15 w 188"/>
                  <a:gd name="T1" fmla="*/ 14 h 43"/>
                  <a:gd name="T2" fmla="*/ 15 w 188"/>
                  <a:gd name="T3" fmla="*/ 29 h 43"/>
                  <a:gd name="T4" fmla="*/ 173 w 188"/>
                  <a:gd name="T5" fmla="*/ 29 h 43"/>
                  <a:gd name="T6" fmla="*/ 173 w 188"/>
                  <a:gd name="T7" fmla="*/ 14 h 43"/>
                  <a:gd name="T8" fmla="*/ 15 w 188"/>
                  <a:gd name="T9" fmla="*/ 14 h 43"/>
                  <a:gd name="T10" fmla="*/ 0 w 188"/>
                  <a:gd name="T11" fmla="*/ 0 h 43"/>
                  <a:gd name="T12" fmla="*/ 188 w 188"/>
                  <a:gd name="T13" fmla="*/ 0 h 43"/>
                  <a:gd name="T14" fmla="*/ 188 w 188"/>
                  <a:gd name="T15" fmla="*/ 43 h 43"/>
                  <a:gd name="T16" fmla="*/ 0 w 188"/>
                  <a:gd name="T17" fmla="*/ 43 h 43"/>
                  <a:gd name="T18" fmla="*/ 0 w 18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43">
                    <a:moveTo>
                      <a:pt x="15" y="14"/>
                    </a:moveTo>
                    <a:lnTo>
                      <a:pt x="15" y="29"/>
                    </a:lnTo>
                    <a:lnTo>
                      <a:pt x="173" y="29"/>
                    </a:lnTo>
                    <a:lnTo>
                      <a:pt x="173" y="14"/>
                    </a:lnTo>
                    <a:lnTo>
                      <a:pt x="15" y="14"/>
                    </a:lnTo>
                    <a:close/>
                    <a:moveTo>
                      <a:pt x="0" y="0"/>
                    </a:moveTo>
                    <a:lnTo>
                      <a:pt x="188" y="0"/>
                    </a:lnTo>
                    <a:lnTo>
                      <a:pt x="188" y="43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7" name="Rectangle 1338"/>
              <p:cNvSpPr>
                <a:spLocks noChangeArrowheads="1"/>
              </p:cNvSpPr>
              <p:nvPr/>
            </p:nvSpPr>
            <p:spPr bwMode="auto">
              <a:xfrm>
                <a:off x="7613588" y="1628774"/>
                <a:ext cx="23813" cy="349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" name="Rectangle 1339"/>
              <p:cNvSpPr>
                <a:spLocks noChangeArrowheads="1"/>
              </p:cNvSpPr>
              <p:nvPr/>
            </p:nvSpPr>
            <p:spPr bwMode="auto">
              <a:xfrm>
                <a:off x="7796150" y="1628774"/>
                <a:ext cx="23813" cy="349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28" name="Номер слайда 127"/>
          <p:cNvSpPr>
            <a:spLocks noGrp="1"/>
          </p:cNvSpPr>
          <p:nvPr>
            <p:ph type="sldNum" sz="quarter" idx="12"/>
          </p:nvPr>
        </p:nvSpPr>
        <p:spPr>
          <a:xfrm>
            <a:off x="7010400" y="6481277"/>
            <a:ext cx="2133600" cy="365125"/>
          </a:xfrm>
        </p:spPr>
        <p:txBody>
          <a:bodyPr/>
          <a:lstStyle/>
          <a:p>
            <a:pPr>
              <a:defRPr/>
            </a:pPr>
            <a:fld id="{02861D41-97EF-4481-86B0-4DE768C44BD0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88111" y="990017"/>
            <a:ext cx="3803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Приказ Минздрава России от 20.04.2018 № 182</a:t>
            </a:r>
            <a:br>
              <a:rPr lang="ru-RU" sz="1200" dirty="0"/>
            </a:br>
            <a:r>
              <a:rPr lang="ru-RU" sz="1200" dirty="0"/>
              <a:t>«Об утверждении методических рекомендаций о применении нормативов и норм ресурсной обеспеченности населения в сфере здравоохранения»</a:t>
            </a:r>
          </a:p>
        </p:txBody>
      </p:sp>
      <p:pic>
        <p:nvPicPr>
          <p:cNvPr id="169" name="Рисунок 16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0" name="Прямая соединительная линия 169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339976" y="134882"/>
            <a:ext cx="6804024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Территориальное планирование </a:t>
            </a:r>
          </a:p>
          <a:p>
            <a:pPr algn="ctr"/>
            <a:r>
              <a:rPr lang="ru-RU" sz="1480" dirty="0">
                <a:latin typeface="Georgia" panose="02040502050405020303" pitchFamily="18" charset="0"/>
                <a:cs typeface="Times New Roman" pitchFamily="18" charset="0"/>
              </a:rPr>
              <a:t>при оказании первичной медико-санитарной помощи</a:t>
            </a:r>
            <a:endParaRPr lang="ru-RU" sz="1480" dirty="0"/>
          </a:p>
        </p:txBody>
      </p:sp>
    </p:spTree>
    <p:extLst>
      <p:ext uri="{BB962C8B-B14F-4D97-AF65-F5344CB8AC3E}">
        <p14:creationId xmlns:p14="http://schemas.microsoft.com/office/powerpoint/2010/main" val="24283382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32722" t="7629" r="31873" b="4634"/>
          <a:stretch>
            <a:fillRect/>
          </a:stretch>
        </p:blipFill>
        <p:spPr bwMode="auto">
          <a:xfrm>
            <a:off x="395536" y="908720"/>
            <a:ext cx="3085386" cy="43008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1027" y="2483352"/>
            <a:ext cx="46085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исьмо Минздрава России от 13 мая 2018 г. </a:t>
            </a:r>
            <a:b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№ 13-0/10/2-3285 в адрес в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ысших должностных лиц (руководителей высших исполнительных органов государственной власти)</a:t>
            </a: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убъектов Российской Федерации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3521" t="6977" r="31561" b="3634"/>
          <a:stretch>
            <a:fillRect/>
          </a:stretch>
        </p:blipFill>
        <p:spPr bwMode="auto">
          <a:xfrm>
            <a:off x="1475656" y="1268760"/>
            <a:ext cx="2950328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3528" y="5661248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Взять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под личный контроль актуальность и достоверность данных, размещаемых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 геоинформационной системе,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а также своевременность внесения соответствующих изменений при вводе в эксплуатацию/ликвидации объектов здравоохранения, либо иных структурных преобразований сети медицинских организаций.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419019" y="1115200"/>
            <a:ext cx="4572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Минздрав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России осуществляет мероприятия по мониторингу исполнения Указа Президента Российской Федерации от 7 мая 2018 г. № 204 и постановления Правительства Российской Федерации от 1 марта 2018 г. № 209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39975" y="127843"/>
            <a:ext cx="6804025" cy="5478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Анализ доступности медицинской помощи с использованием геоинформационной системы Минздрава</a:t>
            </a:r>
            <a:r>
              <a:rPr lang="en-US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</a:t>
            </a: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России</a:t>
            </a:r>
            <a:endParaRPr lang="ru-RU" altLang="ru-RU" sz="1480" dirty="0">
              <a:solidFill>
                <a:srgbClr val="FF0000"/>
              </a:solidFill>
              <a:latin typeface="Georgia" pitchFamily="18" charset="0"/>
              <a:cs typeface="Tahoma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4491027" y="3887218"/>
            <a:ext cx="46085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исьмо Минздрава России от 29 мая 2018 г. </a:t>
            </a:r>
            <a:b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№ 13-0/2-205 в адрес руководителей органов исполнительной власти в сфере охраны здоровья</a:t>
            </a: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убъектов Российской Федерации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606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1974" y="1214508"/>
            <a:ext cx="80326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Президент утвердил перечень поручений по итогам совещания по вопросам модернизации первичного звена здравоохранения, состоявшегося 20 августа 2019 года.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30" y="1799283"/>
            <a:ext cx="7451726" cy="412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39975" y="127843"/>
            <a:ext cx="6804025" cy="5478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80" dirty="0">
                <a:latin typeface="Georgia" panose="02040502050405020303" pitchFamily="18" charset="0"/>
              </a:rPr>
              <a:t>Перечень поручений по итогам совещания по вопросам модернизации первичного звена здравоохранения</a:t>
            </a:r>
            <a:endParaRPr lang="ru-RU" altLang="ru-RU" sz="1480" dirty="0">
              <a:solidFill>
                <a:srgbClr val="FF0000"/>
              </a:solidFill>
              <a:latin typeface="Georgia" pitchFamily="18" charset="0"/>
              <a:cs typeface="Tahoma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58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4" y="1799283"/>
            <a:ext cx="8032639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1974" y="1214508"/>
            <a:ext cx="80326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Президент утвердил перечень поручений по итогам совещания по вопросам модернизации первичного звена здравоохранения, состоявшегося 20 августа 2019 года.</a:t>
            </a: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39975" y="127843"/>
            <a:ext cx="6804025" cy="5478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80" dirty="0">
                <a:latin typeface="Georgia" panose="02040502050405020303" pitchFamily="18" charset="0"/>
              </a:rPr>
              <a:t>Перечень поручений по итогам совещания по вопросам модернизации первичного звена здравоохранения</a:t>
            </a:r>
            <a:endParaRPr lang="ru-RU" altLang="ru-RU" sz="1480" dirty="0">
              <a:solidFill>
                <a:srgbClr val="FF0000"/>
              </a:solidFill>
              <a:latin typeface="Georgia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351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4" y="1810029"/>
            <a:ext cx="7388226" cy="455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39975" y="127843"/>
            <a:ext cx="6804025" cy="5478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80" dirty="0">
                <a:latin typeface="Georgia" panose="02040502050405020303" pitchFamily="18" charset="0"/>
              </a:rPr>
              <a:t>Перечень поручений по итогам совещания по вопросам модернизации первичного звена здравоохранения</a:t>
            </a:r>
            <a:endParaRPr lang="ru-RU" altLang="ru-RU" sz="1480" dirty="0">
              <a:solidFill>
                <a:srgbClr val="FF0000"/>
              </a:solidFill>
              <a:latin typeface="Georgia" pitchFamily="18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1974" y="1214508"/>
            <a:ext cx="80326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Президент утвердил перечень поручений по итогам совещания по вопросам модернизации первичного звена здравоохранения, состоявшегося 20 августа 2019 года.</a:t>
            </a:r>
          </a:p>
        </p:txBody>
      </p:sp>
    </p:spTree>
    <p:extLst>
      <p:ext uri="{BB962C8B-B14F-4D97-AF65-F5344CB8AC3E}">
        <p14:creationId xmlns:p14="http://schemas.microsoft.com/office/powerpoint/2010/main" val="3795165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1" y="2330870"/>
            <a:ext cx="9143999" cy="204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НАЦИОНАЛЬНЫЕ </a:t>
            </a:r>
          </a:p>
          <a:p>
            <a:pPr marL="0" indent="0" algn="ctr" defTabSz="957263">
              <a:lnSpc>
                <a:spcPct val="80000"/>
              </a:lnSpc>
              <a:buFontTx/>
              <a:buNone/>
              <a:defRPr/>
            </a:pPr>
            <a:r>
              <a:rPr lang="ru-RU" altLang="ru-RU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ПРОЕКТЫ</a:t>
            </a:r>
          </a:p>
        </p:txBody>
      </p:sp>
      <p:sp>
        <p:nvSpPr>
          <p:cNvPr id="13" name="Прямоугольник 8"/>
          <p:cNvSpPr/>
          <p:nvPr/>
        </p:nvSpPr>
        <p:spPr>
          <a:xfrm>
            <a:off x="0" y="-17461"/>
            <a:ext cx="9144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1"/>
          <p:cNvSpPr/>
          <p:nvPr/>
        </p:nvSpPr>
        <p:spPr>
          <a:xfrm>
            <a:off x="0" y="274638"/>
            <a:ext cx="9144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2"/>
          <p:cNvSpPr/>
          <p:nvPr/>
        </p:nvSpPr>
        <p:spPr>
          <a:xfrm>
            <a:off x="0" y="6502402"/>
            <a:ext cx="9144000" cy="460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 bwMode="auto">
          <a:xfrm>
            <a:off x="3819525" y="6381750"/>
            <a:ext cx="1504950" cy="28733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>
            <a:normAutofit/>
          </a:bodyPr>
          <a:lstStyle/>
          <a:p>
            <a:pPr algn="ctr" defTabSz="957263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ru-RU" altLang="ru-RU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693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36253" y="2042701"/>
            <a:ext cx="1927385" cy="3655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1292" b="1" u="sng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Национальные проекты</a:t>
            </a:r>
            <a:endParaRPr lang="ru-RU" sz="1292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36167" y="2723292"/>
            <a:ext cx="1890210" cy="1994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Демография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36167" y="2973415"/>
            <a:ext cx="1890210" cy="1994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Здравоохранение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36167" y="3247150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Образование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36167" y="3499955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Жилье и городская среда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36167" y="3751797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Экология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36167" y="4005009"/>
            <a:ext cx="1927385" cy="265846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Безопасные и качественные автомобильные дороги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36167" y="4343603"/>
            <a:ext cx="1927385" cy="255906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Производительность труда и поддержка занятости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36167" y="4642041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Наука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36167" y="4883368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Цифровая экономика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36167" y="5138482"/>
            <a:ext cx="1927385" cy="19940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Культура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36167" y="5391816"/>
            <a:ext cx="1927385" cy="73107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Малое и среднее </a:t>
            </a:r>
          </a:p>
          <a:p>
            <a:pPr algn="ctr"/>
            <a:r>
              <a:rPr lang="ru-RU" sz="923" dirty="0">
                <a:solidFill>
                  <a:schemeClr val="tx1"/>
                </a:solidFill>
              </a:rPr>
              <a:t>предпринимательство и поддержка индивидуальной предпринимательской инициативы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36167" y="6177377"/>
            <a:ext cx="1927385" cy="30919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dirty="0">
                <a:solidFill>
                  <a:schemeClr val="tx1"/>
                </a:solidFill>
              </a:rPr>
              <a:t>Международная кооперация и экспорт</a:t>
            </a:r>
          </a:p>
        </p:txBody>
      </p:sp>
      <p:sp>
        <p:nvSpPr>
          <p:cNvPr id="69" name="Правая круглая скобка 68"/>
          <p:cNvSpPr/>
          <p:nvPr/>
        </p:nvSpPr>
        <p:spPr>
          <a:xfrm>
            <a:off x="2336548" y="2933966"/>
            <a:ext cx="54006" cy="249258"/>
          </a:xfrm>
          <a:prstGeom prst="righ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381" tIns="42190" rIns="84381" bIns="42190" rtlCol="0" anchor="ctr"/>
          <a:lstStyle/>
          <a:p>
            <a:pPr algn="ctr"/>
            <a:endParaRPr lang="ru-RU" sz="923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51887" y="1172929"/>
            <a:ext cx="8540308" cy="2656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1662" b="1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Национальные цели</a:t>
            </a:r>
            <a:endParaRPr lang="ru-RU" sz="1662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36255" y="1514520"/>
            <a:ext cx="8540308" cy="365538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marL="2821555" indent="-158218">
              <a:buFont typeface="Arial" panose="020B0604020202020204" pitchFamily="34" charset="0"/>
              <a:buChar char="•"/>
            </a:pPr>
            <a:r>
              <a:rPr lang="ru-RU" sz="1015" b="1" dirty="0">
                <a:solidFill>
                  <a:schemeClr val="tx2">
                    <a:lumMod val="50000"/>
                  </a:schemeClr>
                </a:solidFill>
              </a:rPr>
              <a:t>Обеспечение устойчивого естественного роста численности населения Российской Федерации</a:t>
            </a:r>
          </a:p>
          <a:p>
            <a:pPr marL="2821555" indent="-158218">
              <a:buFont typeface="Arial" panose="020B0604020202020204" pitchFamily="34" charset="0"/>
              <a:buChar char="•"/>
            </a:pPr>
            <a:r>
              <a:rPr lang="ru-RU" sz="1015" b="1" dirty="0">
                <a:solidFill>
                  <a:srgbClr val="44546A">
                    <a:lumMod val="50000"/>
                  </a:srgbClr>
                </a:solidFill>
              </a:rPr>
              <a:t>Повышение ожидаемой продолжительности жизни при рождении </a:t>
            </a:r>
            <a:r>
              <a:rPr lang="ru-RU" sz="1015" b="1" dirty="0">
                <a:solidFill>
                  <a:srgbClr val="990033"/>
                </a:solidFill>
                <a:cs typeface="Arial" pitchFamily="34" charset="0"/>
              </a:rPr>
              <a:t>до </a:t>
            </a:r>
            <a:r>
              <a:rPr lang="ru-RU" sz="1015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78 лет</a:t>
            </a:r>
            <a:r>
              <a:rPr lang="ru-RU" sz="1015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015" b="1" dirty="0">
                <a:solidFill>
                  <a:srgbClr val="44546A">
                    <a:lumMod val="50000"/>
                  </a:srgbClr>
                </a:solidFill>
              </a:rPr>
              <a:t>к 2024 г.</a:t>
            </a:r>
            <a:endParaRPr lang="ru-RU" sz="1015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639272" y="3722072"/>
            <a:ext cx="6313846" cy="296337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639272" y="4144999"/>
            <a:ext cx="6313846" cy="23762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Обеспечение охвата всех граждан профилактическими медицинскими осмотрами не реже одного раза в год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606514" y="4525665"/>
            <a:ext cx="6313846" cy="357703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Обеспечение оптимальной доступности для населения (в том числе для жителей населенных пунктов, расположенных в отдаленных местностях) медицинских организаций, оказывающих первичную медико-санитарную помощь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634154" y="5001854"/>
            <a:ext cx="6313846" cy="380109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Оптимизация работы медицинских организаций, оказывающих первичную медико-санитарную помощь, сокращение времени ожидания в очереди при обращении граждан в указанные медицинские организации, упрощение процедуры записи на прием к врачу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2625632" y="5489536"/>
            <a:ext cx="6313846" cy="34315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Увеличение объема экспорта медицинских услуг не менее чем в четыре раза по сравнению с 2017 годом </a:t>
            </a:r>
          </a:p>
        </p:txBody>
      </p:sp>
      <p:sp>
        <p:nvSpPr>
          <p:cNvPr id="79" name="Левая круглая скобка 78"/>
          <p:cNvSpPr/>
          <p:nvPr/>
        </p:nvSpPr>
        <p:spPr>
          <a:xfrm>
            <a:off x="2571269" y="2969588"/>
            <a:ext cx="217701" cy="2918762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381" tIns="42190" rIns="84381" bIns="42190" rtlCol="0" anchor="ctr"/>
          <a:lstStyle/>
          <a:p>
            <a:pPr algn="ctr"/>
            <a:endParaRPr lang="ru-RU" sz="923" dirty="0"/>
          </a:p>
        </p:txBody>
      </p:sp>
      <p:cxnSp>
        <p:nvCxnSpPr>
          <p:cNvPr id="81" name="Прямая со стрелкой 80"/>
          <p:cNvCxnSpPr/>
          <p:nvPr/>
        </p:nvCxnSpPr>
        <p:spPr>
          <a:xfrm>
            <a:off x="2412621" y="3073120"/>
            <a:ext cx="1329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469274" y="6220695"/>
            <a:ext cx="1600200" cy="25277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637926" y="2995413"/>
            <a:ext cx="6313846" cy="60011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923" b="1" dirty="0">
                <a:solidFill>
                  <a:schemeClr val="tx1"/>
                </a:solidFill>
              </a:rPr>
              <a:t>Снижение смертности населения трудоспособного возраста (до 350 случаев на 100 тыс. населения), смертности от болезней системы кровообращения (до 450 случаев на 100 тыс. населения),  от новообразований,  в том числе от злокачественных (до 185 случаев на 100 тыс. населения), младенческой смертности (до 4,5 случая на 1 тыс. родившихся детей)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59736" y="2036537"/>
            <a:ext cx="6413538" cy="3655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81" tIns="0" rIns="84381" bIns="42190" rtlCol="0" anchor="ctr" anchorCtr="0"/>
          <a:lstStyle/>
          <a:p>
            <a:pPr algn="ctr"/>
            <a:r>
              <a:rPr lang="ru-RU" sz="1292" b="1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Отраслевые цели и целевые показатели</a:t>
            </a:r>
            <a:endParaRPr lang="ru-RU" sz="1292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6377" y="9907"/>
            <a:ext cx="6817625" cy="774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Указ Президента Российской Федерации от 07.05.2018 № 204 </a:t>
            </a:r>
          </a:p>
          <a:p>
            <a:pPr lvl="0"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«О национальных целях и стратегических задачах развития </a:t>
            </a:r>
          </a:p>
          <a:p>
            <a:pPr lvl="0"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Российской Федерации на период до 2024 года»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609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0"/>
          <p:cNvSpPr txBox="1">
            <a:spLocks noChangeArrowheads="1"/>
          </p:cNvSpPr>
          <p:nvPr/>
        </p:nvSpPr>
        <p:spPr bwMode="auto">
          <a:xfrm>
            <a:off x="2339975" y="226444"/>
            <a:ext cx="6804027" cy="32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Федеральные проекты в здравоохранении 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53200" y="9279804"/>
            <a:ext cx="2133600" cy="365125"/>
          </a:xfrm>
        </p:spPr>
        <p:txBody>
          <a:bodyPr/>
          <a:lstStyle/>
          <a:p>
            <a:pPr>
              <a:defRPr/>
            </a:pPr>
            <a:fld id="{780E2E28-4564-4756-A485-24E2F8E90A17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45001" y="1256047"/>
            <a:ext cx="8732034" cy="35581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Arial" pitchFamily="34" charset="0"/>
              </a:rPr>
              <a:t>Развитие первичной медико-санитарной помощи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42667" y="1649055"/>
            <a:ext cx="8732033" cy="38373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Arial" pitchFamily="34" charset="0"/>
              </a:rPr>
              <a:t>Борьба с </a:t>
            </a:r>
            <a:r>
              <a:rPr lang="ru-RU" sz="2400" b="1" dirty="0" err="1">
                <a:solidFill>
                  <a:schemeClr val="bg1"/>
                </a:solidFill>
                <a:cs typeface="Arial" pitchFamily="34" charset="0"/>
              </a:rPr>
              <a:t>сердечно-сосудистыми</a:t>
            </a:r>
            <a:r>
              <a:rPr lang="ru-RU" sz="2400" b="1" dirty="0">
                <a:solidFill>
                  <a:schemeClr val="bg1"/>
                </a:solidFill>
                <a:cs typeface="Arial" pitchFamily="34" charset="0"/>
              </a:rPr>
              <a:t> заболеваниями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33647" y="2076214"/>
            <a:ext cx="8732033" cy="32646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Arial" pitchFamily="34" charset="0"/>
              </a:rPr>
              <a:t>Борьба с онкологическими заболеваниями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33646" y="2439684"/>
            <a:ext cx="8732034" cy="67754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cs typeface="Arial" pitchFamily="34" charset="0"/>
              </a:rPr>
              <a:t>Развитие детского здравоохранения, включая создание современной инфраструктуры оказания медицинской помощи детям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43747" y="3156268"/>
            <a:ext cx="4320000" cy="1035681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Обеспечение медицинских организаций системы здравоохранения квалифицированными кадрами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42611" y="4244567"/>
            <a:ext cx="4320000" cy="866772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Развитие сети национальных медицинских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Исследовательских центров и внедрение инновационных медицинских технологий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636715" y="3156268"/>
            <a:ext cx="4320000" cy="1035681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635579" y="4225553"/>
            <a:ext cx="4320000" cy="883144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Развитие экспорта медицинских услуг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2350" y="5479165"/>
            <a:ext cx="873203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155" y="6147274"/>
            <a:ext cx="873203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Старшее поколение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65726" y="5127064"/>
            <a:ext cx="38784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buFont typeface="Arial" charset="0"/>
              <a:buNone/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«Демография»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635579" y="904682"/>
            <a:ext cx="43086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buFont typeface="Arial" charset="0"/>
              <a:buNone/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</a:t>
            </a:r>
          </a:p>
        </p:txBody>
      </p:sp>
    </p:spTree>
    <p:extLst>
      <p:ext uri="{BB962C8B-B14F-4D97-AF65-F5344CB8AC3E}">
        <p14:creationId xmlns:p14="http://schemas.microsoft.com/office/powerpoint/2010/main" val="1961106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263770"/>
            <a:ext cx="6804025" cy="312510"/>
          </a:xfrm>
          <a:prstGeom prst="rect">
            <a:avLst/>
          </a:prstGeom>
        </p:spPr>
        <p:txBody>
          <a:bodyPr wrap="square" lIns="84381" tIns="42190" rIns="84381" bIns="42190">
            <a:spAutoFit/>
          </a:bodyPr>
          <a:lstStyle/>
          <a:p>
            <a:pPr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647564"/>
              </p:ext>
            </p:extLst>
          </p:nvPr>
        </p:nvGraphicFramePr>
        <p:xfrm>
          <a:off x="124478" y="943201"/>
          <a:ext cx="8911945" cy="56011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4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455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05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35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8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400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562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8620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05695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 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363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Смертность населения трудоспособного возраста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-27,8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363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Смертность от болезней системы кровообращения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583,1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-23,4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363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Смертность от новообразований, в том от злокачественных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-7,8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54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Младенческая смертность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1000 родившихся живыми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-19,6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693917"/>
                  </a:ext>
                </a:extLst>
              </a:tr>
              <a:tr h="621775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Укомлектованность</a:t>
                      </a: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врачебных должностей в подразделениях, оказывающих    медицинскую помощь в амбулаторных условиях (физическими лицами при  коэффициенте совместительства 1,2) </a:t>
                      </a:r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) </a:t>
                      </a:r>
                    </a:p>
                    <a:p>
                      <a:pPr marL="93663" indent="0" algn="l"/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стр.1, гр.10 * 100/стр. 1. гр.5 * 1,2)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79,7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19,2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4146208"/>
                  </a:ext>
                </a:extLst>
              </a:tr>
              <a:tr h="621775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Укомлектованность</a:t>
                      </a: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должностей среднего медицинского персонала в подразделениях,  оказывающих медицинскую помощь в амбулаторных условиях (физическими лицами  при коэффициенте совместительства 1,2) </a:t>
                      </a:r>
                    </a:p>
                    <a:p>
                      <a:pPr marL="9366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стр.143+229, гр.10 * 100/стр. 143+229, гр.5 * 1,2)</a:t>
                      </a:r>
                      <a:endParaRPr lang="ru-RU" sz="1050" b="0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7,0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33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3049" marR="63049" marT="31524" marB="31524" anchor="ctr"/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Число специалистов, вовлеченных в систему непрерывного образования медицинских  работников, в том числе с использованием дистанционных образовательных технологий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Тысяч человек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850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17,2 раза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088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0" algn="l" defTabSz="9144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Охват граждан профилактическими медицинскими осмотрами </a:t>
                      </a:r>
                    </a:p>
                    <a:p>
                      <a:pPr marL="93663" indent="0" algn="l" defTabSz="914400" rtl="0" eaLnBrk="1" latinLnBrk="0" hangingPunct="1"/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№ 30, табл. 2510, стр.7, гр. 05/Численность всего населения,  всего × 100</a:t>
                      </a: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1,9 раза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904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Охват детей в возрасте 15-17 лет профилактическими медицинскими осмотрами с целью     сохранения их репродуктивного здоровья</a:t>
                      </a:r>
                    </a:p>
                  </a:txBody>
                  <a:tcPr marL="8792" marR="8792" marT="8792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05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21775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Число населенных пунктов с численностью населения свыше 100 человек, по данным геоинформационной системы Минздрава России, находящихся вне зоны доступности от медицинской организации или ее структурного подразделения, оказывающих первичную медико-санитарную помощь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050" b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217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3049" marR="63049" marT="31524" marB="31524" anchor="ctr"/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Доля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от общего количества медицинских организаций, оказывающих данный вид помощи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 раза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73551062"/>
                  </a:ext>
                </a:extLst>
              </a:tr>
              <a:tr h="29667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8900" indent="0" algn="l" defTabSz="9144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Объем экспорта медицинских услуг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млрд. долларов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раза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873194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5484" y="6653300"/>
            <a:ext cx="2057400" cy="202650"/>
          </a:xfrm>
        </p:spPr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-9526" y="6623147"/>
            <a:ext cx="5926232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177 от 29 марта 2019 г.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538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2872214" y="232126"/>
            <a:ext cx="5881018" cy="31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Демографическая ситуация в Российской Федерации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93666" y="1133639"/>
          <a:ext cx="8444742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72579" y="4383975"/>
          <a:ext cx="4429156" cy="214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53218" y="6567488"/>
            <a:ext cx="444063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dirty="0"/>
              <a:t>База данных "Здоровье для всех" (HFA-DB). Дата обновления: 15 июня 2018 г.</a:t>
            </a:r>
            <a:endParaRPr lang="ru-RU" altLang="ru-RU" sz="1000" dirty="0">
              <a:latin typeface="Arial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393798" y="1204244"/>
            <a:ext cx="71438" cy="2447925"/>
          </a:xfrm>
          <a:custGeom>
            <a:avLst/>
            <a:gdLst>
              <a:gd name="connsiteX0" fmla="*/ 79938 w 89299"/>
              <a:gd name="connsiteY0" fmla="*/ 0 h 1429305"/>
              <a:gd name="connsiteX1" fmla="*/ 39 w 89299"/>
              <a:gd name="connsiteY1" fmla="*/ 142043 h 1429305"/>
              <a:gd name="connsiteX2" fmla="*/ 88815 w 89299"/>
              <a:gd name="connsiteY2" fmla="*/ 275208 h 1429305"/>
              <a:gd name="connsiteX3" fmla="*/ 26672 w 89299"/>
              <a:gd name="connsiteY3" fmla="*/ 452761 h 1429305"/>
              <a:gd name="connsiteX4" fmla="*/ 88815 w 89299"/>
              <a:gd name="connsiteY4" fmla="*/ 612559 h 1429305"/>
              <a:gd name="connsiteX5" fmla="*/ 8916 w 89299"/>
              <a:gd name="connsiteY5" fmla="*/ 763480 h 1429305"/>
              <a:gd name="connsiteX6" fmla="*/ 88815 w 89299"/>
              <a:gd name="connsiteY6" fmla="*/ 932155 h 1429305"/>
              <a:gd name="connsiteX7" fmla="*/ 44427 w 89299"/>
              <a:gd name="connsiteY7" fmla="*/ 1047565 h 1429305"/>
              <a:gd name="connsiteX8" fmla="*/ 88815 w 89299"/>
              <a:gd name="connsiteY8" fmla="*/ 1180730 h 1429305"/>
              <a:gd name="connsiteX9" fmla="*/ 26672 w 89299"/>
              <a:gd name="connsiteY9" fmla="*/ 1296140 h 1429305"/>
              <a:gd name="connsiteX10" fmla="*/ 71060 w 89299"/>
              <a:gd name="connsiteY10" fmla="*/ 1429305 h 14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299" h="1429305">
                <a:moveTo>
                  <a:pt x="79938" y="0"/>
                </a:moveTo>
                <a:cubicBezTo>
                  <a:pt x="39249" y="48087"/>
                  <a:pt x="-1440" y="96175"/>
                  <a:pt x="39" y="142043"/>
                </a:cubicBezTo>
                <a:cubicBezTo>
                  <a:pt x="1518" y="187911"/>
                  <a:pt x="84376" y="223422"/>
                  <a:pt x="88815" y="275208"/>
                </a:cubicBezTo>
                <a:cubicBezTo>
                  <a:pt x="93254" y="326994"/>
                  <a:pt x="26672" y="396536"/>
                  <a:pt x="26672" y="452761"/>
                </a:cubicBezTo>
                <a:cubicBezTo>
                  <a:pt x="26672" y="508986"/>
                  <a:pt x="91774" y="560773"/>
                  <a:pt x="88815" y="612559"/>
                </a:cubicBezTo>
                <a:cubicBezTo>
                  <a:pt x="85856" y="664345"/>
                  <a:pt x="8916" y="710214"/>
                  <a:pt x="8916" y="763480"/>
                </a:cubicBezTo>
                <a:cubicBezTo>
                  <a:pt x="8916" y="816746"/>
                  <a:pt x="82897" y="884808"/>
                  <a:pt x="88815" y="932155"/>
                </a:cubicBezTo>
                <a:cubicBezTo>
                  <a:pt x="94734" y="979503"/>
                  <a:pt x="44427" y="1006136"/>
                  <a:pt x="44427" y="1047565"/>
                </a:cubicBezTo>
                <a:cubicBezTo>
                  <a:pt x="44427" y="1088994"/>
                  <a:pt x="91774" y="1139301"/>
                  <a:pt x="88815" y="1180730"/>
                </a:cubicBezTo>
                <a:cubicBezTo>
                  <a:pt x="85856" y="1222159"/>
                  <a:pt x="29631" y="1254711"/>
                  <a:pt x="26672" y="1296140"/>
                </a:cubicBezTo>
                <a:cubicBezTo>
                  <a:pt x="23713" y="1337569"/>
                  <a:pt x="63662" y="1413029"/>
                  <a:pt x="71060" y="1429305"/>
                </a:cubicBezTo>
              </a:path>
            </a:pathLst>
          </a:custGeom>
          <a:noFill/>
          <a:ln w="63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894524" y="1204244"/>
            <a:ext cx="71438" cy="2447925"/>
          </a:xfrm>
          <a:custGeom>
            <a:avLst/>
            <a:gdLst>
              <a:gd name="connsiteX0" fmla="*/ 79938 w 89299"/>
              <a:gd name="connsiteY0" fmla="*/ 0 h 1429305"/>
              <a:gd name="connsiteX1" fmla="*/ 39 w 89299"/>
              <a:gd name="connsiteY1" fmla="*/ 142043 h 1429305"/>
              <a:gd name="connsiteX2" fmla="*/ 88815 w 89299"/>
              <a:gd name="connsiteY2" fmla="*/ 275208 h 1429305"/>
              <a:gd name="connsiteX3" fmla="*/ 26672 w 89299"/>
              <a:gd name="connsiteY3" fmla="*/ 452761 h 1429305"/>
              <a:gd name="connsiteX4" fmla="*/ 88815 w 89299"/>
              <a:gd name="connsiteY4" fmla="*/ 612559 h 1429305"/>
              <a:gd name="connsiteX5" fmla="*/ 8916 w 89299"/>
              <a:gd name="connsiteY5" fmla="*/ 763480 h 1429305"/>
              <a:gd name="connsiteX6" fmla="*/ 88815 w 89299"/>
              <a:gd name="connsiteY6" fmla="*/ 932155 h 1429305"/>
              <a:gd name="connsiteX7" fmla="*/ 44427 w 89299"/>
              <a:gd name="connsiteY7" fmla="*/ 1047565 h 1429305"/>
              <a:gd name="connsiteX8" fmla="*/ 88815 w 89299"/>
              <a:gd name="connsiteY8" fmla="*/ 1180730 h 1429305"/>
              <a:gd name="connsiteX9" fmla="*/ 26672 w 89299"/>
              <a:gd name="connsiteY9" fmla="*/ 1296140 h 1429305"/>
              <a:gd name="connsiteX10" fmla="*/ 71060 w 89299"/>
              <a:gd name="connsiteY10" fmla="*/ 1429305 h 14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299" h="1429305">
                <a:moveTo>
                  <a:pt x="79938" y="0"/>
                </a:moveTo>
                <a:cubicBezTo>
                  <a:pt x="39249" y="48087"/>
                  <a:pt x="-1440" y="96175"/>
                  <a:pt x="39" y="142043"/>
                </a:cubicBezTo>
                <a:cubicBezTo>
                  <a:pt x="1518" y="187911"/>
                  <a:pt x="84376" y="223422"/>
                  <a:pt x="88815" y="275208"/>
                </a:cubicBezTo>
                <a:cubicBezTo>
                  <a:pt x="93254" y="326994"/>
                  <a:pt x="26672" y="396536"/>
                  <a:pt x="26672" y="452761"/>
                </a:cubicBezTo>
                <a:cubicBezTo>
                  <a:pt x="26672" y="508986"/>
                  <a:pt x="91774" y="560773"/>
                  <a:pt x="88815" y="612559"/>
                </a:cubicBezTo>
                <a:cubicBezTo>
                  <a:pt x="85856" y="664345"/>
                  <a:pt x="8916" y="710214"/>
                  <a:pt x="8916" y="763480"/>
                </a:cubicBezTo>
                <a:cubicBezTo>
                  <a:pt x="8916" y="816746"/>
                  <a:pt x="82897" y="884808"/>
                  <a:pt x="88815" y="932155"/>
                </a:cubicBezTo>
                <a:cubicBezTo>
                  <a:pt x="94734" y="979503"/>
                  <a:pt x="44427" y="1006136"/>
                  <a:pt x="44427" y="1047565"/>
                </a:cubicBezTo>
                <a:cubicBezTo>
                  <a:pt x="44427" y="1088994"/>
                  <a:pt x="91774" y="1139301"/>
                  <a:pt x="88815" y="1180730"/>
                </a:cubicBezTo>
                <a:cubicBezTo>
                  <a:pt x="85856" y="1222159"/>
                  <a:pt x="29631" y="1254711"/>
                  <a:pt x="26672" y="1296140"/>
                </a:cubicBezTo>
                <a:cubicBezTo>
                  <a:pt x="23713" y="1337569"/>
                  <a:pt x="63662" y="1413029"/>
                  <a:pt x="71060" y="1429305"/>
                </a:cubicBezTo>
              </a:path>
            </a:pathLst>
          </a:cu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 стрелкой 18"/>
          <p:cNvCxnSpPr>
            <a:stCxn id="13" idx="0"/>
            <a:endCxn id="14" idx="0"/>
          </p:cNvCxnSpPr>
          <p:nvPr/>
        </p:nvCxnSpPr>
        <p:spPr>
          <a:xfrm>
            <a:off x="1457747" y="1204244"/>
            <a:ext cx="55007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64904" y="896467"/>
            <a:ext cx="5286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Поколение достигло детородного возраста </a:t>
            </a:r>
          </a:p>
        </p:txBody>
      </p:sp>
      <p:sp>
        <p:nvSpPr>
          <p:cNvPr id="15" name="Номер слайда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Диаграмма 22"/>
          <p:cNvGraphicFramePr/>
          <p:nvPr/>
        </p:nvGraphicFramePr>
        <p:xfrm>
          <a:off x="4493857" y="4391027"/>
          <a:ext cx="4429156" cy="214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Text Box 70"/>
          <p:cNvSpPr txBox="1">
            <a:spLocks noChangeArrowheads="1"/>
          </p:cNvSpPr>
          <p:nvPr/>
        </p:nvSpPr>
        <p:spPr bwMode="auto">
          <a:xfrm>
            <a:off x="5812723" y="6567488"/>
            <a:ext cx="22220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dirty="0"/>
              <a:t>База данных Европейского бюро ВОЗ</a:t>
            </a:r>
            <a:endParaRPr lang="ru-RU" alt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395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127418"/>
              </p:ext>
            </p:extLst>
          </p:nvPr>
        </p:nvGraphicFramePr>
        <p:xfrm>
          <a:off x="204413" y="1602380"/>
          <a:ext cx="4241551" cy="4118968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661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Республика Ингушетия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146,4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Чеченская Республика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185,6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166,1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-10,5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Дагестан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173,0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166,5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Кабардино-Балкарская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305,1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283,9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-6,9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88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Город Москва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309,1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317,4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5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Карачаево-Черкесская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292,2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327,2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12,0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2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Ямало-Ненецкий автономный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381,2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359,9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-5,6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Город Санкт-Петербург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380,2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364,5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-4,1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Северная Осетия-Алания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347,5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370,3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Ставропольский край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369,7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378,6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5169" y="1175203"/>
            <a:ext cx="8723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населения трудоспособного возраста (100 тыс. населения )</a:t>
            </a:r>
          </a:p>
        </p:txBody>
      </p:sp>
      <p:graphicFrame>
        <p:nvGraphicFramePr>
          <p:cNvPr id="7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158220"/>
              </p:ext>
            </p:extLst>
          </p:nvPr>
        </p:nvGraphicFramePr>
        <p:xfrm>
          <a:off x="4685877" y="1584274"/>
          <a:ext cx="4241551" cy="4128019"/>
        </p:xfrm>
        <a:graphic>
          <a:graphicData uri="http://schemas.openxmlformats.org/drawingml/2006/table">
            <a:tbl>
              <a:tblPr bandRow="1">
                <a:tableStyleId>{0E3FDE45-AF77-4B5C-9715-49D594BDF05E}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5485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595,5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641,4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1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Новгородская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694,5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652,6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-6,0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Амурская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630,9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654,6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Псковская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657,4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654,9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-0,4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9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Иркутская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660,6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655,2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-0,8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3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Магаданская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678,2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667,8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-1,5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Карелия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638,0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677,8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Тыва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729,1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682,6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-6,4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Кемеровская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682,2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703,8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822,7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954,6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16,0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339975" y="263770"/>
            <a:ext cx="6804025" cy="312510"/>
          </a:xfrm>
          <a:prstGeom prst="rect">
            <a:avLst/>
          </a:prstGeom>
        </p:spPr>
        <p:txBody>
          <a:bodyPr wrap="square" lIns="84381" tIns="42190" rIns="84381" bIns="42190">
            <a:spAutoFit/>
          </a:bodyPr>
          <a:lstStyle/>
          <a:p>
            <a:pPr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290327"/>
              </p:ext>
            </p:extLst>
          </p:nvPr>
        </p:nvGraphicFramePr>
        <p:xfrm>
          <a:off x="2205105" y="5907140"/>
          <a:ext cx="4743142" cy="254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1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78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4363"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484,5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482,2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482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076244"/>
              </p:ext>
            </p:extLst>
          </p:nvPr>
        </p:nvGraphicFramePr>
        <p:xfrm>
          <a:off x="262597" y="1593325"/>
          <a:ext cx="4241557" cy="4118968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2261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661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Ингушетия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Ямало-Ненецкий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191,5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190,4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Дагестан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198,1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Чеченская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252,3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215,6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-14,5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88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Ханты-Мансийский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246,6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246,7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5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Тыва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310,2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332,1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2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Карачаево-Черкесская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368,6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349,2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Саха (Якутия)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364,2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354,0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Сахалинская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320,2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374,8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Кабардино-Балкарская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404,7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396,1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2597" y="1172118"/>
            <a:ext cx="86486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 от болезней системы кровообращения (100 тыс. населения )</a:t>
            </a:r>
          </a:p>
        </p:txBody>
      </p:sp>
      <p:graphicFrame>
        <p:nvGraphicFramePr>
          <p:cNvPr id="7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608516"/>
              </p:ext>
            </p:extLst>
          </p:nvPr>
        </p:nvGraphicFramePr>
        <p:xfrm>
          <a:off x="4669729" y="1593325"/>
          <a:ext cx="4241557" cy="4128019"/>
        </p:xfrm>
        <a:graphic>
          <a:graphicData uri="http://schemas.openxmlformats.org/drawingml/2006/table">
            <a:tbl>
              <a:tblPr bandRow="1">
                <a:tableStyleId>{0E3FDE45-AF77-4B5C-9715-49D594BDF05E}</a:tableStyleId>
              </a:tblPr>
              <a:tblGrid>
                <a:gridCol w="2261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5485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Крым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895,8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751,8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-16,1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1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Город Севастополь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774,9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757,8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Костромская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761,3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758,2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Архангельская область без АО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742,9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742,9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742,9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9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Пензенская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719,0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3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774,3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779,1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Владимирская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822,1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Новгородская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955,2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897,3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Орловская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917,7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914,8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Псковская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1536,5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1084,5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-29,4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339975" y="263770"/>
            <a:ext cx="6804025" cy="312510"/>
          </a:xfrm>
          <a:prstGeom prst="rect">
            <a:avLst/>
          </a:prstGeom>
        </p:spPr>
        <p:txBody>
          <a:bodyPr wrap="square" lIns="84381" tIns="42190" rIns="84381" bIns="42190">
            <a:spAutoFit/>
          </a:bodyPr>
          <a:lstStyle/>
          <a:p>
            <a:pPr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105395"/>
              </p:ext>
            </p:extLst>
          </p:nvPr>
        </p:nvGraphicFramePr>
        <p:xfrm>
          <a:off x="2205105" y="5907140"/>
          <a:ext cx="4743142" cy="254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1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78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4363"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587,6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583,1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7013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920345"/>
              </p:ext>
            </p:extLst>
          </p:nvPr>
        </p:nvGraphicFramePr>
        <p:xfrm>
          <a:off x="231305" y="1665131"/>
          <a:ext cx="4241551" cy="4118968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661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Ингушетия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51,8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50,9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Дагестан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76,3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-0,9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Чеченская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Ямало-Ненецкий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88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Кабардино-Балкарская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5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Ханты-Мансийский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2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Тыва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>
                          <a:effectLst/>
                        </a:rPr>
                        <a:t>Карачаево-Черкесская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-6,7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Саха (Якутия)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Северная Осетия-Алания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31305" y="1172896"/>
            <a:ext cx="8723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от новообразований, в том числе от злокачественных (100 тыс. населения )</a:t>
            </a:r>
          </a:p>
        </p:txBody>
      </p:sp>
      <p:graphicFrame>
        <p:nvGraphicFramePr>
          <p:cNvPr id="7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524231"/>
              </p:ext>
            </p:extLst>
          </p:nvPr>
        </p:nvGraphicFramePr>
        <p:xfrm>
          <a:off x="4712769" y="1647025"/>
          <a:ext cx="4241551" cy="4128019"/>
        </p:xfrm>
        <a:graphic>
          <a:graphicData uri="http://schemas.openxmlformats.org/drawingml/2006/table">
            <a:tbl>
              <a:tblPr bandRow="1">
                <a:tableStyleId>{0E3FDE45-AF77-4B5C-9715-49D594BDF05E}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5485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Курганская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1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Карелия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Брянская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Город Севастополь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9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Псковская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-27,2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3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Костромская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Тверская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Владимировская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Орловская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Тульская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339975" y="263770"/>
            <a:ext cx="6804025" cy="312510"/>
          </a:xfrm>
          <a:prstGeom prst="rect">
            <a:avLst/>
          </a:prstGeom>
        </p:spPr>
        <p:txBody>
          <a:bodyPr wrap="square" lIns="84381" tIns="42190" rIns="84381" bIns="42190">
            <a:spAutoFit/>
          </a:bodyPr>
          <a:lstStyle/>
          <a:p>
            <a:pPr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226442"/>
              </p:ext>
            </p:extLst>
          </p:nvPr>
        </p:nvGraphicFramePr>
        <p:xfrm>
          <a:off x="2205105" y="5907140"/>
          <a:ext cx="4743142" cy="254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1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78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4363"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203,0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1950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65994"/>
              </p:ext>
            </p:extLst>
          </p:nvPr>
        </p:nvGraphicFramePr>
        <p:xfrm>
          <a:off x="213377" y="1638238"/>
          <a:ext cx="4241551" cy="4134021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661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Ненецкий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-73,3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Город Севастополь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Сахалинская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Ханты-Мансийский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-37,0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88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Мордовия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5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Ленинградская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2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Ярославская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-43,3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Магаданская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Липецкая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9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Город Санкт-Петербург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3377" y="1177158"/>
            <a:ext cx="8723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Младенческая смертность (на 1000 родившихся живыми)</a:t>
            </a:r>
          </a:p>
        </p:txBody>
      </p:sp>
      <p:graphicFrame>
        <p:nvGraphicFramePr>
          <p:cNvPr id="7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173716"/>
              </p:ext>
            </p:extLst>
          </p:nvPr>
        </p:nvGraphicFramePr>
        <p:xfrm>
          <a:off x="4694841" y="1638062"/>
          <a:ext cx="4241551" cy="4128019"/>
        </p:xfrm>
        <a:graphic>
          <a:graphicData uri="http://schemas.openxmlformats.org/drawingml/2006/table">
            <a:tbl>
              <a:tblPr bandRow="1">
                <a:tableStyleId>{0E3FDE45-AF77-4B5C-9715-49D594BDF05E}</a:tableStyleId>
              </a:tblPr>
              <a:tblGrid>
                <a:gridCol w="2261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48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5485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 к 2017 в 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48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>
                          <a:effectLst/>
                        </a:rPr>
                        <a:t>Чеченская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-21,6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1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Забайкальский  край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Иркутская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Алтайский  край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9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Дагестан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-12,4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3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>
                          <a:effectLst/>
                        </a:rPr>
                        <a:t>Карачаево-Черкесская Республика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7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 Алтай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-15,2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Республика Тыва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-11,1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339975" y="263770"/>
            <a:ext cx="6804025" cy="312510"/>
          </a:xfrm>
          <a:prstGeom prst="rect">
            <a:avLst/>
          </a:prstGeom>
        </p:spPr>
        <p:txBody>
          <a:bodyPr wrap="square" lIns="84381" tIns="42190" rIns="84381" bIns="42190">
            <a:spAutoFit/>
          </a:bodyPr>
          <a:lstStyle/>
          <a:p>
            <a:pPr algn="ctr" eaLnBrk="0" hangingPunct="0"/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133602"/>
              </p:ext>
            </p:extLst>
          </p:nvPr>
        </p:nvGraphicFramePr>
        <p:xfrm>
          <a:off x="2205105" y="5907140"/>
          <a:ext cx="4743142" cy="254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1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78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4363">
                <a:tc>
                  <a:txBody>
                    <a:bodyPr/>
                    <a:lstStyle/>
                    <a:p>
                      <a:pPr marL="93663" indent="0" algn="l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365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136066"/>
            <a:ext cx="6804025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«РАЗВИТИЕ ПЕРВИЧНОЙ МЕДИКО-САНИТАРНОЙ ПОМОЩИ»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630979"/>
            <a:ext cx="2057400" cy="227021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793152"/>
              </p:ext>
            </p:extLst>
          </p:nvPr>
        </p:nvGraphicFramePr>
        <p:xfrm>
          <a:off x="73991" y="1039226"/>
          <a:ext cx="8998291" cy="53812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817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30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0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66165">
                  <a:extLst>
                    <a:ext uri="{9D8B030D-6E8A-4147-A177-3AD203B41FA5}">
                      <a16:colId xmlns:a16="http://schemas.microsoft.com/office/drawing/2014/main" xmlns="" val="685144369"/>
                    </a:ext>
                  </a:extLst>
                </a:gridCol>
                <a:gridCol w="5468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468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063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61117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5826"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прошедших профилактические осмотры </a:t>
                      </a:r>
                    </a:p>
                    <a:p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2510, стр. 7, гр. 5 / 1 000 000)</a:t>
                      </a:r>
                      <a:endParaRPr lang="ru-RU" sz="1050" b="0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</a:p>
                  </a:txBody>
                  <a:tcPr marL="68303" marR="68303" marT="31524" marB="315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61,9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66,2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1,8</a:t>
                      </a:r>
                      <a:r>
                        <a:rPr lang="ru-RU" sz="1050" b="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раза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732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впервые в жизни установленных неинфекционных заболеваний, выявленных при проведении диспансеризации и профилактическом медицинском осмотре у взрослого населения, от общего числа неинфекционных заболеваний с впервые установленным диагнозом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3000, стр. 3.1+5.2-5.2.2+10, гр. 11+12 / табл. 3000, стр. 3.1+5.2-5.2.2+10, гр. 9</a:t>
                      </a:r>
                      <a:r>
                        <a:rPr lang="en-US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 100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ru-RU" sz="1050" b="0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16,7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17,2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18,9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21,1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1,3 раза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826">
                <a:tc>
                  <a:txBody>
                    <a:bodyPr/>
                    <a:lstStyle/>
                    <a:p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5594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6 864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22,4 раза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5826">
                <a:tc>
                  <a:txBody>
                    <a:bodyPr/>
                    <a:lstStyle/>
                    <a:p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записей к врачу, совершенных гражданами самостоятельно без  очного обращения в регистратуру медицинской организации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  <a:p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3,7 раза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5826">
                <a:tc>
                  <a:txBody>
                    <a:bodyPr/>
                    <a:lstStyle/>
                    <a:p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обоснованных жалоб (от общего количества поступивших жалоб), урегулированных в досудебном порядке страховыми медицинскими организациями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65,1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77,1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1,4 раза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73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организаций, оказывающих в рамках ОМС первичную медико-санитарную помощь, на базе которых функционируют каналы связи граждан со страховыми представителями страховых медицинских организаций (пост страхового представителя, телефон, терминал для связи со страховым представителем)</a:t>
                      </a:r>
                      <a:endParaRPr lang="ru-RU" sz="1050" b="0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72,9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22,1 раза 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0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лиц (пациентов), дополнительно эвакуированных с использованием санитарной авиации</a:t>
                      </a:r>
                      <a:endParaRPr lang="ru-RU" sz="1050" b="0" kern="1200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5 293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11 700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15 500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4 раза</a:t>
                      </a:r>
                    </a:p>
                  </a:txBody>
                  <a:tcPr marL="64294" marR="7144" marT="65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49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Доля лиц, госпитализированных по экстренным показаниям в течение первых суток от числа больных, к которым совершены вылеты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83,5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7,3</a:t>
                      </a: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0952026"/>
                  </a:ext>
                </a:extLst>
              </a:tr>
              <a:tr h="3749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303" marR="68303" marT="31524" marB="315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посещений при выездах мобильных медицинских бригад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2105, стр. 15+16, гр.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3/ 1 000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419,6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5897,9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6561,9</a:t>
                      </a: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2,1 раза</a:t>
                      </a: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6256086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-6690" y="6630979"/>
            <a:ext cx="5322761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182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2326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4" y="131096"/>
            <a:ext cx="6804025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  <a:b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</a:br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СЕРДЕЧНО-СОСУДИСТЫМИ ЗАБОЛЕВАНИЯМИ»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40569"/>
              </p:ext>
            </p:extLst>
          </p:nvPr>
        </p:nvGraphicFramePr>
        <p:xfrm>
          <a:off x="99107" y="1134509"/>
          <a:ext cx="8939080" cy="5220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8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269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99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92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5130">
                  <a:extLst>
                    <a:ext uri="{9D8B030D-6E8A-4147-A177-3AD203B41FA5}">
                      <a16:colId xmlns:a16="http://schemas.microsoft.com/office/drawing/2014/main" xmlns="" val="1501345319"/>
                    </a:ext>
                  </a:extLst>
                </a:gridCol>
                <a:gridCol w="4505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69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34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56219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90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Смертность  от инфаркта миокарда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тыс. населения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34,4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30,6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-23,5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90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3049" marR="63049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Смертность от острого нарушения мозгового кровообращения</a:t>
                      </a:r>
                    </a:p>
                  </a:txBody>
                  <a:tcPr marL="63049" marR="63049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 тыс. населения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92,9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91,1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79,8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71,1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-23,5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8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3049" marR="63049" marT="31524" marB="315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инфаркта миокарда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стр.10.4.2+10.4.3 гр. 8/табл. 2000 стр. 10.4.2.+10.4.3 гр. 4+8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-39,4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402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3049" marR="63049" marT="31524" marB="315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острого нарушения  мозгового кровообращения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 стр.10.7.1+10.7.2+ 10.7.3+10.7.4 гр. 8/табл. 2000 стр. 10.7.1+10.7.2+10.7.3+10.7.4 гр. 4+8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-26,7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777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Отношение числа рентгенэндоваскулярных вмешательств в лечебных целях, к общему числу выбывших больных, перенесших острый коронарный синдром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4000 стр. 7.5.2 гр. 3 – (гр.4+6)/ табл. 2000 стр. 10.4.1.1+10.4.2+10.4.3+10.4.4. гр. 4+8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36,1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66,7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90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рентгенэндоваскулярных вмешательств в лечебных целях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форма ФСН № 14, табл. 4000 стр. 7.5.2 гр. 3 – (гр.4+6) / 1 000</a:t>
                      </a: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</a:t>
                      </a:r>
                    </a:p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199,7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217,0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276,9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332,3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66,4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564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latin typeface="Times New Roman"/>
                          <a:ea typeface="Times New Roman"/>
                          <a:cs typeface="Times New Roman"/>
                        </a:rPr>
                        <a:t>Доля профильных госпитализаций пациентов с </a:t>
                      </a:r>
                      <a:r>
                        <a:rPr lang="ru-RU" sz="105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острыми нарушениями мозгового кровообращения, доставленных </a:t>
                      </a:r>
                      <a:r>
                        <a:rPr lang="ru-RU" sz="1050" b="0" dirty="0">
                          <a:latin typeface="Times New Roman"/>
                          <a:ea typeface="Times New Roman"/>
                          <a:cs typeface="Times New Roman"/>
                        </a:rPr>
                        <a:t>автомобилями скорой медицинской помощи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30, табл. 2350, стр. 2.2, гр. 3/ стр. 2, гр. 3*100)</a:t>
                      </a:r>
                      <a:endParaRPr lang="ru-RU" sz="105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12" marR="1641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71,8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81,5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-1586" y="6627168"/>
            <a:ext cx="5326621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179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2945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113167"/>
            <a:ext cx="6804025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ОНКОЛОГИЧЕСКИМИ ЗАБОЛЕВАНИЯМИ»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774989"/>
              </p:ext>
            </p:extLst>
          </p:nvPr>
        </p:nvGraphicFramePr>
        <p:xfrm>
          <a:off x="134873" y="1503428"/>
          <a:ext cx="8875027" cy="34023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8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109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1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99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4095">
                  <a:extLst>
                    <a:ext uri="{9D8B030D-6E8A-4147-A177-3AD203B41FA5}">
                      <a16:colId xmlns:a16="http://schemas.microsoft.com/office/drawing/2014/main" xmlns="" val="457576732"/>
                    </a:ext>
                  </a:extLst>
                </a:gridCol>
                <a:gridCol w="5020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99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204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66319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7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злокачественных новообразований, выявленных на ранних стадиях (I-II стадии)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№ 7, табл. 2200 стр.1, гр. 6+7/стр.1, гр. 4 *100) </a:t>
                      </a:r>
                      <a:endParaRPr lang="ru-RU" sz="105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55,6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60,1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+13,3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8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больных со злокачественными новообразованиями, состоящих на учете 5 лет и более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7, табл. 2100 стр.1, гр. 9/стр.1, гр. 8 *100) </a:t>
                      </a:r>
                      <a:endParaRPr lang="ru-RU" sz="1050" b="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+11,3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39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Одногодичная летальность больных со злокачественными новообразованиями (умерли в течение первого года с момента установления диагноза из числа больных, впервые взятых на учет в предыдущем году)</a:t>
                      </a:r>
                      <a:endParaRPr lang="ru-RU" sz="1050" b="0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№ 7, табл. 2100 стр.1, гр. 7 отчетного года/стр.1, гр. 4 за предыдущий год *100) </a:t>
                      </a:r>
                      <a:endParaRPr lang="ru-RU" sz="1050" b="0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-23,1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6059" y="6627168"/>
            <a:ext cx="5327941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180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3821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6748"/>
            <a:ext cx="6804027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«РАЗВИТИЕ ДЕТСКОГО ЗДРАВООХРАНЕНИЯ, ВКЛЮЧАЯ СОЗДАНИЕ СОВРЕМЕННОЙ ИНФРАСТРУКТУРЫ ОКАЗАНИЯ МЕДИЦИНСКОЙ ПОМОЩИ ДЕТЯМ»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93273"/>
              </p:ext>
            </p:extLst>
          </p:nvPr>
        </p:nvGraphicFramePr>
        <p:xfrm>
          <a:off x="75374" y="847308"/>
          <a:ext cx="8987944" cy="57686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215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9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577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0821">
                  <a:extLst>
                    <a:ext uri="{9D8B030D-6E8A-4147-A177-3AD203B41FA5}">
                      <a16:colId xmlns:a16="http://schemas.microsoft.com/office/drawing/2014/main" xmlns="" val="2400139773"/>
                    </a:ext>
                  </a:extLst>
                </a:gridCol>
                <a:gridCol w="4048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684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827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95589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50"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Доля преждевременных родов (22-37 недель) в перинатальных центрах </a:t>
                      </a:r>
                    </a:p>
                    <a:p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№32.табл.2210, стр.1, гр.15 / Форма №32, табл.2210, стр.1, гр.14 Х 100)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1,1 раза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6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детей в возрасте 0-4 года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1000 родившихся живыми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-14,5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6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Смертность детей в возрасте 0-17 лет 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100 000 детей соотв. возраста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54,1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- 8,0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7144" marT="659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1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посещений детьми медицинских организаций с профилактическими целями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30, табл. 2105 стр.5, гр.5/табл. 2105 стр.1+5, гр. 5*100)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+6,5</a:t>
                      </a:r>
                    </a:p>
                  </a:txBody>
                  <a:tcPr marL="64294" marR="7144" marT="659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0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взятых под диспансерное наблюдение детей в возрасте 0-17 лет с впервые в жизни установленным диагнозом болезни костно-мышечной системы и соединительной ткани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(Форма №12, табл.1000, стр.14.0, гр.10+Форма №12, табл.2000, стр.14.0, гр.10 / Форма №12, табл.1000, стр.14.0, гр.9+Форма №12, табл.2000, стр.14.0, гр.9 Х100)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24,8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27,2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3,6 раз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3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взятых под диспансерное наблюдение детей в возрасте 0-17 лет с впервые в жизни установленным диагнозом болезни глаза и его придаточного аппарата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№12, табл.1000, стр.8.0, гр.10+Форма №12, табл.2000, стр.8.0, гр.10 / Форма №12, табл.1000, стр.8.0, гр.9+Форма №12, табл.2000, стр.8.0., гр.9 Х100)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4,7 раза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89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взятых под диспансерное наблюдение детей в возрасте 0-17 лет с впервые в жизни установленным диагнозом болезни органов пищеварения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№12, табл.1000, стр.12.0, гр.10+Форма №12, табл.2000, стр.12.0, гр.10 / Форма №12, табл.1000, стр.12.0, гр.9+Форма №12, табл.2000, стр.12.0, гр.9 Х100)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4 раза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16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взятых под диспансерное наблюдение детей в возрасте 0-17 лет с впервые в жизни установленным диагнозом болезни системы кровообращения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№12, табл.1000, стр.10.0, гр.10+Форма №12, табл.2000, стр.10.0, гр.10 / Форма №12,табл.1000,стр.10.0, гр.9+Форма №12,табл.2000,стр.10.0, гр.9 Х100)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41,3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2,2 раза</a:t>
                      </a: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12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взятых под диспансерное наблюдение детей в возрасте 0-17 лет с впервые в жизни установленным диагнозом болезни эндокринной системы, расстройств питания и нарушения обмена веществ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№12, табл.1000, стр.5.0, гр.10+Форма №12, табл.2000, стр.5.0, гр.10 / Форма №12, табл.1000, стр.5.0, гр.9+Форма №12, табл.2000,стр.5.0, гр.9 Х100)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1,9</a:t>
                      </a:r>
                      <a:r>
                        <a:rPr lang="ru-RU" sz="105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раз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7144" marT="659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0" y="6627168"/>
            <a:ext cx="5325035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184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4246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8011"/>
            <a:ext cx="6804025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«ОБЕСПЕЧЕНИЕ МЕДИЦИНСКИХ ОРГАНИЗАЦИЙ СИСТЕМЫ ЗДРАВООХРАНЕНИЯ КВАЛИФИЦИРОВАННЫМИ КАДРАМИ»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55517"/>
              </p:ext>
            </p:extLst>
          </p:nvPr>
        </p:nvGraphicFramePr>
        <p:xfrm>
          <a:off x="152308" y="1757084"/>
          <a:ext cx="8839383" cy="3671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1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510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75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50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8185">
                  <a:extLst>
                    <a:ext uri="{9D8B030D-6E8A-4147-A177-3AD203B41FA5}">
                      <a16:colId xmlns:a16="http://schemas.microsoft.com/office/drawing/2014/main" xmlns="" val="3525099653"/>
                    </a:ext>
                  </a:extLst>
                </a:gridCol>
                <a:gridCol w="4482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9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623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62093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 к 2017,%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32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049" marR="63049" marT="31524" marB="31524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 врачами, работающими в государственных и муниципальных медицинских организациях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№30, табл.1100, стр.1 , гр.9/ Численность населения на 01.01 года, следующего за отчетным х 10 000)</a:t>
                      </a:r>
                    </a:p>
                  </a:txBody>
                  <a:tcPr marL="63049" marR="63049" marT="31524" marB="3152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10 тыс.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</a:p>
                  </a:txBody>
                  <a:tcPr marL="63049" marR="63049" marT="31524" marB="31524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37,3</a:t>
                      </a:r>
                    </a:p>
                  </a:txBody>
                  <a:tcPr marL="8792" marR="8792" marT="87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37,4</a:t>
                      </a:r>
                    </a:p>
                  </a:txBody>
                  <a:tcPr marL="8792" marR="8792" marT="87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38,9</a:t>
                      </a:r>
                    </a:p>
                  </a:txBody>
                  <a:tcPr marL="8792" marR="8792" marT="87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40,7</a:t>
                      </a:r>
                    </a:p>
                  </a:txBody>
                  <a:tcPr marL="8792" marR="8792" marT="87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+8,8</a:t>
                      </a:r>
                    </a:p>
                  </a:txBody>
                  <a:tcPr marL="8792" marR="8792" marT="87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4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 средними медицинскими работниками,  работающими в государственных и муниципальных медицинских организациях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№30, табл.1100, стр.139 , гр.9/ Численность населения на 01.01 года, следующего за отчетным х 10 000)</a:t>
                      </a:r>
                    </a:p>
                  </a:txBody>
                  <a:tcPr marL="63049" marR="63049" marT="31524" marB="3152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10 тыс.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89,1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95,1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+10,3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5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населения врачами, оказывающими медицинскую помощь в амбулаторных условиях (на 10 тыс. населения)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№30, табл.1100, стр.1 , гр.10/ Численность населения на 01.01</a:t>
                      </a:r>
                      <a:r>
                        <a:rPr lang="ru-RU" sz="1050" b="0" kern="12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года, следующего за отчетным х 10 000)</a:t>
                      </a:r>
                    </a:p>
                  </a:txBody>
                  <a:tcPr marL="63049" marR="63049" marT="31524" marB="3152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10 тыс.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21,4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+8,7</a:t>
                      </a:r>
                    </a:p>
                  </a:txBody>
                  <a:tcPr marL="8792" marR="8792" marT="87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6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специалистов, допущенных к профессиональной деятельности через процедуру аккредитации, от общего количества работающих специалистов 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№30, табл.1100, стр.1+143 , гр.16/ табл.1100, стр.1</a:t>
                      </a:r>
                      <a:r>
                        <a:rPr lang="en-US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</a:t>
                      </a:r>
                      <a:r>
                        <a:rPr lang="ru-RU" sz="1050" b="0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143 , гр.9 х 100)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3049" marR="63049" marT="31524" marB="3152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35,8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049" marR="63049" marT="31524" marB="3152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55 раз</a:t>
                      </a:r>
                    </a:p>
                  </a:txBody>
                  <a:tcPr marL="59348" marR="6594" marT="65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-1586" y="6627168"/>
            <a:ext cx="5326621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178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5273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8140"/>
            <a:ext cx="6804025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80" dirty="0">
                <a:latin typeface="Georgia" panose="02040502050405020303" pitchFamily="18" charset="0"/>
                <a:cs typeface="Arial" pitchFamily="34" charset="0"/>
              </a:rPr>
              <a:t>ФЕДЕРАЛЬНЫЙ ПРОЕКТ «РАЗВИТИЕ СЕТИ НАЦИОНАЛЬНЫХ МЕДИЦИНСКИХ ИССЛЕДОВАТЕЛЬСКИХ ЦЕНТРОВ И ВНЕДРЕНИЕ ИННОВАЦИОННЫХ МЕДИЦИНСКИХ ТЕХНОЛОГИЙ»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86708"/>
              </p:ext>
            </p:extLst>
          </p:nvPr>
        </p:nvGraphicFramePr>
        <p:xfrm>
          <a:off x="118582" y="1314025"/>
          <a:ext cx="8906836" cy="4560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4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31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37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99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99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305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755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0571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3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6412" marR="1641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случаев лечения, в ходе которых национальными медицинскими исследовательскими центрами проведены дистанционные консультации/консилиумы с применением телемедицинских технологий краевых, республиканских, областных, окружных медицинских организаций субъектов Российской Федерации по профилю оказания медицинской помощи (не менее)</a:t>
                      </a:r>
                    </a:p>
                  </a:txBody>
                  <a:tcPr marL="16412" marR="1641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16412" marR="1641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4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пациентов, получивших медицинскую помощь в НМИЦ, проживающих на территории других субъектов Российской Федерации (не менее)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1,6 раза</a:t>
                      </a: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15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выездов, осуществленных сотрудниками национальных медицинских исследовательских центров в целях осуществления организационно-методической поддержки краевым, республиканским, областным, окружным медицинским организациям субъектов Российской Федерации по профилю оказания медицинской помощи (не менее)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09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Актуализированы клинические рекомендации и протоколы лечения больных, и обеспечено их использование в целях формирования тарифов на оплату медицинской помощи (количество клинических рекомендаций нарастающим итогом)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04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оказанной высокотехнологичной медицинской помощи населению, тыс. операций в год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1048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1,3 раза</a:t>
                      </a: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327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303" marR="68303" marT="31524" marB="315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патентов на изобретение, полезную модель или промышленный образец, полученных в рамках разработки инновационных методов и средств профилактики, диагностики, лечения и реабилитации, права на которые принадлежат национальным медицинским исследовательским центрам (нарастающим итогом) </a:t>
                      </a:r>
                    </a:p>
                  </a:txBody>
                  <a:tcPr marL="73995" marR="73995" marT="34151" marB="3415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73995" marR="73995" marT="34151" marB="3415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marL="73995" marR="73995" marT="34151" marB="3415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</a:t>
                      </a:r>
                    </a:p>
                  </a:txBody>
                  <a:tcPr marL="73995" marR="73995" marT="34151" marB="3415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</a:t>
                      </a:r>
                    </a:p>
                  </a:txBody>
                  <a:tcPr marL="73995" marR="73995" marT="34151" marB="3415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7 раз</a:t>
                      </a:r>
                    </a:p>
                  </a:txBody>
                  <a:tcPr marL="73995" marR="73995" marT="34151" marB="3415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9402251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0" y="6627168"/>
            <a:ext cx="5325035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181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46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81518758"/>
              </p:ext>
            </p:extLst>
          </p:nvPr>
        </p:nvGraphicFramePr>
        <p:xfrm>
          <a:off x="1278421" y="1373050"/>
          <a:ext cx="7272808" cy="2230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339974" y="231326"/>
            <a:ext cx="6804025" cy="31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Динамика ожидаемой продолжительности жизни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66291" y="949678"/>
            <a:ext cx="5946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Ожидаемая продолжительность жизни в Российской Федерации, </a:t>
            </a:r>
            <a:r>
              <a:rPr lang="ru-RU" sz="1050" dirty="0">
                <a:solidFill>
                  <a:prstClr val="black"/>
                </a:solidFill>
                <a:cs typeface="Times New Roman" pitchFamily="18" charset="0"/>
              </a:rPr>
              <a:t>(лет)</a:t>
            </a:r>
            <a:endParaRPr lang="ru-RU" sz="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8450" y="2372519"/>
            <a:ext cx="8355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11,18 года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85624" y="2118195"/>
            <a:ext cx="865605" cy="248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10,0 лет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40988"/>
              </p:ext>
            </p:extLst>
          </p:nvPr>
        </p:nvGraphicFramePr>
        <p:xfrm>
          <a:off x="4908550" y="4426967"/>
          <a:ext cx="3606800" cy="1982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9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7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88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18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</a:rPr>
                        <a:t>Республика Тыва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72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</a:rPr>
                        <a:t>Еврейская автономная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72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Забайкальский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618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</a:rPr>
                        <a:t>Амурская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82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</a:rPr>
                        <a:t>Иркутская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204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</a:rPr>
                        <a:t>Кемеровская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72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Магаданская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113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Сахалинская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Камчатский край</a:t>
                      </a: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70,1</a:t>
                      </a:r>
                    </a:p>
                  </a:txBody>
                  <a:tcPr marL="9525" marR="9525" marT="9525" marB="0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173508"/>
              </p:ext>
            </p:extLst>
          </p:nvPr>
        </p:nvGraphicFramePr>
        <p:xfrm>
          <a:off x="590177" y="4463867"/>
          <a:ext cx="3606800" cy="2000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0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Республика Ингушетия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82,4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Республика Дагестан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78,7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Москва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77,8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Кабардино-Балкарская Республика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76,3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Карачаево-Черкесская Республика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76,1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Санкт-Петербург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75,9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Республика Северная Осетия-Алания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75,7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Чеченская Республика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75,4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Республика Татарстан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74,4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74,3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66291" y="3763899"/>
            <a:ext cx="5946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Субъекты с максимальными и минимальными значениями 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ожидаемой продолжительности жизни по результатам 2018 года, </a:t>
            </a:r>
            <a:r>
              <a:rPr lang="ru-RU" sz="1050" dirty="0">
                <a:solidFill>
                  <a:prstClr val="black"/>
                </a:solidFill>
                <a:cs typeface="Times New Roman" pitchFamily="18" charset="0"/>
              </a:rPr>
              <a:t>(лет)</a:t>
            </a:r>
            <a:endParaRPr lang="ru-RU" sz="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3439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2919" y="7938"/>
            <a:ext cx="7091082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«СОЗДАНИЕ ЕДИНОГО ЦИФРОВОГО КОНТУРА В ЗДРАВООХРАНЕНИИ НА ОСНОВЕ ЕДИНОЙ ГОСУДАРСТВЕННОЙ ИНФОРМАЦИОННОЙ СИСТЕМЫ ЗДРАВООХРАНЕНИЯ (ЕГИСЗ)»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627168"/>
            <a:ext cx="2057400" cy="230832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19452"/>
              </p:ext>
            </p:extLst>
          </p:nvPr>
        </p:nvGraphicFramePr>
        <p:xfrm>
          <a:off x="109667" y="1169057"/>
          <a:ext cx="8761969" cy="4962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3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17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46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17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401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541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15766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2018,%</a:t>
                      </a:r>
                      <a:endParaRPr lang="ru-RU" sz="105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6887"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воспользовавшихся услугами (сервисами), доступными в Личном кабинете пациента «Мое здоровье»  на ЕПГУ в отчетном году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13,5 раз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61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 государственной и муниципальной систем здравоохранения, использующих медицинские информационные системы для организации и оказания медицинской помощи гражданам, обеспечивающих информационное взаимодействие с ЕГИСЗ</a:t>
                      </a:r>
                      <a:endParaRPr lang="ru-RU" sz="105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 раза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53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медицинских организаций государственной и муниципальной систем здравоохранения, обеспечивающих преемственность оказания медицинской помощи гражданам путем организации информационного взаимодействия с централизованными подсистемами государственных информационных систем в сфере здравоохранения субъектов Российской Федерации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303" marR="68303" marT="31524" marB="3152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7938"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5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медицинских организаций государственной и муниципальной систем здравоохранения, обеспечивающих доступ гражданам к электронным медицинским документам в Личном кабинете пациента «Мое здоровье» на</a:t>
                      </a:r>
                      <a:r>
                        <a:rPr lang="ru-RU" sz="105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ЕПГУ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303" marR="68303" marT="31524" marB="315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b="0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1524" marB="31524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-1587" y="6627168"/>
            <a:ext cx="5326622" cy="23083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Методика расчета показателей: Приказ Минздрава России № 176 от 29 марта 2019 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114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339974" y="233098"/>
            <a:ext cx="6804025" cy="32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80" dirty="0">
                <a:latin typeface="Georgia" panose="02040502050405020303" pitchFamily="18" charset="0"/>
                <a:cs typeface="Times New Roman" panose="02020603050405020304" pitchFamily="18" charset="0"/>
              </a:rPr>
              <a:t>Динамика смертности населения старше трудоспособного возраста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53743" y="884200"/>
            <a:ext cx="4823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Смертность населения старше трудоспособного возраста в Российской Федерации 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(на 100 тыс. населения)</a:t>
            </a:r>
          </a:p>
        </p:txBody>
      </p:sp>
      <p:graphicFrame>
        <p:nvGraphicFramePr>
          <p:cNvPr id="27" name="Диаграмма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5875911"/>
              </p:ext>
            </p:extLst>
          </p:nvPr>
        </p:nvGraphicFramePr>
        <p:xfrm>
          <a:off x="1331640" y="1633465"/>
          <a:ext cx="6480720" cy="2033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974"/>
              </p:ext>
            </p:extLst>
          </p:nvPr>
        </p:nvGraphicFramePr>
        <p:xfrm>
          <a:off x="590177" y="4454898"/>
          <a:ext cx="3606800" cy="2000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0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Республика Ингушетия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1650,8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Ямало-Ненецкий автономный округ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1891,9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Ханты-Мансийский автономный округ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2413,9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Республика Дагестан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2577,0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г. Москва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2843,3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Республика Саха (Якутия)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2883,3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Тюменская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2976,5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Чеченская Республика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3105,5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Карачаево-Черкесская Республика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3109,8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Кабардино-Балкарская Республика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3141,8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478127"/>
              </p:ext>
            </p:extLst>
          </p:nvPr>
        </p:nvGraphicFramePr>
        <p:xfrm>
          <a:off x="4908550" y="4418250"/>
          <a:ext cx="3606800" cy="2000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0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Псковская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4537,5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Тверская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4488,6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Новгородская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4421,8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Ивановская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4403,0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Владимирская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4302,3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Орловская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4290,5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Курская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4277,8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4276,0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Брянская область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4233,6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Тульская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4233,1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49911" y="3754930"/>
            <a:ext cx="7208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Субъекты с максимальными и минимальными значениями смертности населения старше трудоспособного возраста по результатам 2018 года, </a:t>
            </a:r>
            <a:r>
              <a:rPr lang="ru-RU" sz="1050" dirty="0">
                <a:solidFill>
                  <a:prstClr val="black"/>
                </a:solidFill>
                <a:cs typeface="Times New Roman" pitchFamily="18" charset="0"/>
              </a:rPr>
              <a:t>(на 100 тыс. населения)</a:t>
            </a:r>
            <a:endParaRPr lang="ru-RU" sz="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407434" y="1538884"/>
            <a:ext cx="4739090" cy="238661"/>
            <a:chOff x="4323778" y="4666191"/>
            <a:chExt cx="8420033" cy="954644"/>
          </a:xfrm>
        </p:grpSpPr>
        <p:cxnSp>
          <p:nvCxnSpPr>
            <p:cNvPr id="13" name="Прямая соединительная линия 12"/>
            <p:cNvCxnSpPr/>
            <p:nvPr>
              <p:custDataLst>
                <p:tags r:id="rId2"/>
              </p:custDataLst>
            </p:nvPr>
          </p:nvCxnSpPr>
          <p:spPr bwMode="auto">
            <a:xfrm flipV="1">
              <a:off x="4323778" y="4666195"/>
              <a:ext cx="0" cy="477316"/>
            </a:xfrm>
            <a:prstGeom prst="line">
              <a:avLst/>
            </a:prstGeom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>
              <p:custDataLst>
                <p:tags r:id="rId3"/>
              </p:custDataLst>
            </p:nvPr>
          </p:nvCxnSpPr>
          <p:spPr bwMode="auto">
            <a:xfrm>
              <a:off x="4323778" y="4666191"/>
              <a:ext cx="8420033" cy="0"/>
            </a:xfrm>
            <a:prstGeom prst="line">
              <a:avLst/>
            </a:prstGeom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>
              <p:custDataLst>
                <p:tags r:id="rId4"/>
              </p:custDataLst>
            </p:nvPr>
          </p:nvCxnSpPr>
          <p:spPr bwMode="auto">
            <a:xfrm>
              <a:off x="12743811" y="4666191"/>
              <a:ext cx="0" cy="954644"/>
            </a:xfrm>
            <a:prstGeom prst="line">
              <a:avLst/>
            </a:prstGeom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Овал 16"/>
          <p:cNvSpPr/>
          <p:nvPr>
            <p:custDataLst>
              <p:tags r:id="rId1"/>
            </p:custDataLst>
          </p:nvPr>
        </p:nvSpPr>
        <p:spPr bwMode="auto">
          <a:xfrm>
            <a:off x="4456590" y="1422872"/>
            <a:ext cx="465955" cy="235342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schemeClr val="tx1"/>
                </a:solidFill>
                <a:sym typeface="+mn-lt"/>
              </a:rPr>
              <a:t>-6</a:t>
            </a:r>
            <a:r>
              <a:rPr lang="en-US" sz="1100" b="1" dirty="0">
                <a:solidFill>
                  <a:schemeClr val="tx1"/>
                </a:solidFill>
                <a:sym typeface="+mn-lt"/>
              </a:rPr>
              <a:t>,</a:t>
            </a:r>
            <a:r>
              <a:rPr lang="ru-RU" sz="1100" b="1" dirty="0">
                <a:solidFill>
                  <a:schemeClr val="tx1"/>
                </a:solidFill>
                <a:sym typeface="+mn-lt"/>
              </a:rPr>
              <a:t>5</a:t>
            </a:r>
            <a:r>
              <a:rPr lang="en-US" sz="1100" b="1" dirty="0">
                <a:solidFill>
                  <a:schemeClr val="tx1"/>
                </a:solidFill>
                <a:sym typeface="+mn-lt"/>
              </a:rPr>
              <a:t>%</a:t>
            </a:r>
            <a:endParaRPr lang="ru-RU" sz="1100" b="1" dirty="0">
              <a:solidFill>
                <a:schemeClr val="tx1"/>
              </a:solidFill>
              <a:sym typeface="+mn-lt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714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446759"/>
              </p:ext>
            </p:extLst>
          </p:nvPr>
        </p:nvGraphicFramePr>
        <p:xfrm>
          <a:off x="233264" y="1797097"/>
          <a:ext cx="8650762" cy="3321750"/>
        </p:xfrm>
        <a:graphic>
          <a:graphicData uri="http://schemas.openxmlformats.org/drawingml/2006/table">
            <a:tbl>
              <a:tblPr/>
              <a:tblGrid>
                <a:gridCol w="33526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12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81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37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237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681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65948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Тысяч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1000 человек населения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январь-август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прирост,  снижение </a:t>
                      </a:r>
                      <a:endParaRPr lang="en-US" sz="1200" b="1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(-)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январь-август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</a:t>
                      </a:r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г. в % к 201</a:t>
                      </a:r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2018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2018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75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Родившихся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994,3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1078,1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-83,8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2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Умерших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1213,5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1247,2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84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 том числе детей, в возрасте до 1 года</a:t>
                      </a:r>
                      <a:r>
                        <a:rPr lang="en-US" sz="14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4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Естественный прирост, убыль (-)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-219,2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-169,1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63826" y="145866"/>
            <a:ext cx="6228653" cy="49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lang="ru-RU" sz="1480" dirty="0">
                <a:latin typeface="Georgia" panose="02040502050405020303" pitchFamily="18" charset="0"/>
                <a:ea typeface="+mj-ea"/>
                <a:cs typeface="+mj-cs"/>
              </a:rPr>
              <a:t>Оперативные данные по естественному движению населения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264" y="5147357"/>
            <a:ext cx="31755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"/>
            <a:r>
              <a:rPr lang="ru-RU" sz="10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- 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 на 1000 родившихся живыми.</a:t>
            </a:r>
            <a:endParaRPr lang="ru-RU" sz="1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3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961647"/>
              </p:ext>
            </p:extLst>
          </p:nvPr>
        </p:nvGraphicFramePr>
        <p:xfrm>
          <a:off x="360488" y="1234370"/>
          <a:ext cx="8524775" cy="498369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452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9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01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70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87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87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7288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8875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875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7288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66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66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6495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72884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74868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6495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72884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74868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6495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Всего умерших от всех причин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из них от 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туберкулеза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новообразований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болезней системы кровообращения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болезней органов дыхания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болезней органов пищеварения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2019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2019 г. в  %  к 2018 г.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2019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  2018 г.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2019 г. в  %  к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 2019 г.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  2018 г.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2019 г. в  %  к 2018 г.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2019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2019 г. в  %  к 2018 г.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2019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2019 г. в  %  к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2019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2019 г. в  %  к 2018 г.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 Arial Cyr"/>
                      </a:endParaRPr>
                    </a:p>
                  </a:txBody>
                  <a:tcPr marL="5607" marR="5607" marT="5607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</a:rPr>
                        <a:t>   Российская Федерация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1242,7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1276,2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97,4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5,1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86,4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204,1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202,0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101,0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588,0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592,6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99,2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40,8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42,9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95,1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66,5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64,7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</a:rPr>
                        <a:t>102,8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Центральный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1275,2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1321,0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211,8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214,1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589,3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610,6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38,1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43,6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87,4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66,3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Северо-Западный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1257,1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1308,0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3,7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70,3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238,1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236,7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100,6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663,8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700,2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38,0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41,8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70,4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66,1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Южный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1307,5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1311,4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89,7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196,8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195,6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617,6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618,2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33,2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110,8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69,7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 Северо-Кавказский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742,9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757,9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109,0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115,7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378,5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372,0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28,6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29,2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 Приволжский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1306,5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1365,1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77,1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197,9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192,7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622,3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632,1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45,2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73,0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69,7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Уральский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1190,0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1215,5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8,6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87,2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211,0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206,2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102,3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535,0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559,9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38,2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84,8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64,4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64,2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  Сибирский федеральный округ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1312,5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1327,0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11,9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224,5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214,2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104,8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609,6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553,4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110,2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55,3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52,9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67,5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65,1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103,7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5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  Дальневосточный федеральный округ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1239,6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1224,5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11,0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207,1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202,6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558,3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526,3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57,1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55,2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103,4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77,6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73,6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105,4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607" marR="5607" marT="5607" marB="0" anchor="ctr"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39975" y="114714"/>
            <a:ext cx="6806427" cy="54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80" dirty="0">
                <a:latin typeface="Georgia" panose="02040502050405020303" pitchFamily="18" charset="0"/>
              </a:rPr>
              <a:t>Сведения о числе умерших по основным классам причин смерти </a:t>
            </a:r>
            <a:endParaRPr lang="en-US" sz="1480" dirty="0">
              <a:latin typeface="Georgia" panose="02040502050405020303" pitchFamily="18" charset="0"/>
            </a:endParaRPr>
          </a:p>
          <a:p>
            <a:pPr algn="ctr"/>
            <a:r>
              <a:rPr lang="ru-RU" sz="1480" dirty="0">
                <a:latin typeface="Georgia" panose="02040502050405020303" pitchFamily="18" charset="0"/>
              </a:rPr>
              <a:t>на 100000 населения за январь -  август 2019 года</a:t>
            </a:r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397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"/>
          <a:stretch/>
        </p:blipFill>
        <p:spPr bwMode="auto">
          <a:xfrm>
            <a:off x="737664" y="1001857"/>
            <a:ext cx="7823221" cy="556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339974" y="128304"/>
            <a:ext cx="6804025" cy="54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Оперативные данные по естественному движению населения </a:t>
            </a:r>
            <a:endParaRPr lang="en-US" altLang="ru-RU" sz="1477" dirty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  <a:p>
            <a:pPr algn="ctr">
              <a:buFont typeface="Arial" charset="0"/>
              <a:buNone/>
            </a:pPr>
            <a:r>
              <a:rPr lang="ru-RU" alt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39794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9742" r="1024" b="4027"/>
          <a:stretch/>
        </p:blipFill>
        <p:spPr>
          <a:xfrm>
            <a:off x="175466" y="1497105"/>
            <a:ext cx="8762348" cy="4294095"/>
          </a:xfrm>
          <a:prstGeom prst="rect">
            <a:avLst/>
          </a:prstGeom>
        </p:spPr>
      </p:pic>
      <p:sp>
        <p:nvSpPr>
          <p:cNvPr id="3" name="Номер слайда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2" y="96839"/>
            <a:ext cx="21240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-1587" y="836712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39975" y="817662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532815" y="817662"/>
            <a:ext cx="611187" cy="0"/>
          </a:xfrm>
          <a:prstGeom prst="line">
            <a:avLst/>
          </a:prstGeom>
          <a:ln w="571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867487" y="262774"/>
            <a:ext cx="5881018" cy="31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77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База данных ВОЗ</a:t>
            </a:r>
          </a:p>
        </p:txBody>
      </p:sp>
    </p:spTree>
    <p:extLst>
      <p:ext uri="{BB962C8B-B14F-4D97-AF65-F5344CB8AC3E}">
        <p14:creationId xmlns:p14="http://schemas.microsoft.com/office/powerpoint/2010/main" val="1090058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wuDFnf7Ru.s.jH3npBf5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vFQ1HaMTQyLFsVrWtlKb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_dCcUffRumqe6oxOZl52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7rcEYHhQxeM9qAS5Fr54A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1991</TotalTime>
  <Words>5375</Words>
  <Application>Microsoft Office PowerPoint</Application>
  <PresentationFormat>Экран (4:3)</PresentationFormat>
  <Paragraphs>1758</Paragraphs>
  <Slides>40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ОРГАНИЗАЦИИ МЕДИЦИНСКОЙ ПОМОЩИ ДЛЯ ТРУДНОДОСТУПНЫХ И МАЛОНАСЕЛЕННЫХ СЕЛЬСКИХ РАЙОНОВ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Поликарпов Александр Викторович</dc:creator>
  <cp:lastModifiedBy>AleksandrovaGA</cp:lastModifiedBy>
  <cp:revision>180</cp:revision>
  <cp:lastPrinted>2019-10-09T17:34:58Z</cp:lastPrinted>
  <dcterms:created xsi:type="dcterms:W3CDTF">2018-11-24T09:45:52Z</dcterms:created>
  <dcterms:modified xsi:type="dcterms:W3CDTF">2019-10-11T10:17:52Z</dcterms:modified>
</cp:coreProperties>
</file>