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468" r:id="rId2"/>
    <p:sldId id="465" r:id="rId3"/>
    <p:sldId id="469" r:id="rId4"/>
    <p:sldId id="470" r:id="rId5"/>
    <p:sldId id="466" r:id="rId6"/>
    <p:sldId id="471" r:id="rId7"/>
    <p:sldId id="472" r:id="rId8"/>
    <p:sldId id="474" r:id="rId9"/>
    <p:sldId id="473" r:id="rId10"/>
    <p:sldId id="475" r:id="rId11"/>
    <p:sldId id="477" r:id="rId12"/>
    <p:sldId id="478" r:id="rId13"/>
    <p:sldId id="479" r:id="rId14"/>
    <p:sldId id="480" r:id="rId15"/>
    <p:sldId id="476" r:id="rId16"/>
    <p:sldId id="482" r:id="rId17"/>
    <p:sldId id="483" r:id="rId18"/>
    <p:sldId id="484" r:id="rId19"/>
    <p:sldId id="485" r:id="rId20"/>
    <p:sldId id="486" r:id="rId21"/>
    <p:sldId id="481" r:id="rId22"/>
    <p:sldId id="488" r:id="rId23"/>
    <p:sldId id="489" r:id="rId24"/>
    <p:sldId id="490" r:id="rId25"/>
    <p:sldId id="49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368" userDrawn="1">
          <p15:clr>
            <a:srgbClr val="A4A3A4"/>
          </p15:clr>
        </p15:guide>
        <p15:guide id="6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C82"/>
    <a:srgbClr val="2A2834"/>
    <a:srgbClr val="ED3834"/>
    <a:srgbClr val="F1F2F3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9" autoAdjust="0"/>
    <p:restoredTop sz="94364" autoAdjust="0"/>
  </p:normalViewPr>
  <p:slideViewPr>
    <p:cSldViewPr snapToGrid="0" showGuides="1">
      <p:cViewPr varScale="1">
        <p:scale>
          <a:sx n="73" d="100"/>
          <a:sy n="73" d="100"/>
        </p:scale>
        <p:origin x="66" y="1362"/>
      </p:cViewPr>
      <p:guideLst>
        <p:guide orient="horz" pos="368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2C6F1-EBE3-44D8-AF8A-D493EDBF6176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19880-4532-47F4-9F54-C065B2D6F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318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719880-4532-47F4-9F54-C065B2D6FDE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729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719880-4532-47F4-9F54-C065B2D6FDE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33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719880-4532-47F4-9F54-C065B2D6FDE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05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9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67203A8-C046-D449-843D-6F564B5F1B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alphaModFix amt="29000"/>
          </a:blip>
          <a:srcRect b="18183"/>
          <a:stretch/>
        </p:blipFill>
        <p:spPr>
          <a:xfrm>
            <a:off x="4270145" y="-222440"/>
            <a:ext cx="9126369" cy="70804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99" y="5335331"/>
            <a:ext cx="550934" cy="6558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1225" y="1268413"/>
            <a:ext cx="9756775" cy="1147105"/>
          </a:xfrm>
        </p:spPr>
        <p:txBody>
          <a:bodyPr lIns="0" tIns="0" bIns="0" anchor="t" anchorCtr="0"/>
          <a:lstStyle>
            <a:lvl1pPr algn="l">
              <a:defRPr sz="6000"/>
            </a:lvl1pPr>
          </a:lstStyle>
          <a:p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1225" y="2673350"/>
            <a:ext cx="9144000" cy="106027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405CE0-F93F-7B49-9D2F-E328CD672F9A}"/>
              </a:ext>
            </a:extLst>
          </p:cNvPr>
          <p:cNvSpPr/>
          <p:nvPr userDrawn="1"/>
        </p:nvSpPr>
        <p:spPr>
          <a:xfrm flipH="1">
            <a:off x="280031" y="267628"/>
            <a:ext cx="11635862" cy="63227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382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orient="horz" pos="168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блока + фактои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4527790" y="2208756"/>
            <a:ext cx="3420000" cy="4954044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527792" y="2205037"/>
            <a:ext cx="3420000" cy="647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8334636" y="2208756"/>
            <a:ext cx="3420000" cy="4954044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8334634" y="2205037"/>
            <a:ext cx="3420000" cy="647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1232274"/>
            <a:ext cx="10155239" cy="325064"/>
          </a:xfrm>
        </p:spPr>
        <p:txBody>
          <a:bodyPr>
            <a:normAutofit/>
          </a:bodyPr>
          <a:lstStyle>
            <a:lvl1pPr>
              <a:defRPr sz="2800">
                <a:solidFill>
                  <a:srgbClr val="2A2834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Объект 3"/>
          <p:cNvSpPr>
            <a:spLocks noGrp="1"/>
          </p:cNvSpPr>
          <p:nvPr>
            <p:ph sz="half" idx="17"/>
          </p:nvPr>
        </p:nvSpPr>
        <p:spPr>
          <a:xfrm>
            <a:off x="4896610" y="3043065"/>
            <a:ext cx="2700000" cy="30497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2" name="Текст 26"/>
          <p:cNvSpPr>
            <a:spLocks noGrp="1"/>
          </p:cNvSpPr>
          <p:nvPr>
            <p:ph type="body" sz="quarter" idx="18"/>
          </p:nvPr>
        </p:nvSpPr>
        <p:spPr>
          <a:xfrm>
            <a:off x="4896610" y="2399083"/>
            <a:ext cx="2700000" cy="39057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half" idx="19"/>
          </p:nvPr>
        </p:nvSpPr>
        <p:spPr>
          <a:xfrm>
            <a:off x="8692410" y="3043065"/>
            <a:ext cx="2700000" cy="30497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4" name="Текст 26"/>
          <p:cNvSpPr>
            <a:spLocks noGrp="1"/>
          </p:cNvSpPr>
          <p:nvPr>
            <p:ph type="body" sz="quarter" idx="20"/>
          </p:nvPr>
        </p:nvSpPr>
        <p:spPr>
          <a:xfrm>
            <a:off x="8692411" y="2399083"/>
            <a:ext cx="2700000" cy="39057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Текст 13"/>
          <p:cNvSpPr>
            <a:spLocks noGrp="1"/>
          </p:cNvSpPr>
          <p:nvPr>
            <p:ph idx="1"/>
          </p:nvPr>
        </p:nvSpPr>
        <p:spPr>
          <a:xfrm>
            <a:off x="550864" y="2205037"/>
            <a:ext cx="3487800" cy="3971925"/>
          </a:xfrm>
          <a:prstGeom prst="rect">
            <a:avLst/>
          </a:prstGeom>
        </p:spPr>
        <p:txBody>
          <a:bodyPr vert="horz" lIns="0" tIns="0" rIns="108000" bIns="4572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6318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pos="3863">
          <p15:clr>
            <a:srgbClr val="FBAE40"/>
          </p15:clr>
        </p15:guide>
        <p15:guide id="3" pos="411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20D37A-CBD7-F447-8FFB-FA0F4F3C06B7}"/>
              </a:ext>
            </a:extLst>
          </p:cNvPr>
          <p:cNvSpPr/>
          <p:nvPr userDrawn="1"/>
        </p:nvSpPr>
        <p:spPr>
          <a:xfrm>
            <a:off x="0" y="6413863"/>
            <a:ext cx="12192000" cy="456625"/>
          </a:xfrm>
          <a:prstGeom prst="rect">
            <a:avLst/>
          </a:prstGeom>
          <a:solidFill>
            <a:srgbClr val="F1F2F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50863" y="6459612"/>
            <a:ext cx="7602537" cy="36512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99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9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32C8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67203A8-C046-D449-843D-6F564B5F1B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alphaModFix amt="29000"/>
          </a:blip>
          <a:srcRect b="18183"/>
          <a:stretch/>
        </p:blipFill>
        <p:spPr>
          <a:xfrm>
            <a:off x="4270145" y="-222440"/>
            <a:ext cx="9126369" cy="7080440"/>
          </a:xfrm>
          <a:prstGeom prst="rect">
            <a:avLst/>
          </a:prstGeom>
        </p:spPr>
      </p:pic>
      <p:pic>
        <p:nvPicPr>
          <p:cNvPr id="18" name="Рисунок 17" descr="gerb_minzdrava_Abali-pdf 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05189" y="5083630"/>
            <a:ext cx="2840991" cy="9717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99" y="5335331"/>
            <a:ext cx="550934" cy="6558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77B4402-7CDD-034B-8CC0-18DF7EE14882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1225" y="1268413"/>
            <a:ext cx="9756775" cy="1147105"/>
          </a:xfrm>
        </p:spPr>
        <p:txBody>
          <a:bodyPr lIns="0" tIns="0" bIns="0" anchor="t" anchorCtr="0"/>
          <a:lstStyle>
            <a:lvl1pPr algn="l">
              <a:defRPr sz="6000"/>
            </a:lvl1pPr>
          </a:lstStyle>
          <a:p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1225" y="2673350"/>
            <a:ext cx="9144000" cy="106027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405CE0-F93F-7B49-9D2F-E328CD672F9A}"/>
              </a:ext>
            </a:extLst>
          </p:cNvPr>
          <p:cNvSpPr/>
          <p:nvPr userDrawn="1"/>
        </p:nvSpPr>
        <p:spPr>
          <a:xfrm flipH="1">
            <a:off x="280031" y="267628"/>
            <a:ext cx="11635862" cy="63227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401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orient="horz" pos="168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28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1225" y="1268413"/>
            <a:ext cx="9756775" cy="1147105"/>
          </a:xfrm>
        </p:spPr>
        <p:txBody>
          <a:bodyPr lIns="0" tIns="0" bIns="0" anchor="t" anchorCtr="0"/>
          <a:lstStyle>
            <a:lvl1pPr algn="l">
              <a:defRPr sz="6000"/>
            </a:lvl1pPr>
          </a:lstStyle>
          <a:p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1225" y="2673350"/>
            <a:ext cx="9144000" cy="106027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405CE0-F93F-7B49-9D2F-E328CD672F9A}"/>
              </a:ext>
            </a:extLst>
          </p:cNvPr>
          <p:cNvSpPr/>
          <p:nvPr userDrawn="1"/>
        </p:nvSpPr>
        <p:spPr>
          <a:xfrm flipH="1">
            <a:off x="280031" y="267628"/>
            <a:ext cx="11635862" cy="63227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924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orient="horz" pos="168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63" y="2205038"/>
            <a:ext cx="10802937" cy="39719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39959" y="81023"/>
            <a:ext cx="561156" cy="4817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FB41E13C-C03A-4783-B596-B6A503CD98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6867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Образец </a:t>
            </a:r>
            <a:br>
              <a:rPr lang="ru-RU" dirty="0"/>
            </a:br>
            <a:r>
              <a:rPr lang="ru-RU" dirty="0"/>
              <a:t>заголовка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63" y="2528888"/>
            <a:ext cx="10802937" cy="36480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693391" y="197615"/>
            <a:ext cx="4077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FB41E13C-C03A-4783-B596-B6A503CD989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5759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338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0381EE8-B9A5-FF4D-8C98-13FC4E2A6046}"/>
              </a:ext>
            </a:extLst>
          </p:cNvPr>
          <p:cNvSpPr/>
          <p:nvPr userDrawn="1"/>
        </p:nvSpPr>
        <p:spPr>
          <a:xfrm>
            <a:off x="550864" y="1187311"/>
            <a:ext cx="5400000" cy="5309913"/>
          </a:xfrm>
          <a:prstGeom prst="rect">
            <a:avLst/>
          </a:prstGeom>
          <a:solidFill>
            <a:srgbClr val="2A2834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6155472" y="1187311"/>
            <a:ext cx="5400000" cy="5309913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225" y="1569404"/>
            <a:ext cx="4665486" cy="59213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1225" y="2190749"/>
            <a:ext cx="4665486" cy="39413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7800" y="2190749"/>
            <a:ext cx="4538663" cy="39862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3"/>
          </p:nvPr>
        </p:nvSpPr>
        <p:spPr>
          <a:xfrm>
            <a:off x="6527799" y="1569404"/>
            <a:ext cx="4538663" cy="59213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2545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448E160-DE4C-514C-9CCF-EEF5171B271D}"/>
              </a:ext>
            </a:extLst>
          </p:cNvPr>
          <p:cNvSpPr/>
          <p:nvPr userDrawn="1"/>
        </p:nvSpPr>
        <p:spPr>
          <a:xfrm>
            <a:off x="6168182" y="2195609"/>
            <a:ext cx="5400000" cy="4769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23530B3-D699-A54B-9631-0A238B5356D8}"/>
              </a:ext>
            </a:extLst>
          </p:cNvPr>
          <p:cNvSpPr/>
          <p:nvPr userDrawn="1"/>
        </p:nvSpPr>
        <p:spPr>
          <a:xfrm>
            <a:off x="550862" y="2205038"/>
            <a:ext cx="5400000" cy="4760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224" y="1232275"/>
            <a:ext cx="10155239" cy="32506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11224" y="2852737"/>
            <a:ext cx="4665487" cy="32793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3"/>
          </p:nvPr>
        </p:nvSpPr>
        <p:spPr>
          <a:xfrm>
            <a:off x="6527800" y="2852738"/>
            <a:ext cx="4538663" cy="32793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911224" y="1788941"/>
            <a:ext cx="10155239" cy="230319"/>
          </a:xfrm>
        </p:spPr>
        <p:txBody>
          <a:bodyPr>
            <a:no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5"/>
          </p:nvPr>
        </p:nvSpPr>
        <p:spPr>
          <a:xfrm>
            <a:off x="912593" y="2462162"/>
            <a:ext cx="4664118" cy="390575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16"/>
          </p:nvPr>
        </p:nvSpPr>
        <p:spPr>
          <a:xfrm>
            <a:off x="6527800" y="2444750"/>
            <a:ext cx="4538663" cy="407988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08988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pos="3863">
          <p15:clr>
            <a:srgbClr val="FBAE40"/>
          </p15:clr>
        </p15:guide>
        <p15:guide id="3" pos="41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 userDrawn="1"/>
        </p:nvSpPr>
        <p:spPr>
          <a:xfrm flipH="1">
            <a:off x="-1" y="1784941"/>
            <a:ext cx="12191999" cy="5073059"/>
          </a:xfrm>
          <a:prstGeom prst="rect">
            <a:avLst/>
          </a:prstGeom>
          <a:solidFill>
            <a:schemeClr val="tx2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-386457" y="2856457"/>
            <a:ext cx="4236561" cy="4576238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-386456" y="2852738"/>
            <a:ext cx="4236560" cy="647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4189844" y="2856457"/>
            <a:ext cx="3922447" cy="4576238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189846" y="2852738"/>
            <a:ext cx="3922446" cy="647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2557BE2-173F-9848-A260-9B65F2D15382}"/>
              </a:ext>
            </a:extLst>
          </p:cNvPr>
          <p:cNvSpPr/>
          <p:nvPr userDrawn="1"/>
        </p:nvSpPr>
        <p:spPr>
          <a:xfrm>
            <a:off x="8449860" y="2856457"/>
            <a:ext cx="4109204" cy="4576238"/>
          </a:xfrm>
          <a:prstGeom prst="rect">
            <a:avLst/>
          </a:prstGeom>
          <a:solidFill>
            <a:srgbClr val="EFEEEF"/>
          </a:solidFill>
          <a:ln w="12700" cap="flat">
            <a:noFill/>
            <a:miter lim="400000"/>
          </a:ln>
          <a:effectLst>
            <a:outerShdw blurRad="393700" rotWithShape="0">
              <a:srgbClr val="000000">
                <a:alpha val="18000"/>
              </a:srgbClr>
            </a:outerShdw>
          </a:effectLst>
        </p:spPr>
        <p:txBody>
          <a:bodyPr wrap="square" lIns="60959" tIns="60959" rIns="60959" bIns="60959" numCol="1" anchor="t">
            <a:noAutofit/>
          </a:bodyPr>
          <a:lstStyle/>
          <a:p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8449858" y="2852738"/>
            <a:ext cx="4109203" cy="647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1232274"/>
            <a:ext cx="10155239" cy="32506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63" y="3690766"/>
            <a:ext cx="2885757" cy="24020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5"/>
          </p:nvPr>
        </p:nvSpPr>
        <p:spPr>
          <a:xfrm>
            <a:off x="550863" y="3046784"/>
            <a:ext cx="2885757" cy="39057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>
          <a:xfrm>
            <a:off x="573654" y="1988432"/>
            <a:ext cx="10814781" cy="289611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half" idx="17"/>
          </p:nvPr>
        </p:nvSpPr>
        <p:spPr>
          <a:xfrm>
            <a:off x="4558664" y="3690766"/>
            <a:ext cx="3033627" cy="24020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2" name="Текст 26"/>
          <p:cNvSpPr>
            <a:spLocks noGrp="1"/>
          </p:cNvSpPr>
          <p:nvPr>
            <p:ph type="body" sz="quarter" idx="18"/>
          </p:nvPr>
        </p:nvSpPr>
        <p:spPr>
          <a:xfrm>
            <a:off x="4558664" y="3046784"/>
            <a:ext cx="3033627" cy="39057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half" idx="19"/>
          </p:nvPr>
        </p:nvSpPr>
        <p:spPr>
          <a:xfrm>
            <a:off x="8807634" y="3690766"/>
            <a:ext cx="2885757" cy="24020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4" name="Текст 26"/>
          <p:cNvSpPr>
            <a:spLocks noGrp="1"/>
          </p:cNvSpPr>
          <p:nvPr>
            <p:ph type="body" sz="quarter" idx="20"/>
          </p:nvPr>
        </p:nvSpPr>
        <p:spPr>
          <a:xfrm>
            <a:off x="8807634" y="3046784"/>
            <a:ext cx="2885757" cy="39057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88908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>
          <p15:clr>
            <a:srgbClr val="FBAE40"/>
          </p15:clr>
        </p15:guide>
        <p15:guide id="2" pos="3863">
          <p15:clr>
            <a:srgbClr val="FBAE40"/>
          </p15:clr>
        </p15:guide>
        <p15:guide id="3" pos="411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592930-7A13-2848-A838-81E7286DCE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14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15589"/>
          <a:stretch/>
        </p:blipFill>
        <p:spPr>
          <a:xfrm flipH="1" flipV="1">
            <a:off x="1" y="-2964"/>
            <a:ext cx="12192000" cy="686096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9DB1F8A-A957-1649-81E2-B12BD298E9A1}"/>
              </a:ext>
            </a:extLst>
          </p:cNvPr>
          <p:cNvSpPr/>
          <p:nvPr userDrawn="1"/>
        </p:nvSpPr>
        <p:spPr>
          <a:xfrm>
            <a:off x="0" y="0"/>
            <a:ext cx="12192000" cy="6518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2A2834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1190956"/>
            <a:ext cx="10515600" cy="592137"/>
          </a:xfrm>
          <a:prstGeom prst="rect">
            <a:avLst/>
          </a:prstGeom>
        </p:spPr>
        <p:txBody>
          <a:bodyPr vert="horz" lIns="0" tIns="0" rIns="91440" bIns="4572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50863" y="6234642"/>
            <a:ext cx="7602537" cy="365125"/>
          </a:xfrm>
          <a:prstGeom prst="rect">
            <a:avLst/>
          </a:prstGeom>
        </p:spPr>
        <p:txBody>
          <a:bodyPr vert="horz" lIns="0" tIns="0" rIns="91440" bIns="45720" rtlCol="0" anchor="ctr"/>
          <a:lstStyle>
            <a:lvl1pPr algn="l">
              <a:defRPr sz="9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51534" y="106219"/>
            <a:ext cx="549581" cy="456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Century Gothic (Основной текст)"/>
              </a:defRPr>
            </a:lvl1pPr>
          </a:lstStyle>
          <a:p>
            <a:fld id="{FB41E13C-C03A-4783-B596-B6A503CD989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550864" y="2205037"/>
            <a:ext cx="10515600" cy="3971925"/>
          </a:xfrm>
          <a:prstGeom prst="rect">
            <a:avLst/>
          </a:prstGeom>
        </p:spPr>
        <p:txBody>
          <a:bodyPr vert="horz" lIns="0" tIns="0" rIns="108000" bIns="4572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Прямоугольник 5">
            <a:extLst>
              <a:ext uri="{FF2B5EF4-FFF2-40B4-BE49-F238E27FC236}">
                <a16:creationId xmlns:a16="http://schemas.microsoft.com/office/drawing/2014/main" id="{8529ED4E-D0DB-3843-822A-5D5263E8BC6F}"/>
              </a:ext>
            </a:extLst>
          </p:cNvPr>
          <p:cNvSpPr txBox="1"/>
          <p:nvPr userDrawn="1"/>
        </p:nvSpPr>
        <p:spPr>
          <a:xfrm>
            <a:off x="989125" y="106219"/>
            <a:ext cx="4869063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Федеральный центр медицины катастроф</a:t>
            </a:r>
            <a:b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altLang="ru-RU" sz="1400" b="1" dirty="0">
                <a:solidFill>
                  <a:schemeClr val="bg1"/>
                </a:solidFill>
              </a:rPr>
              <a:t>ФГБУ «НМХЦ им. Н.И. Пирогова» Минздрава России </a:t>
            </a: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88" y="38221"/>
            <a:ext cx="549751" cy="54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3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3" r:id="rId3"/>
    <p:sldLayoutId id="2147483650" r:id="rId4"/>
    <p:sldLayoutId id="2147483664" r:id="rId5"/>
    <p:sldLayoutId id="2147483651" r:id="rId6"/>
    <p:sldLayoutId id="2147483652" r:id="rId7"/>
    <p:sldLayoutId id="2147483658" r:id="rId8"/>
    <p:sldLayoutId id="2147483662" r:id="rId9"/>
    <p:sldLayoutId id="2147483665" r:id="rId10"/>
    <p:sldLayoutId id="214748365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A2834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2A2834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2A2834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rgbClr val="2A2834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rgbClr val="2A2834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000" kern="1200">
          <a:solidFill>
            <a:srgbClr val="2A283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7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1389">
          <p15:clr>
            <a:srgbClr val="F26B43"/>
          </p15:clr>
        </p15:guide>
        <p15:guide id="4" pos="4112">
          <p15:clr>
            <a:srgbClr val="F26B43"/>
          </p15:clr>
        </p15:guide>
        <p15:guide id="5" pos="3863">
          <p15:clr>
            <a:srgbClr val="F26B43"/>
          </p15:clr>
        </p15:guide>
        <p15:guide id="6" orient="horz" pos="1185">
          <p15:clr>
            <a:srgbClr val="F26B43"/>
          </p15:clr>
        </p15:guide>
        <p15:guide id="7" orient="horz" pos="1593">
          <p15:clr>
            <a:srgbClr val="F26B43"/>
          </p15:clr>
        </p15:guide>
        <p15:guide id="8" orient="horz" pos="1797">
          <p15:clr>
            <a:srgbClr val="F26B43"/>
          </p15:clr>
        </p15:guide>
        <p15:guide id="9" orient="horz" pos="981">
          <p15:clr>
            <a:srgbClr val="F26B43"/>
          </p15:clr>
        </p15:guide>
        <p15:guide id="10" orient="horz" pos="2409">
          <p15:clr>
            <a:srgbClr val="F26B43"/>
          </p15:clr>
        </p15:guide>
        <p15:guide id="11" orient="horz" pos="2614">
          <p15:clr>
            <a:srgbClr val="F26B43"/>
          </p15:clr>
        </p15:guide>
        <p15:guide id="12" orient="horz" pos="2001">
          <p15:clr>
            <a:srgbClr val="F26B43"/>
          </p15:clr>
        </p15:guide>
        <p15:guide id="13" orient="horz" pos="2205">
          <p15:clr>
            <a:srgbClr val="F26B43"/>
          </p15:clr>
        </p15:guide>
        <p15:guide id="14" orient="horz" pos="2818">
          <p15:clr>
            <a:srgbClr val="F26B43"/>
          </p15:clr>
        </p15:guide>
        <p15:guide id="15" orient="horz" pos="3022">
          <p15:clr>
            <a:srgbClr val="F26B43"/>
          </p15:clr>
        </p15:guide>
        <p15:guide id="16" orient="horz" pos="3226">
          <p15:clr>
            <a:srgbClr val="F26B43"/>
          </p15:clr>
        </p15:guide>
        <p15:guide id="17" orient="horz" pos="3430">
          <p15:clr>
            <a:srgbClr val="F26B43"/>
          </p15:clr>
        </p15:guide>
        <p15:guide id="18" orient="horz" pos="3634">
          <p15:clr>
            <a:srgbClr val="F26B43"/>
          </p15:clr>
        </p15:guide>
        <p15:guide id="19" orient="horz" pos="3838">
          <p15:clr>
            <a:srgbClr val="F26B43"/>
          </p15:clr>
        </p15:guide>
        <p15:guide id="20" pos="740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75DFE-CBFC-D74D-8B57-3A04682F8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133" y="363128"/>
            <a:ext cx="11120509" cy="967763"/>
          </a:xfrm>
        </p:spPr>
        <p:txBody>
          <a:bodyPr/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центр медицины катастроф </a:t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«НМХЦ им. Н.И. Пирогова» Минздрава России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24A59B-2D35-384B-8675-870A316CA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504" y="1981576"/>
            <a:ext cx="10579296" cy="1612720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форм государственной статистической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отчетности службы медицины катастроф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Магазейщикова Н.Г.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B97A5B7-8E73-7449-BE47-53A032897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95750" y="3022522"/>
            <a:ext cx="7824788" cy="8582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47" y="4527733"/>
            <a:ext cx="1362075" cy="1362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44" y="4480108"/>
            <a:ext cx="14382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8501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3A7E40D-27CF-4C65-8097-E55A45186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5937" y="677988"/>
            <a:ext cx="2514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4 000   продолжение </a:t>
            </a:r>
            <a:endParaRPr lang="ru-RU" altLang="ru-RU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5ACB72C-7A45-4AFD-A1FB-A327B40417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414759"/>
              </p:ext>
            </p:extLst>
          </p:nvPr>
        </p:nvGraphicFramePr>
        <p:xfrm>
          <a:off x="1089347" y="805679"/>
          <a:ext cx="5486400" cy="3893737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69431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Наименование чрезвычайных ситуаций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  строки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Число пораженных: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эвакуированных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госпитализированных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погибших (умерших)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1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до начала эвакуации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 ходе эвакуации 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 медицинской организации 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0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6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Прямоугольник 3">
            <a:extLst>
              <a:ext uri="{FF2B5EF4-FFF2-40B4-BE49-F238E27FC236}">
                <a16:creationId xmlns:a16="http://schemas.microsoft.com/office/drawing/2014/main" id="{59A945C2-02BB-4BC7-858E-7B73BEC89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687095"/>
            <a:ext cx="9040813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пораженных показываем → </a:t>
            </a: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эвакуированных </a:t>
            </a: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26/27)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госпитализированных </a:t>
            </a: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28/29)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до начала эвакуации </a:t>
            </a: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30/31) </a:t>
            </a:r>
            <a:endParaRPr lang="ru-RU" alt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3">
            <a:extLst>
              <a:ext uri="{FF2B5EF4-FFF2-40B4-BE49-F238E27FC236}">
                <a16:creationId xmlns:a16="http://schemas.microsoft.com/office/drawing/2014/main" id="{E2A56DB9-503A-4963-9154-C23FE5A9C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953000"/>
            <a:ext cx="1752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4 000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6/7)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57A0273-4D7D-426E-A5D7-7AC4EB44D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7" y="1369426"/>
            <a:ext cx="3276600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6/7  ≥  графа 26/27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6928219-D280-4642-8E18-2A5ED9262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7" y="1961828"/>
            <a:ext cx="3276600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6/7  ≥  графа 28/29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209AAE1-8D74-488E-A4CF-3A479683F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7" y="2528560"/>
            <a:ext cx="3276600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6/7  ≥  графа 30/31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391ADAC-30B7-4663-9933-B86402B5E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7" y="3138764"/>
            <a:ext cx="3265487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26/27  ≥  графа 32/33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A0CF6B6-E33E-4843-9D22-6F61CCACC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524" y="3729366"/>
            <a:ext cx="3276600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28/29  ≥  графа 34/35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3">
            <a:extLst>
              <a:ext uri="{FF2B5EF4-FFF2-40B4-BE49-F238E27FC236}">
                <a16:creationId xmlns:a16="http://schemas.microsoft.com/office/drawing/2014/main" id="{BD52A616-F119-4D3C-8E8F-92A73D05D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25" y="5519673"/>
            <a:ext cx="904081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эвакуированных показываем → </a:t>
            </a: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в ходе эвакуации</a:t>
            </a:r>
            <a:endParaRPr lang="ru-RU" alt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3">
            <a:extLst>
              <a:ext uri="{FF2B5EF4-FFF2-40B4-BE49-F238E27FC236}">
                <a16:creationId xmlns:a16="http://schemas.microsoft.com/office/drawing/2014/main" id="{FC430F33-6B61-482D-8C6F-958269AC0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724525"/>
            <a:ext cx="29718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4 000  графа 26/27)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1A62CAB7-4AA2-44AA-ACC2-B94752C8B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488" y="5757863"/>
            <a:ext cx="189388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32/33)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C1806E86-52FB-4DF5-9B94-ED0FE7B41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" y="6086347"/>
            <a:ext cx="88233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госпитализированных показываем → </a:t>
            </a:r>
            <a:r>
              <a:rPr lang="ru-RU" alt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в </a:t>
            </a:r>
            <a:r>
              <a:rPr lang="ru-RU" alt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мед.организациях</a:t>
            </a:r>
            <a:endParaRPr lang="ru-RU" alt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E57D6282-DFD6-4543-9E21-5CC543442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2337" y="6388117"/>
            <a:ext cx="29718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4 000  графа 28/29)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3">
            <a:extLst>
              <a:ext uri="{FF2B5EF4-FFF2-40B4-BE49-F238E27FC236}">
                <a16:creationId xmlns:a16="http://schemas.microsoft.com/office/drawing/2014/main" id="{EEA364EE-C870-4448-9E7B-85349B6B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747" y="6414238"/>
            <a:ext cx="16494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34/35) </a:t>
            </a:r>
            <a:endParaRPr lang="ru-RU" altLang="ru-RU" sz="1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196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F0A09143-3EF7-4DB4-90D5-8F4ECDBFF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443" y="596484"/>
            <a:ext cx="101605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коечного фонда медицинских организаций в чрезвычайных ситуациях (ЧС) </a:t>
            </a:r>
            <a:endParaRPr kumimoji="0" lang="ru-RU" alt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1659B99C-C002-4E6A-B3F5-4C0E00B3B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327" y="965816"/>
            <a:ext cx="703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709C835-8046-469A-99DF-C14095B41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444504"/>
              </p:ext>
            </p:extLst>
          </p:nvPr>
        </p:nvGraphicFramePr>
        <p:xfrm>
          <a:off x="1593977" y="1016672"/>
          <a:ext cx="9285516" cy="4389120"/>
        </p:xfrm>
        <a:graphic>
          <a:graphicData uri="http://schemas.openxmlformats.org/drawingml/2006/table">
            <a:tbl>
              <a:tblPr/>
              <a:tblGrid>
                <a:gridCol w="1631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3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8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93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9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18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418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0646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/>
                        </a:rPr>
                        <a:t>Профиль коек</a:t>
                      </a:r>
                      <a:endParaRPr lang="ru-RU" sz="1200" b="1" dirty="0">
                        <a:effectLst/>
                        <a:latin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№ строки</a:t>
                      </a:r>
                    </a:p>
                  </a:txBody>
                  <a:tcPr marL="56168" marR="5616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Число среднегодовых коек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Поступило пораженных 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Выписано пораженных 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indent="17780" algn="ctr"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  <a:latin typeface="Times New Roman"/>
                        </a:rPr>
                        <a:t>Умерло</a:t>
                      </a:r>
                      <a:endParaRPr lang="ru-RU" sz="1200" b="1">
                        <a:effectLst/>
                        <a:latin typeface="Times New Roman"/>
                      </a:endParaRP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Проведено пораженными койко-дней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детей 0-17 лет включительно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детей 0-17 лет включительно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детей 0-17 лет включительно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5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в том числе:    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хирургические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торакальной хирургии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сосудистой хирургии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травматологические                      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нейрохирургические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ожоговые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токсикологические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нефрологические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инфекционные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терапевтические 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3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     неврологические  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     кардиологические   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гинекологические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психиатрические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реанимационные 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9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8415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прочие   </a:t>
                      </a:r>
                    </a:p>
                  </a:txBody>
                  <a:tcPr marL="56168" marR="56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6168" marR="56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DC38D5-2606-4EB2-A620-00D587513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326" y="2566115"/>
            <a:ext cx="7019980" cy="1893918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таблица 5 000 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стр.  1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2 + 3 + 4 … + 17 (графа 10)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стр.  1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≤ </a:t>
            </a: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2 + 3 + 4 … + 17 (графа с 4 по 9)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графа 4/5 = графа 6/7 + 8/9</a:t>
            </a:r>
          </a:p>
        </p:txBody>
      </p:sp>
      <p:sp>
        <p:nvSpPr>
          <p:cNvPr id="10" name="Прямоугольник 5">
            <a:extLst>
              <a:ext uri="{FF2B5EF4-FFF2-40B4-BE49-F238E27FC236}">
                <a16:creationId xmlns:a16="http://schemas.microsoft.com/office/drawing/2014/main" id="{4EA1464A-24C8-4847-8F4E-9EE86966D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204" y="5405792"/>
            <a:ext cx="101605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поступивших пораженных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5000 стр.  1  графа  4 / 5 )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число госпитализированных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4000  стр.  1  графа  28 / 29 )</a:t>
            </a: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6">
            <a:extLst>
              <a:ext uri="{FF2B5EF4-FFF2-40B4-BE49-F238E27FC236}">
                <a16:creationId xmlns:a16="http://schemas.microsoft.com/office/drawing/2014/main" id="{D997A6C0-66D2-4FCC-9131-DA2DD9098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204" y="6043159"/>
            <a:ext cx="99977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умерших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5000  стр.  1  графа  8 / 9 )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число погибших (умерших) </a:t>
            </a:r>
            <a:endParaRPr lang="en-US" alt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медицинской организации  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4000  стр.  1  графа  34 / 35 )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864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4F9918-F1F4-4B16-9EB5-32B0940BC16B}"/>
              </a:ext>
            </a:extLst>
          </p:cNvPr>
          <p:cNvSpPr txBox="1"/>
          <p:nvPr/>
        </p:nvSpPr>
        <p:spPr>
          <a:xfrm>
            <a:off x="1663366" y="691983"/>
            <a:ext cx="79057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Расчет среднегодовых коек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(55 форма, табл. 5 000 гр. 3)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284E508-C0A0-4975-B7EB-2FAAE75AC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5151" y="1797050"/>
            <a:ext cx="81438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16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alt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altLang="ru-RU" sz="20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 среднемесячных коек </a:t>
            </a:r>
            <a:endParaRPr lang="en-US" altLang="ru-RU" sz="20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январе было развернуто: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– 8 коек             8 января – 10 коек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– 8 коек             9 января – 10 коек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– 8 коек</a:t>
            </a:r>
          </a:p>
        </p:txBody>
      </p:sp>
      <p:graphicFrame>
        <p:nvGraphicFramePr>
          <p:cNvPr id="6" name="Group 85">
            <a:extLst>
              <a:ext uri="{FF2B5EF4-FFF2-40B4-BE49-F238E27FC236}">
                <a16:creationId xmlns:a16="http://schemas.microsoft.com/office/drawing/2014/main" id="{413706D4-7DF7-4BE5-8C15-4249F1F96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986577"/>
              </p:ext>
            </p:extLst>
          </p:nvPr>
        </p:nvGraphicFramePr>
        <p:xfrm>
          <a:off x="1105151" y="3595737"/>
          <a:ext cx="8637587" cy="670560"/>
        </p:xfrm>
        <a:graphic>
          <a:graphicData uri="http://schemas.openxmlformats.org/drawingml/2006/table">
            <a:tbl>
              <a:tblPr/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4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коек х 3 дня  + 10 коек х 2 дня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1,42 к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28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 койки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</a:t>
                      </a: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день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947" marR="43947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5">
            <a:extLst>
              <a:ext uri="{FF2B5EF4-FFF2-40B4-BE49-F238E27FC236}">
                <a16:creationId xmlns:a16="http://schemas.microsoft.com/office/drawing/2014/main" id="{32750971-91F8-444C-AA50-111BFDA60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151" y="4372191"/>
            <a:ext cx="85010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16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ru-RU" altLang="ru-RU" sz="20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 среднегодовых коек</a:t>
            </a:r>
            <a:endParaRPr lang="en-US" altLang="ru-RU" sz="20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январе – 1,4 койки, в марте – 1,5 койки, в сентябре - 0,5 койки,</a:t>
            </a:r>
            <a:br>
              <a:rPr lang="en-US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декабре – 2,4 койки</a:t>
            </a:r>
          </a:p>
        </p:txBody>
      </p:sp>
      <p:graphicFrame>
        <p:nvGraphicFramePr>
          <p:cNvPr id="8" name="Group 86">
            <a:extLst>
              <a:ext uri="{FF2B5EF4-FFF2-40B4-BE49-F238E27FC236}">
                <a16:creationId xmlns:a16="http://schemas.microsoft.com/office/drawing/2014/main" id="{E3902239-7F2F-44DB-AA5A-40CEE6823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264037"/>
              </p:ext>
            </p:extLst>
          </p:nvPr>
        </p:nvGraphicFramePr>
        <p:xfrm>
          <a:off x="1576053" y="5349908"/>
          <a:ext cx="7993063" cy="1008063"/>
        </p:xfrm>
        <a:graphic>
          <a:graphicData uri="http://schemas.openxmlformats.org/drawingml/2006/table">
            <a:tbl>
              <a:tblPr/>
              <a:tblGrid>
                <a:gridCol w="2851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5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5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176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1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  + 1,5  + 0,5 + 2,4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0,48 койки  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28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 койки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3348" marR="53348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280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B27FF41-0CAE-4D25-81CC-E1B6A1B73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6894" y="874294"/>
            <a:ext cx="6992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работе учебного центра</a:t>
            </a:r>
            <a:endParaRPr lang="ru-RU" alt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03077535-ED83-41E1-934B-B2694B455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9885" y="1689888"/>
            <a:ext cx="7617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6 000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DFF40EF6-7FB7-4822-96B4-2E97246D3E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469240"/>
              </p:ext>
            </p:extLst>
          </p:nvPr>
        </p:nvGraphicFramePr>
        <p:xfrm>
          <a:off x="1479885" y="2196431"/>
          <a:ext cx="9444790" cy="1636463"/>
        </p:xfrm>
        <a:graphic>
          <a:graphicData uri="http://schemas.openxmlformats.org/drawingml/2006/table">
            <a:tbl>
              <a:tblPr/>
              <a:tblGrid>
                <a:gridCol w="811607">
                  <a:extLst>
                    <a:ext uri="{9D8B030D-6E8A-4147-A177-3AD203B41FA5}">
                      <a16:colId xmlns:a16="http://schemas.microsoft.com/office/drawing/2014/main" val="3556336496"/>
                    </a:ext>
                  </a:extLst>
                </a:gridCol>
                <a:gridCol w="1139405">
                  <a:extLst>
                    <a:ext uri="{9D8B030D-6E8A-4147-A177-3AD203B41FA5}">
                      <a16:colId xmlns:a16="http://schemas.microsoft.com/office/drawing/2014/main" val="535804410"/>
                    </a:ext>
                  </a:extLst>
                </a:gridCol>
                <a:gridCol w="811606">
                  <a:extLst>
                    <a:ext uri="{9D8B030D-6E8A-4147-A177-3AD203B41FA5}">
                      <a16:colId xmlns:a16="http://schemas.microsoft.com/office/drawing/2014/main" val="1430308461"/>
                    </a:ext>
                  </a:extLst>
                </a:gridCol>
                <a:gridCol w="708184">
                  <a:extLst>
                    <a:ext uri="{9D8B030D-6E8A-4147-A177-3AD203B41FA5}">
                      <a16:colId xmlns:a16="http://schemas.microsoft.com/office/drawing/2014/main" val="2283228233"/>
                    </a:ext>
                  </a:extLst>
                </a:gridCol>
                <a:gridCol w="757266">
                  <a:extLst>
                    <a:ext uri="{9D8B030D-6E8A-4147-A177-3AD203B41FA5}">
                      <a16:colId xmlns:a16="http://schemas.microsoft.com/office/drawing/2014/main" val="3459407661"/>
                    </a:ext>
                  </a:extLst>
                </a:gridCol>
                <a:gridCol w="757266">
                  <a:extLst>
                    <a:ext uri="{9D8B030D-6E8A-4147-A177-3AD203B41FA5}">
                      <a16:colId xmlns:a16="http://schemas.microsoft.com/office/drawing/2014/main" val="364796046"/>
                    </a:ext>
                  </a:extLst>
                </a:gridCol>
                <a:gridCol w="841407">
                  <a:extLst>
                    <a:ext uri="{9D8B030D-6E8A-4147-A177-3AD203B41FA5}">
                      <a16:colId xmlns:a16="http://schemas.microsoft.com/office/drawing/2014/main" val="3371988196"/>
                    </a:ext>
                  </a:extLst>
                </a:gridCol>
                <a:gridCol w="1134147">
                  <a:extLst>
                    <a:ext uri="{9D8B030D-6E8A-4147-A177-3AD203B41FA5}">
                      <a16:colId xmlns:a16="http://schemas.microsoft.com/office/drawing/2014/main" val="1450266292"/>
                    </a:ext>
                  </a:extLst>
                </a:gridCol>
                <a:gridCol w="830889">
                  <a:extLst>
                    <a:ext uri="{9D8B030D-6E8A-4147-A177-3AD203B41FA5}">
                      <a16:colId xmlns:a16="http://schemas.microsoft.com/office/drawing/2014/main" val="2865076264"/>
                    </a:ext>
                  </a:extLst>
                </a:gridCol>
                <a:gridCol w="1653013">
                  <a:extLst>
                    <a:ext uri="{9D8B030D-6E8A-4147-A177-3AD203B41FA5}">
                      <a16:colId xmlns:a16="http://schemas.microsoft.com/office/drawing/2014/main" val="3101899775"/>
                    </a:ext>
                  </a:extLst>
                </a:gridCol>
              </a:tblGrid>
              <a:tr h="272744">
                <a:tc rowSpan="2"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Проведено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учебных циклов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Обучено приемам оказания первой помощи 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Число задействованных преподавателей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675431"/>
                  </a:ext>
                </a:extLst>
              </a:tr>
              <a:tr h="27274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Сотрудников 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Медработников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Водителей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Прочие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943064"/>
                  </a:ext>
                </a:extLst>
              </a:tr>
              <a:tr h="54548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т.ч. выездных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МЧС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МВД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СМП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Прочих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890274"/>
                  </a:ext>
                </a:extLst>
              </a:tr>
              <a:tr h="272744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6829392"/>
                  </a:ext>
                </a:extLst>
              </a:tr>
              <a:tr h="272744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434" marR="5743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546958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EF01D06-2D1C-4F7E-8AA0-C8060AF0A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431" y="4805948"/>
            <a:ext cx="81534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 6 000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графа 3</a:t>
            </a:r>
            <a:r>
              <a:rPr kumimoji="0" lang="ru-RU" alt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kumimoji="0" lang="ru-RU" alt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графа  4 + 5 + 6 + 7 + 8  + 9 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4583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355F68D-1F75-4902-BED7-48B1BA6B8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353" y="712097"/>
            <a:ext cx="9942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проведенных учениях, тренировках и занятиях в ТЦМК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5E19F7D4-761E-4F85-8BBB-F7D94E885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522" y="1219905"/>
            <a:ext cx="703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7 000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73EDDAE-38A8-4FCF-82AD-79AF13308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75701"/>
              </p:ext>
            </p:extLst>
          </p:nvPr>
        </p:nvGraphicFramePr>
        <p:xfrm>
          <a:off x="1752600" y="1404849"/>
          <a:ext cx="8686800" cy="4450080"/>
        </p:xfrm>
        <a:graphic>
          <a:graphicData uri="http://schemas.openxmlformats.org/drawingml/2006/table">
            <a:tbl>
              <a:tblPr/>
              <a:tblGrid>
                <a:gridCol w="373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82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чрезвычайной ситуации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(ЧС)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учений (тренировок, занятий)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4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командно-штабные учения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штабные тренировки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тактико-специальные учения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Техногенные ЧС -  всего, из них: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6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пассажирских поездов и поездов метрополитена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авиационные катастрофы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на автодорогах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водного транспорта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пожары и взрывы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с выбросом АХОВ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с выбросом РВ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аварии с выбросом ОБВ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прочие техногенные ЧС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Природные ЧС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Теракты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3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4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616" marR="676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7616" marR="6761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E6A9D2-F493-47D3-BF30-FF0CB9179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2765004"/>
            <a:ext cx="4267200" cy="1729769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таблица 6 000 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2 + 3 + 4 … + 10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14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 + 11 + 12 + 13 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3 = графа 4 + 5 + 6 </a:t>
            </a:r>
          </a:p>
        </p:txBody>
      </p:sp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26287475-F909-43D5-BD7F-E20EDD093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153" y="5855438"/>
            <a:ext cx="99420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учений (тренировок, занятий) всего  =  число командно-штабных учений + 					         + штабных тренировок +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         + тактико-специальных учений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429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FA1FA8BF-DA8B-4FFC-AC5D-4F007B396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58" y="562740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деятельности трассовых пунктов экстренной медицинской помощи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267EA97A-0D95-4252-A1B1-E20120C93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1810" y="1393003"/>
            <a:ext cx="703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8 000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AF6EAE6-6029-4737-B910-973238A12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903046"/>
              </p:ext>
            </p:extLst>
          </p:nvPr>
        </p:nvGraphicFramePr>
        <p:xfrm>
          <a:off x="1888958" y="1905818"/>
          <a:ext cx="8229600" cy="4389442"/>
        </p:xfrm>
        <a:graphic>
          <a:graphicData uri="http://schemas.openxmlformats.org/drawingml/2006/table">
            <a:tbl>
              <a:tblPr/>
              <a:tblGrid>
                <a:gridCol w="670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77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66537" marR="665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6537" marR="665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</a:p>
                  </a:txBody>
                  <a:tcPr marL="66537" marR="665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Трассовые пункты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трассовые пункты территориальных центров медицины катастроф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Вызовов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Пострадавшие, которым оказана была медицинская помощь,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Эвакуировано всего, чел.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Госпитализировано всего, чел.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Пострадавшие, которым оказана помощь авиамедицинской бригадой,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Умершие во время медицинской эвакуации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из них умерших во время санитарно-авиационной эвакуации всего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из них детей 0-17 лет включительно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6537" marR="665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27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8B1D977-4490-4E1D-8A81-96F86125D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8339" y="990600"/>
            <a:ext cx="41148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>
                <a:solidFill>
                  <a:srgbClr val="FF0000"/>
                </a:solidFill>
                <a:latin typeface="Arial" panose="020B0604020202020204" pitchFamily="34" charset="0"/>
              </a:rPr>
              <a:t>ФОРМА № 56</a:t>
            </a:r>
            <a:endParaRPr lang="ru-RU" altLang="ru-RU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4B6F858-C1FA-4547-B4F1-B4ABD097C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839" y="1758950"/>
            <a:ext cx="83058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СВЕДЕНИЯ  О ДЕЯТЕЛЬНОСТИ  ОТДЕЛЕНИЯ  ЭКСТРЕННОЙ КОНСУЛЬТАТИВНОЙ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МЕДИЦИНСКОЙ  ПОМОЩИ И </a:t>
            </a: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</a:rPr>
              <a:t>МЕДИЦИНСКОЙ ЭВАКУАЦИИ</a:t>
            </a: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за  2021  год</a:t>
            </a:r>
            <a:endParaRPr kumimoji="0" lang="ru-RU" altLang="ru-RU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57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80D6F4B6-BBB4-4950-BDFC-9C5140F33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62740"/>
            <a:ext cx="8077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9263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отделении экстренной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консультативной медицинской помощи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5155DB33-548D-48F9-8831-A843ED225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81" y="1393003"/>
            <a:ext cx="704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endParaRPr lang="ru-RU" alt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2DC83CD-F2E8-48CF-B76D-92918E007E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687994"/>
              </p:ext>
            </p:extLst>
          </p:nvPr>
        </p:nvGraphicFramePr>
        <p:xfrm>
          <a:off x="1397000" y="1420401"/>
          <a:ext cx="9715501" cy="4267200"/>
        </p:xfrm>
        <a:graphic>
          <a:graphicData uri="http://schemas.openxmlformats.org/drawingml/2006/table">
            <a:tbl>
              <a:tblPr/>
              <a:tblGrid>
                <a:gridCol w="723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5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b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</a:t>
                      </a:r>
                      <a:b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– 0, да - 1)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 всего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из них на базе: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центра медицины катастроф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2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центра на базе областной, краевой, республиканской, окружной больницы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областной, краевой, республиканской, окружной больницы                          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Филиалов отделений всего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из них на базе муниципальных образований: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центра медицины катастроф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областной, краевой, республиканской, окружной больницы                          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прочих медицинских организаций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Отделений, оказывающие медицинскую помощь детям всего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1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из них на базе: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центра медицины катастроф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4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областной, краевой, республиканской, окружной детской больницы                          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1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из них (из стр. 11):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реанимационно-консультативный центр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5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выездные бригады перинатального центра</a:t>
                      </a: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1575F3C-9775-4F66-AFD1-3F43BA68E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000" y="5714999"/>
            <a:ext cx="37004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1000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стр.  1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2 + 3 + 4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стр.  5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6 + 7 + 8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ED8D639-831B-45F2-B9D2-5569C0BAF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5899943"/>
            <a:ext cx="2971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 1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≥  </a:t>
            </a: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9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 9 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≥  </a:t>
            </a: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10 + 11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11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≥  </a:t>
            </a:r>
            <a:r>
              <a:rPr lang="ru-RU" alt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 12</a:t>
            </a:r>
          </a:p>
        </p:txBody>
      </p:sp>
    </p:spTree>
    <p:extLst>
      <p:ext uri="{BB962C8B-B14F-4D97-AF65-F5344CB8AC3E}">
        <p14:creationId xmlns:p14="http://schemas.microsoft.com/office/powerpoint/2010/main" val="1168709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6ED44162-58A2-43FE-AB68-137B02DE1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750" y="562740"/>
            <a:ext cx="9067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кадрах отделения экстренной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консультативной медицинской помощи</a:t>
            </a: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85101C1D-5F45-4279-A05B-96BDA2071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8818" y="1115586"/>
            <a:ext cx="703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2 000</a:t>
            </a:r>
            <a:endParaRPr lang="ru-RU" alt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93D2FC6-CFAD-43E9-9DEC-790E3B894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309751"/>
              </p:ext>
            </p:extLst>
          </p:nvPr>
        </p:nvGraphicFramePr>
        <p:xfrm>
          <a:off x="1445713" y="1577946"/>
          <a:ext cx="8534400" cy="5165723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4299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должностей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физических лиц основных работников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                                         статус спасателя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квалификационную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(из гр. 5)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штатных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занятых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высшую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первую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вторую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3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34925" marR="0" lvl="0" indent="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всего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</a:t>
                      </a:r>
                    </a:p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хирурги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травматологи-ортопеды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нейрохирурги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анестезиологи-реаниматологи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скорой медицинской помощи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акушеры-гинекологи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кардиологи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инфекционисты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1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токсикологи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детские хирурги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педиатры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428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неонатологи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555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33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медперсонал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всего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555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  <a:r>
                        <a:rPr kumimoji="0" lang="ru-RU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фельдшеры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155575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медсестры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33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Прочие, </a:t>
                      </a: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должностей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D079DAE-AA91-4437-9278-548A45A77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313" y="3187200"/>
            <a:ext cx="4495800" cy="24003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таблица 2000 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 1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=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2 + 3 + 4 … + 14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15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≥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16 + 17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19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</a:t>
            </a:r>
            <a:r>
              <a:rPr lang="ru-RU" sz="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marL="468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5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≥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7 + 8 + 9</a:t>
            </a:r>
          </a:p>
        </p:txBody>
      </p:sp>
    </p:spTree>
    <p:extLst>
      <p:ext uri="{BB962C8B-B14F-4D97-AF65-F5344CB8AC3E}">
        <p14:creationId xmlns:p14="http://schemas.microsoft.com/office/powerpoint/2010/main" val="2040427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F62515E-8A14-45E9-80B5-21D7C5161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6274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деятельности отделения экстренной 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консультативной медицинской помощи </a:t>
            </a: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C28E19B1-1D0B-4DCB-A852-2F97A08E4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869" y="1235417"/>
            <a:ext cx="679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3 000</a:t>
            </a:r>
            <a:endParaRPr lang="ru-RU" altLang="ru-RU" sz="18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818AC4C-B1DC-4DFF-BEFD-E0B5DFC86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294055"/>
              </p:ext>
            </p:extLst>
          </p:nvPr>
        </p:nvGraphicFramePr>
        <p:xfrm>
          <a:off x="1845501" y="1332678"/>
          <a:ext cx="8686800" cy="1903413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66688">
                <a:tc row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 ния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 </a:t>
                      </a: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Оказана медицинская помощь, чел.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детям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основными работниками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догоспитальном этапе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детям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(гр.3)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пострадавшим в ЧС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пострадавшим в ДТП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детям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детям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6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66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41" marR="623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B331A7-3A04-40B9-85DC-BADBBC972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5151" y="3220433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продолжение</a:t>
            </a:r>
            <a:endParaRPr lang="ru-RU" alt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AACE01F-1F0E-4F18-8DB8-2558438BC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394400"/>
              </p:ext>
            </p:extLst>
          </p:nvPr>
        </p:nvGraphicFramePr>
        <p:xfrm>
          <a:off x="1845501" y="3561556"/>
          <a:ext cx="8686799" cy="1684338"/>
        </p:xfrm>
        <a:graphic>
          <a:graphicData uri="http://schemas.openxmlformats.org/drawingml/2006/table">
            <a:tbl>
              <a:tblPr/>
              <a:tblGrid>
                <a:gridCol w="826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3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30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30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67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2949"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Оказана медицинская помощь, чел.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949"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стационарных условиях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949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детям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(гр.3)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9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пострадавшим в ЧС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пострадавшим в ДТП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9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детям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детям</a:t>
                      </a: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до года</a:t>
                      </a:r>
                    </a:p>
                  </a:txBody>
                  <a:tcPr marL="62341" marR="623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0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9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446" marR="634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2CAC7D00-7EA5-4399-A2D1-A8B3BE786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274659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Оказана медицинская помощь, человек  ВСЕГО  =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=   оказанной  медицинской помощи на догоспитальном  этапе (всего) +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+ в стационарных  условиях  (всего) </a:t>
            </a:r>
          </a:p>
        </p:txBody>
      </p:sp>
      <p:sp>
        <p:nvSpPr>
          <p:cNvPr id="10" name="Прямоугольник 10">
            <a:extLst>
              <a:ext uri="{FF2B5EF4-FFF2-40B4-BE49-F238E27FC236}">
                <a16:creationId xmlns:a16="http://schemas.microsoft.com/office/drawing/2014/main" id="{1CA926C5-75B4-4759-8AB6-F1B7343BE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6088063"/>
            <a:ext cx="8763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2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таблица 3000  графа  3 /(4/5)</a:t>
            </a:r>
            <a:r>
              <a:rPr lang="ru-RU" altLang="ru-RU" sz="2200" b="1" dirty="0">
                <a:solidFill>
                  <a:srgbClr val="FF0000"/>
                </a:solidFill>
                <a:latin typeface="Garamond" panose="02020404030301010803" pitchFamily="18" charset="0"/>
              </a:rPr>
              <a:t>  = </a:t>
            </a:r>
            <a:r>
              <a:rPr lang="ru-RU" altLang="ru-RU" sz="22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таблица 3000  графа   7  (8/9) +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2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							 + 16 (17/18)</a:t>
            </a:r>
            <a:endParaRPr lang="ru-RU" altLang="ru-RU" sz="22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74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767E50-1F8F-455A-8773-82F933043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64012E-3041-4DE9-A9C5-37ABDC981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874" y="1184366"/>
            <a:ext cx="4368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>
                <a:solidFill>
                  <a:srgbClr val="FF0000"/>
                </a:solidFill>
                <a:latin typeface="Arial" panose="020B0604020202020204" pitchFamily="34" charset="0"/>
              </a:rPr>
              <a:t>ФОРМА № 55</a:t>
            </a:r>
            <a:endParaRPr lang="ru-RU" altLang="ru-RU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5CDEBA61-C57D-4180-8CC0-F758708342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135777"/>
            <a:ext cx="76200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СВЕДЕНИЯ  О ДЕЯТЕЛЬНОСТИ   СЛУЖБЫ МЕДИЦИНЫ  КАТАСТРОФ</a:t>
            </a:r>
            <a:endParaRPr kumimoji="0" lang="ru-RU" altLang="ru-RU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СУБЪЕКТА  РОССИЙСКОЙ ФЕДЕРАЦИИ</a:t>
            </a:r>
            <a:endParaRPr kumimoji="0" lang="ru-RU" altLang="ru-RU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</a:rPr>
              <a:t>за  2021  год</a:t>
            </a:r>
            <a:endParaRPr kumimoji="0" lang="ru-RU" altLang="ru-RU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002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1506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1506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5">
            <a:extLst>
              <a:ext uri="{FF2B5EF4-FFF2-40B4-BE49-F238E27FC236}">
                <a16:creationId xmlns:a16="http://schemas.microsoft.com/office/drawing/2014/main" id="{8DB11F8C-D0D9-470F-9DEA-B5FE01071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685" y="619926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 продолжение</a:t>
            </a: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3DF928C-409A-42B2-A89A-C87EF27F6A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376373"/>
              </p:ext>
            </p:extLst>
          </p:nvPr>
        </p:nvGraphicFramePr>
        <p:xfrm>
          <a:off x="1492685" y="989814"/>
          <a:ext cx="6096000" cy="5783764"/>
        </p:xfrm>
        <a:graphic>
          <a:graphicData uri="http://schemas.openxmlformats.org/drawingml/2006/table">
            <a:tbl>
              <a:tblPr/>
              <a:tblGrid>
                <a:gridCol w="548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Наименования</a:t>
                      </a:r>
                    </a:p>
                  </a:txBody>
                  <a:tcPr marL="44372" marR="443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206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44372" marR="443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лиц, получивших  экстренную консультативную медицинскую помощь,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из них: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число лиц, получивших санитарно-авиационную помощь       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4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8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консультаций,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из них: заочные консультации,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06475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в </a:t>
                      </a:r>
                      <a:r>
                        <a:rPr kumimoji="0" lang="ru-RU" sz="13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 телефону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по электронной почте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с применением </a:t>
                      </a: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IT</a:t>
                      </a: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-технологий, всего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из них: телемедицинские консультации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интернет-консультации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очные консультации, всего,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6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из них с проведением:                                                            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хирургических операций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реанимационных мероприятий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8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эвакуированных лиц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из них: авиационным транспортом: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санитарным автотранспортом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прочим транспортом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8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Направлено для оказания медицинской помощи в стационарных условиях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8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Умерло при медицинской эвакуации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08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поступивших заявок,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3960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выполнено заявок,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83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798638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798638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авиационным транспортом,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798638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санитарным транспортом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8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798638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прочим транспортом, всего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72" marR="4437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11072D9-DEF1-4A27-9BEE-32BEFE63A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5115" y="1625253"/>
            <a:ext cx="3734844" cy="4457952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3000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стр.1  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стр.2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3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стр.4 + 10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4  = стр.5 + 6 + 7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7  = стр.8+9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10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стр.11+12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13=стр.14+15+16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20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≥ </a:t>
            </a: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стр.21+22+23</a:t>
            </a:r>
          </a:p>
        </p:txBody>
      </p:sp>
    </p:spTree>
    <p:extLst>
      <p:ext uri="{BB962C8B-B14F-4D97-AF65-F5344CB8AC3E}">
        <p14:creationId xmlns:p14="http://schemas.microsoft.com/office/powerpoint/2010/main" val="480941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5">
            <a:extLst>
              <a:ext uri="{FF2B5EF4-FFF2-40B4-BE49-F238E27FC236}">
                <a16:creationId xmlns:a16="http://schemas.microsoft.com/office/drawing/2014/main" id="{8020F98A-3540-4A53-86B6-BF4017585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556" y="1553227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3 100</a:t>
            </a:r>
            <a:endParaRPr lang="ru-RU" alt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6241C05-5D9E-45C6-9C01-CCA34373D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0156" y="2698315"/>
            <a:ext cx="871707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Доставлено: 1 – препаратов крови (л.) __________,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                     2 – медицинских грузов (</a:t>
            </a:r>
            <a:r>
              <a:rPr lang="ru-RU" altLang="ru-RU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тн</a:t>
            </a:r>
            <a:r>
              <a:rPr lang="ru-RU" alt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.) __________.</a:t>
            </a:r>
            <a:endParaRPr lang="ru-RU" altLang="ru-RU" sz="2800" dirty="0">
              <a:solidFill>
                <a:prstClr val="black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522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E70591-90B1-4929-86FF-BC92CD970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9455" y="562740"/>
            <a:ext cx="861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выездной работе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отделения экстренной и консультативной медицинской помощи</a:t>
            </a: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F749761A-3308-41BD-8209-EC9856FAB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691" y="1210487"/>
            <a:ext cx="677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Garamond" panose="02020404030301010803" pitchFamily="18" charset="0"/>
              </a:rPr>
              <a:t>4 000</a:t>
            </a:r>
            <a:endParaRPr lang="ru-RU" altLang="ru-RU" sz="18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4674256-D4A8-4AC2-9DA2-0FA2D6F26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455" y="1292837"/>
            <a:ext cx="903763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933DC2-B5E9-49DF-9E09-A995E64E0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8952" y="3238111"/>
            <a:ext cx="6172200" cy="661988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5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таблица 4000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5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стр.1=стр.2+3+4+5+6+7+8+9+10+11+12+13+14+15+16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61168EB-86C1-4C86-B138-43F4A2BED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8952" y="3861121"/>
            <a:ext cx="6172200" cy="1938337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 9   =   графа  15 + 21 + 27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10  =   графа  16 + 22 + 28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11  =   графа  17 + 23 + 29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12  =   графа  18 + 24 + 30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13  =   графа  19 + 25 + 31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FF0000"/>
                </a:solidFill>
                <a:latin typeface="Garamond" panose="02020404030301010803" pitchFamily="18" charset="0"/>
              </a:rPr>
              <a:t>графа  14  =   графа  20 + 26 + 32</a:t>
            </a:r>
          </a:p>
        </p:txBody>
      </p:sp>
      <p:sp useBgFill="1">
        <p:nvSpPr>
          <p:cNvPr id="9" name="Прямоугольник 4">
            <a:extLst>
              <a:ext uri="{FF2B5EF4-FFF2-40B4-BE49-F238E27FC236}">
                <a16:creationId xmlns:a16="http://schemas.microsoft.com/office/drawing/2014/main" id="{27678BA9-1645-4C89-8EC3-217862720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394" y="5756304"/>
            <a:ext cx="7467600" cy="107791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эвакуированных всего =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= числу эвакуированных в   </a:t>
            </a:r>
            <a:r>
              <a:rPr lang="ru-RU" altLang="ru-RU" sz="1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			 		               </a:t>
            </a:r>
            <a:r>
              <a:rPr lang="ru-RU" altLang="ru-RU" sz="1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межрайонные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  федеральные  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организации </a:t>
            </a:r>
          </a:p>
        </p:txBody>
      </p:sp>
    </p:spTree>
    <p:extLst>
      <p:ext uri="{BB962C8B-B14F-4D97-AF65-F5344CB8AC3E}">
        <p14:creationId xmlns:p14="http://schemas.microsoft.com/office/powerpoint/2010/main" val="1443306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8A9779-739F-4ECA-A327-A49B96CF4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796043"/>
            <a:ext cx="63214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МЕЖТАБЛИЧНЫЙ    КОНТРОЛЬ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6E50E0C-2B5E-4BB2-826D-17CB844ED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054" y="1450097"/>
            <a:ext cx="1106048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лиц, получивших экстренную консультативную медицинскую помощь, пострадавшим в ЧС=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числу оказанной экстренной консультативной медицинской помощи,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пострадавшим в ЧС 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1">
            <a:extLst>
              <a:ext uri="{FF2B5EF4-FFF2-40B4-BE49-F238E27FC236}">
                <a16:creationId xmlns:a16="http://schemas.microsoft.com/office/drawing/2014/main" id="{BABE20CA-437D-49B7-A181-9757301D6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779" y="3161019"/>
            <a:ext cx="981303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i="1" dirty="0">
                <a:solidFill>
                  <a:srgbClr val="FF0000"/>
                </a:solidFill>
                <a:latin typeface="Garamond" panose="02020404030301010803" pitchFamily="18" charset="0"/>
              </a:rPr>
              <a:t>таблица 3 000  стр. 1 гр. 10 (11/12) + стр. 1 гр. 19(20/21) =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i="1" dirty="0">
                <a:solidFill>
                  <a:srgbClr val="FF0000"/>
                </a:solidFill>
                <a:latin typeface="Garamond" panose="02020404030301010803" pitchFamily="18" charset="0"/>
              </a:rPr>
              <a:t>= таблица 4 000  стр. 1 гр. 6 (7/8) </a:t>
            </a:r>
          </a:p>
        </p:txBody>
      </p:sp>
      <p:sp>
        <p:nvSpPr>
          <p:cNvPr id="7" name="Прямоугольник 4">
            <a:extLst>
              <a:ext uri="{FF2B5EF4-FFF2-40B4-BE49-F238E27FC236}">
                <a16:creationId xmlns:a16="http://schemas.microsoft.com/office/drawing/2014/main" id="{4D9FE3E3-41A1-423B-A19C-1A18C402D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779" y="4315238"/>
            <a:ext cx="9813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эвакуированных отделениями экстренной и консультативной медицинской помощи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1">
            <a:extLst>
              <a:ext uri="{FF2B5EF4-FFF2-40B4-BE49-F238E27FC236}">
                <a16:creationId xmlns:a16="http://schemas.microsoft.com/office/drawing/2014/main" id="{8D6E20DD-7D86-4440-830C-F29EA607C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779" y="5407903"/>
            <a:ext cx="981303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i="1" dirty="0">
                <a:solidFill>
                  <a:srgbClr val="FF0000"/>
                </a:solidFill>
                <a:latin typeface="Garamond" panose="02020404030301010803" pitchFamily="18" charset="0"/>
              </a:rPr>
              <a:t>таблица 3 000  стр. 13 гр.3 (4/5) = таблица 4 000  стр. 1 гр. 9 (10/11) </a:t>
            </a:r>
          </a:p>
        </p:txBody>
      </p:sp>
    </p:spTree>
    <p:extLst>
      <p:ext uri="{BB962C8B-B14F-4D97-AF65-F5344CB8AC3E}">
        <p14:creationId xmlns:p14="http://schemas.microsoft.com/office/powerpoint/2010/main" val="3889875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E122D8A-6543-4610-8729-39C2DB93340E}"/>
              </a:ext>
            </a:extLst>
          </p:cNvPr>
          <p:cNvSpPr txBox="1">
            <a:spLocks/>
          </p:cNvSpPr>
          <p:nvPr/>
        </p:nvSpPr>
        <p:spPr bwMode="auto">
          <a:xfrm>
            <a:off x="90885" y="562740"/>
            <a:ext cx="3678237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ОБРАЗЕЦ</a:t>
            </a:r>
            <a:endParaRPr kumimoji="0" lang="ru-RU" altLang="ru-RU" sz="5000" b="0" i="0" u="none" strike="noStrike" kern="1200" cap="none" spc="0" normalizeH="0" baseline="0" noProof="0" dirty="0">
              <a:ln>
                <a:noFill/>
              </a:ln>
              <a:solidFill>
                <a:srgbClr val="04617B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6B76EF1-A102-4141-83D9-DF261AC3F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762" y="1427136"/>
            <a:ext cx="8382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расшифровка ФОРМА №55, таблица 2000 (стр. 29, 40)</a:t>
            </a:r>
            <a:endParaRPr lang="ru-RU" alt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733F571-BB66-402C-ADDE-E078595231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59096"/>
              </p:ext>
            </p:extLst>
          </p:nvPr>
        </p:nvGraphicFramePr>
        <p:xfrm>
          <a:off x="2804456" y="2045951"/>
          <a:ext cx="7948613" cy="2824632"/>
        </p:xfrm>
        <a:graphic>
          <a:graphicData uri="http://schemas.openxmlformats.org/drawingml/2006/table">
            <a:tbl>
              <a:tblPr/>
              <a:tblGrid>
                <a:gridCol w="2005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13907"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должностей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должностей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физических лиц основных работников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статус спасателя (из гр. 5)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квалификационную категорию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(из гр. 5)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штатных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занятых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высшую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первую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вторую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37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92">
                <a:tc>
                  <a:txBody>
                    <a:bodyPr/>
                    <a:lstStyle>
                      <a:lvl1pPr marL="0" indent="1397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686">
                <a:tc>
                  <a:txBody>
                    <a:bodyPr/>
                    <a:lstStyle>
                      <a:lvl1pPr marL="0" indent="2540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2540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врач-методист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642">
                <a:tc>
                  <a:txBody>
                    <a:bodyPr/>
                    <a:lstStyle>
                      <a:lvl1pPr marL="0" indent="1397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Прочий персонал– всего 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692">
                <a:tc>
                  <a:txBody>
                    <a:bodyPr/>
                    <a:lstStyle>
                      <a:lvl1pPr marL="128588" indent="2540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128588" marR="0" lvl="0" indent="2540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диспетчер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692">
                <a:tc>
                  <a:txBody>
                    <a:bodyPr/>
                    <a:lstStyle>
                      <a:lvl1pPr marL="128588" indent="2540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128588" marR="0" lvl="0" indent="2540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бухгалтер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337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5B9A08F-D5C8-4CF8-AFED-51D1EFC1B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287513"/>
              </p:ext>
            </p:extLst>
          </p:nvPr>
        </p:nvGraphicFramePr>
        <p:xfrm>
          <a:off x="2771119" y="5123962"/>
          <a:ext cx="8015288" cy="1243013"/>
        </p:xfrm>
        <a:graphic>
          <a:graphicData uri="http://schemas.openxmlformats.org/drawingml/2006/table">
            <a:tbl>
              <a:tblPr/>
              <a:tblGrid>
                <a:gridCol w="233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8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5775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(должность)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(Ф.И.О.)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(подпись)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463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__________________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«____» _________20__ год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775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(номер контактного телефона)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(дата составления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документа)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534C1BE-2BE2-4E05-A29A-350F4992D770}"/>
              </a:ext>
            </a:extLst>
          </p:cNvPr>
          <p:cNvSpPr/>
          <p:nvPr/>
        </p:nvSpPr>
        <p:spPr>
          <a:xfrm rot="19653310">
            <a:off x="5815539" y="5135577"/>
            <a:ext cx="2467544" cy="705336"/>
          </a:xfrm>
          <a:prstGeom prst="rect">
            <a:avLst/>
          </a:prstGeom>
          <a:noFill/>
          <a:ln w="25400" cap="flat" cmpd="sng" algn="ctr">
            <a:solidFill>
              <a:srgbClr val="0F6FC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П Е Ч А Т Ь</a:t>
            </a:r>
          </a:p>
        </p:txBody>
      </p:sp>
    </p:spTree>
    <p:extLst>
      <p:ext uri="{BB962C8B-B14F-4D97-AF65-F5344CB8AC3E}">
        <p14:creationId xmlns:p14="http://schemas.microsoft.com/office/powerpoint/2010/main" val="3278533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985064F-261F-4D5C-A907-39201E2EECD8}"/>
              </a:ext>
            </a:extLst>
          </p:cNvPr>
          <p:cNvSpPr>
            <a:spLocks/>
          </p:cNvSpPr>
          <p:nvPr/>
        </p:nvSpPr>
        <p:spPr bwMode="auto">
          <a:xfrm>
            <a:off x="3000005" y="1012042"/>
            <a:ext cx="59769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i="1" dirty="0">
                <a:solidFill>
                  <a:srgbClr val="F3371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Благодарю</a:t>
            </a:r>
            <a:br>
              <a:rPr lang="ru-RU" sz="6000" b="1" i="1" dirty="0">
                <a:solidFill>
                  <a:srgbClr val="F3371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6000" b="1" i="1" dirty="0">
                <a:solidFill>
                  <a:srgbClr val="F3371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</a:t>
            </a:r>
            <a:br>
              <a:rPr lang="ru-RU" sz="6000" b="1" i="1" dirty="0">
                <a:solidFill>
                  <a:srgbClr val="F3371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6000" b="1" i="1" dirty="0">
                <a:solidFill>
                  <a:srgbClr val="F3371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внимание!</a:t>
            </a: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5BA1C3FA-D7D2-46D8-BE9A-9DBB7FE5C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766" y="4686822"/>
            <a:ext cx="10196034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ЦУКС  ФЦМК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«НМХЦ им. Н.И. Пирогова» Минздрава России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Магазейщикова Наталья Геннадьевна</a:t>
            </a:r>
            <a:r>
              <a:rPr lang="ru-RU" alt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 (495) 627-25-15</a:t>
            </a:r>
            <a:endParaRPr lang="ru-RU" alt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828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F0BA6337-9DC3-4F0D-81AE-D66E22A87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873" y="646267"/>
            <a:ext cx="5791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центре медицины катастроф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3">
            <a:extLst>
              <a:ext uri="{FF2B5EF4-FFF2-40B4-BE49-F238E27FC236}">
                <a16:creationId xmlns:a16="http://schemas.microsoft.com/office/drawing/2014/main" id="{634B2D61-F072-47CA-B1C2-BFE4BEAD0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82" y="983413"/>
            <a:ext cx="703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D3083071-075E-4E6C-BE77-69AC23BA9E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613758"/>
              </p:ext>
            </p:extLst>
          </p:nvPr>
        </p:nvGraphicFramePr>
        <p:xfrm>
          <a:off x="2407233" y="1168357"/>
          <a:ext cx="7770223" cy="4705906"/>
        </p:xfrm>
        <a:graphic>
          <a:graphicData uri="http://schemas.openxmlformats.org/drawingml/2006/table">
            <a:tbl>
              <a:tblPr/>
              <a:tblGrid>
                <a:gridCol w="5302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8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6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Отметка </a:t>
                      </a:r>
                      <a:b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– 0, да - 1)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Статус: самостоятельный центр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филиал центра медицины катастроф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центр на базе медицинской организации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3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в том числе: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областной, краевой, республиканской,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окружной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городской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городской скорой медицинской помощи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станции скорой медицинской помощи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прочей медицинской организации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подчиненности: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территориальный 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межрайонный 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межрегиональный 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городской  </a:t>
                      </a:r>
                    </a:p>
                  </a:txBody>
                  <a:tcPr marL="68586" marR="685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9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прочий  </a:t>
                      </a:r>
                    </a:p>
                  </a:txBody>
                  <a:tcPr marL="68586" marR="6858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6" marR="6858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A0649EE-AFEA-4D80-98C6-290933D4C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78" y="5530127"/>
            <a:ext cx="8153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1000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стр.  3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стр.  4 + 5 + 6 + 7 + 8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стр.  9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стр.  10 + 11 + 12 + 13 + 14</a:t>
            </a:r>
          </a:p>
        </p:txBody>
      </p:sp>
    </p:spTree>
    <p:extLst>
      <p:ext uri="{BB962C8B-B14F-4D97-AF65-F5344CB8AC3E}">
        <p14:creationId xmlns:p14="http://schemas.microsoft.com/office/powerpoint/2010/main" val="3567320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14A6E6A8-AFE0-4EF4-BEB4-16F98E06E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500" y="693528"/>
            <a:ext cx="723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кадрах центров медицины катастроф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F5D6781F-F524-42D5-BA1D-8735FE145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686" y="951414"/>
            <a:ext cx="703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2 000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1E95DD4-49B3-41E3-8567-C49F7CF69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74006"/>
              </p:ext>
            </p:extLst>
          </p:nvPr>
        </p:nvGraphicFramePr>
        <p:xfrm>
          <a:off x="1527266" y="1321302"/>
          <a:ext cx="8458200" cy="4738689"/>
        </p:xfrm>
        <a:graphic>
          <a:graphicData uri="http://schemas.openxmlformats.org/drawingml/2006/table">
            <a:tbl>
              <a:tblPr/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4016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должностей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должностей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физических лиц основных работников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статус спасателя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квалификационную категорию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(из гр. 5)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штатных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тых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высшую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первую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вторую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всего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в том числе:</a:t>
                      </a:r>
                      <a:r>
                        <a:rPr kumimoji="0" lang="ru-RU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Специалисты с высшим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немедицинским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образованием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Провизоры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медицинский 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персонал - всего 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r>
                        <a:rPr kumimoji="0" lang="ru-RU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Фармацевты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67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медицинский персонал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67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Прочий персонал– всего 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7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139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должностей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E5EFCE-1BB6-4B6A-97E8-319186BC5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159" y="2767280"/>
            <a:ext cx="7096098" cy="1323439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Указываем штаты центра медицины катастроф как самостоятельных, так и на базе медицинских организаций. Те ТЦМК, которые вошли в ССМП, как структурное подразделение – заполняют свои данные только за ЦМК.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B3CB911-AA8A-4121-A8C8-F431995A6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5059" y="4352080"/>
            <a:ext cx="6236298" cy="144655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таблица 2000 </a:t>
            </a:r>
          </a:p>
          <a:p>
            <a:pPr marL="468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1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2 + 3 + 4 … + 29</a:t>
            </a:r>
          </a:p>
          <a:p>
            <a:pPr marL="468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 43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1 + 30 + 32 + 33 + 38 + 39 + 40</a:t>
            </a:r>
          </a:p>
          <a:p>
            <a:pPr marL="468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5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≥ </a:t>
            </a: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графа 7 + 8 + 9</a:t>
            </a:r>
          </a:p>
        </p:txBody>
      </p:sp>
    </p:spTree>
    <p:extLst>
      <p:ext uri="{BB962C8B-B14F-4D97-AF65-F5344CB8AC3E}">
        <p14:creationId xmlns:p14="http://schemas.microsoft.com/office/powerpoint/2010/main" val="4010512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252368-D57B-4FF1-BBF7-6311135AD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41E13C-C03A-4783-B596-B6A503CD9891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59AF1C90-0123-48E9-9047-7FD2CF014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4163" y="704237"/>
            <a:ext cx="792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службы медицины катастроф (СМК)</a:t>
            </a:r>
          </a:p>
        </p:txBody>
      </p:sp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CFD1C81D-7D9E-442D-B46F-931E0D812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525" y="1050097"/>
            <a:ext cx="703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2ABEBD54-0C1E-4FEA-88E4-8C9BF3A94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12223"/>
              </p:ext>
            </p:extLst>
          </p:nvPr>
        </p:nvGraphicFramePr>
        <p:xfrm>
          <a:off x="1443788" y="1602964"/>
          <a:ext cx="9059779" cy="1730374"/>
        </p:xfrm>
        <a:graphic>
          <a:graphicData uri="http://schemas.openxmlformats.org/drawingml/2006/table">
            <a:tbl>
              <a:tblPr/>
              <a:tblGrid>
                <a:gridCol w="2304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1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83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73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439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Наименование формирований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 строки</a:t>
                      </a:r>
                    </a:p>
                  </a:txBody>
                  <a:tcPr marL="66358" marR="6635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Число формирований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(на конец отчетного года) 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Кол-во выездов на ликвидацию  медико-санитарных  последствий ЧС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из них: штатных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всеми формированиями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из них штатными формированиями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933C4DAA-4507-4FEE-B2E5-8CE151B21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788" y="3533112"/>
            <a:ext cx="88455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графе 3 указываем число всех формирований СМК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графе 4 указываем число формирований, состоящих в штате ЦМК</a:t>
            </a:r>
            <a:endParaRPr lang="ru-RU" altLang="ru-RU" sz="21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64E6A5C3-9772-4CB3-9EFE-4931CDDFC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788" y="4482518"/>
            <a:ext cx="8721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графах 3 и 4 </a:t>
            </a:r>
            <a:r>
              <a:rPr lang="ru-RU" altLang="ru-RU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указываем число формирований задействованных в СМК (на конец отчетного года).</a:t>
            </a:r>
            <a:endParaRPr lang="ru-RU" altLang="ru-RU" sz="2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4">
            <a:extLst>
              <a:ext uri="{FF2B5EF4-FFF2-40B4-BE49-F238E27FC236}">
                <a16:creationId xmlns:a16="http://schemas.microsoft.com/office/drawing/2014/main" id="{ADD52921-C1AF-471D-A363-43F845982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788" y="5524000"/>
            <a:ext cx="86645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графах 5 и 6</a:t>
            </a:r>
            <a:r>
              <a:rPr lang="ru-RU" altLang="ru-RU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указываем количество выездов формирований СМК  на ликвидацию медико-санитарных последствий ЧС.</a:t>
            </a:r>
            <a:endParaRPr lang="ru-RU" altLang="ru-RU" sz="2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911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CD061A47-6EF6-4DCD-B8E4-B55710193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494" y="666166"/>
            <a:ext cx="7924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службы медицины катастроф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(СМК)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613D8F7A-56FB-4253-8433-2408FB5C5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6536" y="1024702"/>
            <a:ext cx="2625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  (продолжение)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60919105-522B-4F71-B2B2-27FC50D83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230892"/>
              </p:ext>
            </p:extLst>
          </p:nvPr>
        </p:nvGraphicFramePr>
        <p:xfrm>
          <a:off x="1752601" y="1590090"/>
          <a:ext cx="8686798" cy="1706880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7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92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Наименование формирований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 строки</a:t>
                      </a:r>
                    </a:p>
                  </a:txBody>
                  <a:tcPr marL="66358" marR="6635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Число формирований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(на конец отчетного года) 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Кол-во выездов на ликвидацию  медико-санитарных  последствий ЧС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из них: штатных</a:t>
                      </a:r>
                    </a:p>
                  </a:txBody>
                  <a:tcPr marL="66358" marR="663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всеми формированиями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из них штатными формированиями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4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4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6358" marR="663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1F3D2FD6-7B84-4CA5-9B69-75097CE47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9" y="1077209"/>
            <a:ext cx="8645525" cy="830262"/>
          </a:xfrm>
          <a:prstGeom prst="rect">
            <a:avLst/>
          </a:prstGeom>
          <a:pattFill prst="lgGrid">
            <a:fgClr>
              <a:srgbClr val="00FF00"/>
            </a:fgClr>
            <a:bgClr>
              <a:sysClr val="window" lastClr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таблица 3000 стр.1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 = </a:t>
            </a:r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 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=</a:t>
            </a: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</a:rPr>
              <a:t> стр. 2+3+4+5+30+31+32+33+50+51+52+56+57+58+59+60 </a:t>
            </a:r>
          </a:p>
        </p:txBody>
      </p:sp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C88D2DD1-3261-41B3-9FDA-A5C2E0B7A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04" y="1803162"/>
            <a:ext cx="7320381" cy="5078313"/>
          </a:xfrm>
          <a:prstGeom prst="rect">
            <a:avLst/>
          </a:prstGeom>
          <a:pattFill prst="lgGrid">
            <a:fgClr>
              <a:srgbClr val="00FF00"/>
            </a:fgClr>
            <a:bgClr>
              <a:sysClr val="window" lastClr="FFFFFF"/>
            </a:bgClr>
          </a:patt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Формирования службы медицины катастроф, всего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(стр.1)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входят:</a:t>
            </a: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полевой многопрофильный госпиталь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(стр.2)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медицинские отряды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(стр.3)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бригады экстренного реагирования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(стр.4)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бригады специализированной медицинской помощи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авиамедицинские бригады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(стр.30)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врачебно-сестринские бригады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(стр.31)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бригады экстренной доврачебной медицинской помощи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(стр.32)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выездные бригады скорой медицинской помощи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(стр.33)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специализированные противоэпидемические бригады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(стр.50)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санитарно-эпидемиологические отряды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(стр.51)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санитарно-эпидемиологические бригады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(стр.52)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радиационной разведки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санитарно-эпидемиологической разведки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(стр.57)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химической (токсикологической) разведки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(стр.58)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оперативная  группа ТЦМК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(стр.59)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32000" marR="0" lvl="0" indent="1800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прочие формирования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(стр.60)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466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54ECBF7D-822F-4590-A069-4F940F51F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622" y="562740"/>
            <a:ext cx="853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чрезвычайных ситуациях (ЧС), числе пострадавших, видам оказанной помощи и степени тяжести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D3C73AE-DCE8-468F-90F5-964F9EA85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20" y="1599120"/>
            <a:ext cx="4257675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09663F6A-7B87-41E7-8A2E-3A4CE650B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5174" y="4519862"/>
            <a:ext cx="948965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данные о ЧС с медико-санитарными последствиями,  представленные в таблице,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соответствовать, информации предоставленной СМК во ВСЕРОССИЙСКУЮ СИСТЕМУ ОПЕРАТИВНЫХ ДОНЕСЕНИЙ О ЧРЕЗВЫЧАЙНЫХ СИТУАЦИЯХ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656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>
            <a:extLst>
              <a:ext uri="{FF2B5EF4-FFF2-40B4-BE49-F238E27FC236}">
                <a16:creationId xmlns:a16="http://schemas.microsoft.com/office/drawing/2014/main" id="{537ADEE9-16BB-4127-990E-5F03E7C85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989" y="562740"/>
            <a:ext cx="853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чрезвычайных ситуациях (ЧС), числе пострадавших, видам оказанной помощи и степени тяжести</a:t>
            </a: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2">
            <a:extLst>
              <a:ext uri="{FF2B5EF4-FFF2-40B4-BE49-F238E27FC236}">
                <a16:creationId xmlns:a16="http://schemas.microsoft.com/office/drawing/2014/main" id="{F0DC58A2-834C-4FB3-BDF4-ADC13B308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463" y="1243723"/>
            <a:ext cx="703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4 000</a:t>
            </a: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5C8DE1A-0365-477F-B3EB-121108E898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74301"/>
              </p:ext>
            </p:extLst>
          </p:nvPr>
        </p:nvGraphicFramePr>
        <p:xfrm>
          <a:off x="1793526" y="1428667"/>
          <a:ext cx="8177326" cy="3140298"/>
        </p:xfrm>
        <a:graphic>
          <a:graphicData uri="http://schemas.openxmlformats.org/drawingml/2006/table">
            <a:tbl>
              <a:tblPr/>
              <a:tblGrid>
                <a:gridCol w="1670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60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3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77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877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23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23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051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5795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7857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45640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Наименование чрезвычайных ситуаций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  строки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Число ЧС ,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абс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Число пострадавших 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Степень тяжести поражения пострадавших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пораженных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погибших  (на месте ЧС)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крайне тяжеллая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тяжелая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средней тяжести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легкая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3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из них детей</a:t>
                      </a: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7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9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7B331-CDC3-4E3B-9B33-A56F30FEE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526" y="4719721"/>
            <a:ext cx="8091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пострадавших = число пораженных</a:t>
            </a:r>
            <a:r>
              <a:rPr lang="ru-RU" alt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погибших</a:t>
            </a:r>
            <a:endParaRPr lang="ru-RU" alt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1E80F1-7A56-482E-B319-126FBC22E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3" y="5270527"/>
            <a:ext cx="8720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Погибшими (графа 8 и 9)</a:t>
            </a:r>
            <a:r>
              <a:rPr lang="ru-RU" alt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считаются люди, которые умерли на месте ЧС, 			  до прибытия бригад СМП </a:t>
            </a:r>
            <a:endParaRPr lang="ru-RU" altLang="ru-RU" sz="20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2C5DAEA-0C10-4E0A-B569-41C3206E5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463" y="6042025"/>
            <a:ext cx="8143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пораженных = числу крайне тяжелых + тяжелых +                   		        + средней тяжести + легких</a:t>
            </a:r>
            <a:endParaRPr lang="ru-RU" alt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780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4FE565-A263-4E74-9235-0902B980F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41E13C-C03A-4783-B596-B6A503CD9891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0C404D2-A275-405F-9EB2-112AD7272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2338" y="562740"/>
            <a:ext cx="2625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4 000  (продолжение)</a:t>
            </a: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55711C5-A985-4520-94D6-65310FD00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779071"/>
              </p:ext>
            </p:extLst>
          </p:nvPr>
        </p:nvGraphicFramePr>
        <p:xfrm>
          <a:off x="1866900" y="932628"/>
          <a:ext cx="8458200" cy="2333627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340575649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92086376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25918725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925751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4231226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4268816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13351482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640931046"/>
                    </a:ext>
                  </a:extLst>
                </a:gridCol>
                <a:gridCol w="1041400">
                  <a:extLst>
                    <a:ext uri="{9D8B030D-6E8A-4147-A177-3AD203B41FA5}">
                      <a16:colId xmlns:a16="http://schemas.microsoft.com/office/drawing/2014/main" val="857994901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319758064"/>
                    </a:ext>
                  </a:extLst>
                </a:gridCol>
              </a:tblGrid>
              <a:tr h="411163">
                <a:tc rowSpan="3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 чрезвычайных ситуаций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стр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Число пораженных, которым оказана первая помощь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Виды оказанной медицинской помощи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773246"/>
                  </a:ext>
                </a:extLst>
              </a:tr>
              <a:tr h="731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первичная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медико-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санитарная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специализированная,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т.ч., высоко-технологичная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скорая, 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т.ч. скорая  специализированная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392125"/>
                  </a:ext>
                </a:extLst>
              </a:tr>
              <a:tr h="76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405650"/>
                  </a:ext>
                </a:extLst>
              </a:tr>
              <a:tr h="214313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23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5790738"/>
                  </a:ext>
                </a:extLst>
              </a:tr>
              <a:tr h="214313">
                <a:tc>
                  <a:txBody>
                    <a:bodyPr/>
                    <a:lstStyle>
                      <a:lvl1pPr marL="889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tabLst>
                          <a:tab pos="228600" algn="l"/>
                        </a:tabLst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 sz="1800" kern="1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7527" marR="57527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188806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AE77B44-771B-4030-B8FB-C9E085116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3429000"/>
            <a:ext cx="3886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пораженных 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6/7) 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endParaRPr lang="ru-RU" alt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3">
            <a:extLst>
              <a:ext uri="{FF2B5EF4-FFF2-40B4-BE49-F238E27FC236}">
                <a16:creationId xmlns:a16="http://schemas.microsoft.com/office/drawing/2014/main" id="{71469F38-4A3D-4CB5-9149-E77B3243F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011" y="3819860"/>
            <a:ext cx="7467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Число пораженных, которым оказана первая помощь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18/19)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первичная медико-санитарная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20/21)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специализированная, в т.ч. высокотехнологичная 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22/23)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скорая, в т.ч. скорая специализированная </a:t>
            </a:r>
            <a:r>
              <a:rPr lang="ru-RU" alt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мед.помощь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(графа 24/25)</a:t>
            </a:r>
          </a:p>
        </p:txBody>
      </p:sp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7162DC38-3818-4DE3-AE0D-130E769EF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5003800"/>
            <a:ext cx="6613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Т.е. одному пострадавшему в ЧС может быть оказано несколько видов медицинской помощи</a:t>
            </a:r>
            <a:endParaRPr lang="ru-RU" alt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39588FA-A7AF-4535-9DAA-FDA67DFAC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5778500"/>
            <a:ext cx="8686800" cy="10779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u="sng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Федеральный закон № 323 от 21.11.2011г. </a:t>
            </a:r>
            <a:endParaRPr lang="ru-RU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000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		«Об основах охраны здоровья граждан в Российской Федерации»</a:t>
            </a:r>
          </a:p>
          <a:p>
            <a:pPr>
              <a:defRPr/>
            </a:pPr>
            <a:r>
              <a:rPr lang="ru-RU" i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		                                                                                          ст. с 31 по 35</a:t>
            </a:r>
          </a:p>
        </p:txBody>
      </p:sp>
    </p:spTree>
    <p:extLst>
      <p:ext uri="{BB962C8B-B14F-4D97-AF65-F5344CB8AC3E}">
        <p14:creationId xmlns:p14="http://schemas.microsoft.com/office/powerpoint/2010/main" val="10804636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Защита">
      <a:dk1>
        <a:sysClr val="windowText" lastClr="000000"/>
      </a:dk1>
      <a:lt1>
        <a:sysClr val="window" lastClr="FFFFFF"/>
      </a:lt1>
      <a:dk2>
        <a:srgbClr val="6E6E6E"/>
      </a:dk2>
      <a:lt2>
        <a:srgbClr val="EFEFEF"/>
      </a:lt2>
      <a:accent1>
        <a:srgbClr val="19328C"/>
      </a:accent1>
      <a:accent2>
        <a:srgbClr val="9DAFF1"/>
      </a:accent2>
      <a:accent3>
        <a:srgbClr val="E5EAFB"/>
      </a:accent3>
      <a:accent4>
        <a:srgbClr val="6E6E6E"/>
      </a:accent4>
      <a:accent5>
        <a:srgbClr val="28A745"/>
      </a:accent5>
      <a:accent6>
        <a:srgbClr val="C00000"/>
      </a:accent6>
      <a:hlink>
        <a:srgbClr val="0563C1"/>
      </a:hlink>
      <a:folHlink>
        <a:srgbClr val="954F72"/>
      </a:folHlink>
    </a:clrScheme>
    <a:fontScheme name="Защита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5201</TotalTime>
  <Words>3689</Words>
  <Application>Microsoft Office PowerPoint</Application>
  <PresentationFormat>Широкоэкранный</PresentationFormat>
  <Paragraphs>1450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Century Gothic</vt:lpstr>
      <vt:lpstr>Century Gothic (Основной текст)</vt:lpstr>
      <vt:lpstr>Constantia</vt:lpstr>
      <vt:lpstr>Garamond</vt:lpstr>
      <vt:lpstr>Times New Roman</vt:lpstr>
      <vt:lpstr>Тема Office</vt:lpstr>
      <vt:lpstr>Федеральный центр медицины катастроф  ФГБУ «НМХЦ им. Н.И. Пирогова» Минздрава России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Переваров</dc:creator>
  <cp:lastModifiedBy>Магазейщикова Наталья Геннадьевна</cp:lastModifiedBy>
  <cp:revision>372</cp:revision>
  <dcterms:created xsi:type="dcterms:W3CDTF">2019-05-18T15:26:50Z</dcterms:created>
  <dcterms:modified xsi:type="dcterms:W3CDTF">2021-12-06T12:52:15Z</dcterms:modified>
</cp:coreProperties>
</file>