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6"/>
  </p:notesMasterIdLst>
  <p:sldIdLst>
    <p:sldId id="256" r:id="rId2"/>
    <p:sldId id="260" r:id="rId3"/>
    <p:sldId id="391" r:id="rId4"/>
    <p:sldId id="259" r:id="rId5"/>
    <p:sldId id="392" r:id="rId6"/>
    <p:sldId id="393" r:id="rId7"/>
    <p:sldId id="394" r:id="rId8"/>
    <p:sldId id="395" r:id="rId9"/>
    <p:sldId id="396" r:id="rId10"/>
    <p:sldId id="397" r:id="rId11"/>
    <p:sldId id="398" r:id="rId12"/>
    <p:sldId id="399" r:id="rId13"/>
    <p:sldId id="400" r:id="rId14"/>
    <p:sldId id="401" r:id="rId15"/>
    <p:sldId id="402" r:id="rId16"/>
    <p:sldId id="403" r:id="rId17"/>
    <p:sldId id="382" r:id="rId18"/>
    <p:sldId id="404" r:id="rId19"/>
    <p:sldId id="263" r:id="rId20"/>
    <p:sldId id="405" r:id="rId21"/>
    <p:sldId id="406" r:id="rId22"/>
    <p:sldId id="407" r:id="rId23"/>
    <p:sldId id="408" r:id="rId24"/>
    <p:sldId id="409" r:id="rId25"/>
    <p:sldId id="410" r:id="rId26"/>
    <p:sldId id="411" r:id="rId27"/>
    <p:sldId id="412" r:id="rId28"/>
    <p:sldId id="413" r:id="rId29"/>
    <p:sldId id="414" r:id="rId30"/>
    <p:sldId id="265" r:id="rId31"/>
    <p:sldId id="415" r:id="rId32"/>
    <p:sldId id="416" r:id="rId33"/>
    <p:sldId id="417" r:id="rId34"/>
    <p:sldId id="266" r:id="rId35"/>
    <p:sldId id="418" r:id="rId36"/>
    <p:sldId id="419" r:id="rId37"/>
    <p:sldId id="421" r:id="rId38"/>
    <p:sldId id="422" r:id="rId39"/>
    <p:sldId id="420" r:id="rId40"/>
    <p:sldId id="423" r:id="rId41"/>
    <p:sldId id="424" r:id="rId42"/>
    <p:sldId id="425" r:id="rId43"/>
    <p:sldId id="426" r:id="rId44"/>
    <p:sldId id="427" r:id="rId45"/>
    <p:sldId id="428" r:id="rId46"/>
    <p:sldId id="429" r:id="rId47"/>
    <p:sldId id="430" r:id="rId48"/>
    <p:sldId id="431" r:id="rId49"/>
    <p:sldId id="432" r:id="rId50"/>
    <p:sldId id="433" r:id="rId51"/>
    <p:sldId id="434" r:id="rId52"/>
    <p:sldId id="435" r:id="rId53"/>
    <p:sldId id="437" r:id="rId54"/>
    <p:sldId id="360" r:id="rId5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9443F"/>
    <a:srgbClr val="6C5E53"/>
    <a:srgbClr val="CBAD91"/>
    <a:srgbClr val="DDD0BD"/>
    <a:srgbClr val="F0E9E0"/>
    <a:srgbClr val="AF20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01"/>
  </p:normalViewPr>
  <p:slideViewPr>
    <p:cSldViewPr snapToGrid="0" snapToObjects="1">
      <p:cViewPr varScale="1">
        <p:scale>
          <a:sx n="110" d="100"/>
          <a:sy n="110" d="100"/>
        </p:scale>
        <p:origin x="59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05CC90-F3E0-F34E-A377-40DE6DBEBF3F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466288-2C99-4242-A513-7C18601C96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3205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F2D92A9-ED89-FD47-BE5A-58D9DD22A2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5127869B-D736-7C46-8036-0C507638DA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13B576A-B50C-D946-85B2-B96EDBBB2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A6C2DFA-9CA7-3A4C-AB4C-D4976B276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1F4F6218-E067-8846-A9D1-4381FC559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059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E7CC201-DBB8-FA48-950F-ECBBA7BCDE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EBEDFA94-8E1B-B040-B827-CB3BE5E56E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0421749-DEC7-BC4D-9A87-71176EE3E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CA3EED3-0CD2-DA46-8076-533B9DD29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A99C5F1-CB73-EC48-ADDD-397D03D6F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80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56DD1086-9CAF-464B-9AD1-D090861FB3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3A94DCB9-3EF6-5E4C-B919-E6CCBEE0CE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15D2690-827A-EC44-A378-08A5ED578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E690AB9-E5D9-754C-A6D6-D454676BA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DB88E2D-6FB7-194D-95D6-98F8CEBCB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677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C7B3E6D-428F-D64D-9DB8-A835E7605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C84A7B6-9C49-E145-8460-1D79573FEC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99CFD615-9B17-174E-BD47-1D4FB464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0F5F776-2DC9-1648-8136-39ADFAA86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5D30271-33EF-704E-B6E6-A23C49CE7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9967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BFF3854-3164-E949-AD42-A6B93CF804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3694265D-124D-0E49-899E-B20AAF9947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EA6EA82-C35C-304F-996C-68B558D18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E504407-B369-9E42-8E3B-C17C78E8F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037DF7C-30F7-3449-8AD2-3E7106C20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924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9B64ED6-9511-4041-A696-8699FFA049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1FDAC9E4-40E1-E849-B086-201FFF3C41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E5D7BBFE-F188-9847-B82B-32284E160F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66ED6D4A-CD07-A647-88DD-171443633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F50A9A59-6872-D64E-AB45-EB0DBF431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73350396-9BC0-2D44-8E95-D9FECA608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617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C60BEC9-8728-2141-8156-2DD4E9AFD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69E4E189-7A25-CE49-A168-1F4878DECA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C325C647-AD27-6940-BBAA-664C4E77F7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F675EE65-353A-4146-BDDF-A6F73B56BF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0EA4117B-8B9F-3C42-B213-D87A8E127F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320D0192-C56C-D044-8673-5272D57D3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8DD4F75A-A1B9-E344-8111-1B6EB667B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224DED41-F2C2-414E-A1E4-0B69D8236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093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6D67EDB-C1D0-164C-A5E4-385F8CE2A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02E96AD0-99B7-0A44-8A21-DED0F2F88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63D52A93-1479-9343-83BE-62F58A3E3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7B56759D-0B35-D549-B90C-726F18583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8485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3496881C-A459-994A-9289-02482108C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9691D6E4-945E-2E49-A659-844909AFD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2445501E-DC7A-A747-BFEC-2C2704B90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263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8F9E0C6-8273-584A-A1BD-9713042E7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F3B3B854-169F-D749-A753-AC66A01424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812F99C1-90B6-EE46-A591-E915AF0677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E213C701-0B59-DB4E-B2A1-403029B3E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83EBC1C1-CAFE-5541-A532-B8C140E71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5AEA89AC-D155-5847-AAA2-F7C6FD9D8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369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350F06C-7144-7A4E-B910-D4A797744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706AAA47-62E9-7541-8DCE-EE28D0DF79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026A0A02-7E9F-FB4A-BF1E-6C87E07AF1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0C2D3684-2810-E54D-8BE6-64706A688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9963A636-BF75-1D4A-A603-3932079EF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793314FA-2CFB-E145-93A9-591D4B3AB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959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5187097-5552-B141-B6A6-E3D8A52DE5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DE95DE4F-CE17-4E43-99A0-A5E0509525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6AF541B-51DA-B144-816A-F18BFF888A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5C670-C491-6D4C-8336-770A1373C3FD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2DBF5B6-8B2A-2F42-BABA-F1C0CE2054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16F1522A-1359-B94B-9AED-4144D44A02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044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consultantplus://offline/ref=7C861DDCF9E961B8AFE8B9DCBD6361ABCCEBD489F1A1A9F4AA5954FC9D4F65131336A8E425F9D4R8tBK" TargetMode="External"/><Relationship Id="rId3" Type="http://schemas.openxmlformats.org/officeDocument/2006/relationships/image" Target="../media/image4.png"/><Relationship Id="rId7" Type="http://schemas.openxmlformats.org/officeDocument/2006/relationships/hyperlink" Target="consultantplus://offline/ref=7C861DDCF9E961B8AFE8B9DCBD6361ABCCEBD489F1A1A9F4AA5954FC9D4F65131336A8E425F9D7R8t7K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hyperlink" Target="consultantplus://offline/ref=7C861DDCF9E961B8AFE8B9DCBD6361ABCCEBD489F1A1A9F4AA5954FC9D4F65131336A8E425F9D7R8t9K" TargetMode="External"/><Relationship Id="rId5" Type="http://schemas.openxmlformats.org/officeDocument/2006/relationships/hyperlink" Target="consultantplus://offline/ref=7C861DDCF9E961B8AFE8B9DCBD6361ABCCEBD489F1A1A9F4AA5954FC9D4F65131336A8E425F9D6R8t7K" TargetMode="Externa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4.png"/><Relationship Id="rId7" Type="http://schemas.openxmlformats.org/officeDocument/2006/relationships/hyperlink" Target="consultantplus://offline/ref=7C861DDCF9E961B8AFE8B9DCBD6361ABCCEBD489F1A1A9F4AA5954FC9D4F65131336A8E425F9D5R8t6K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hyperlink" Target="consultantplus://offline/ref=7C861DDCF9E961B8AFE8B9DCBD6361ABCCEBD489F1A1A9F4AA5954FC9D4F65131336A8E425F9D5R8tEK" TargetMode="External"/><Relationship Id="rId5" Type="http://schemas.openxmlformats.org/officeDocument/2006/relationships/hyperlink" Target="consultantplus://offline/ref=7C861DDCF9E961B8AFE8B9DCBD6361ABCCEBD489F1A1A9F4AA5954FC9D4F65131336A8E425F9D4R8t9K" TargetMode="External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consultantplus://offline/ref=7C861DDCF9E961B8AFE8B9DCBD6361ABCCEBD489F1A1A9F4AA5954FC9D4F65131336A8E425F9DBR8tDK" TargetMode="External"/><Relationship Id="rId3" Type="http://schemas.openxmlformats.org/officeDocument/2006/relationships/image" Target="../media/image2.png"/><Relationship Id="rId7" Type="http://schemas.openxmlformats.org/officeDocument/2006/relationships/hyperlink" Target="consultantplus://offline/ref=7C861DDCF9E961B8AFE8B9DCBD6361ABCCEBD489F1A1A9F4AA5954FC9D4F65131336A8E425F9DAR8t9K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hyperlink" Target="consultantplus://offline/ref=7C861DDCF9E961B8AFE8B9DCBD6361ABCCEBD489F1A1A9F4AA5954FC9D4F65131336A8E425F9DAR8tBK" TargetMode="External"/><Relationship Id="rId5" Type="http://schemas.openxmlformats.org/officeDocument/2006/relationships/hyperlink" Target="consultantplus://offline/ref=7C861DDCF9E961B8AFE8B9DCBD6361ABCCEBD489F1A1A9F4AA5954FC9D4F65131336A8E425F9DBR8tBK" TargetMode="External"/><Relationship Id="rId4" Type="http://schemas.openxmlformats.org/officeDocument/2006/relationships/hyperlink" Target="consultantplus://offline/ref=7C861DDCF9E961B8AFE8B9DCBD6361ABCCEBD489F1A1A9F4AA5954FC9D4F65131336A8E425F9DAR8tEK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hyperlink" Target="consultantplus://offline/ref=7C861DDCF9E961B8AFE8B9DCBD6361ABCCEBD489F1A1A9F4AA5954FC9D4F65131336A8E425F9DBR8t6K" TargetMode="External"/><Relationship Id="rId4" Type="http://schemas.openxmlformats.org/officeDocument/2006/relationships/hyperlink" Target="consultantplus://offline/ref=7C861DDCF9E961B8AFE8B9DCBD6361ABCCEBD489F1A1A9F4AA5954FC9D4F65131336A8E425F9DBR8t9K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hyperlink" Target="consultantplus://offline/ref=7C861DDCF9E961B8AFE8B9DCBD6361ABCCEBD489F1A1A9F4AA5954FC9D4F65131336A8E425FAD3R8tAK" TargetMode="External"/><Relationship Id="rId4" Type="http://schemas.openxmlformats.org/officeDocument/2006/relationships/hyperlink" Target="consultantplus://offline/ref=7C861DDCF9E961B8AFE8B9DCBD6361ABCCEBD489F1A1A9F4AA5954FC9D4F65131336A8E425FAD2R8tAK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hyperlink" Target="consultantplus://offline/ref=7C861DDCF9E961B8AFE8B9DCBD6361ABCCEBD489F1A1A9F4AA5954FC9D4F65131336A8E425FAD0R8tFK" TargetMode="External"/><Relationship Id="rId5" Type="http://schemas.openxmlformats.org/officeDocument/2006/relationships/hyperlink" Target="consultantplus://offline/ref=7C861DDCF9E961B8AFE8B9DCBD6361ABCCEBD489F1A1A9F4AA5954FC9D4F65131336A8E425FAD3R8t6K" TargetMode="External"/><Relationship Id="rId4" Type="http://schemas.openxmlformats.org/officeDocument/2006/relationships/hyperlink" Target="consultantplus://offline/ref=7C861DDCF9E961B8AFE8B9DCBD6361ABCCEBD489F1A1A9F4AA5954FC9D4F65131336A8E425FAD3R8t8K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consultantplus://offline/ref=7C861DDCF9E961B8AFE8B9DCBD6361ABCCEBD489F1A1A9F4AA5954FC9D4F65131336A8E425FAD1R8tEK" TargetMode="External"/><Relationship Id="rId3" Type="http://schemas.openxmlformats.org/officeDocument/2006/relationships/image" Target="../media/image2.png"/><Relationship Id="rId7" Type="http://schemas.openxmlformats.org/officeDocument/2006/relationships/hyperlink" Target="consultantplus://offline/ref=7C861DDCF9E961B8AFE8B9DCBD6361ABCCEBD489F1A1A9F4AA5954FC9D4F65131336A8E425FAD1R8tFK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hyperlink" Target="consultantplus://offline/ref=7C861DDCF9E961B8AFE8B9DCBD6361ABCCEBD489F1A1A9F4AA5954FC9D4F65131336A8E425FAD0R8t6K" TargetMode="External"/><Relationship Id="rId5" Type="http://schemas.openxmlformats.org/officeDocument/2006/relationships/hyperlink" Target="consultantplus://offline/ref=7C861DDCF9E961B8AFE8B9DCBD6361ABCCEBD489F1A1A9F4AA5954FC9D4F65131336A8E425FAD0R8t7K" TargetMode="External"/><Relationship Id="rId4" Type="http://schemas.openxmlformats.org/officeDocument/2006/relationships/hyperlink" Target="consultantplus://offline/ref=7C861DDCF9E961B8AFE8B9DCBD6361ABCCEBD489F1A1A9F4AA5954FC9D4F65131336A8E425FAD1R8tCK" TargetMode="External"/><Relationship Id="rId9" Type="http://schemas.openxmlformats.org/officeDocument/2006/relationships/hyperlink" Target="consultantplus://offline/ref=7C861DDCF9E961B8AFE8B9DCBD6361ABCCEBD489F1A1A9F4AA5954FC9D4F65131336A8E425FAD1R8tDK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consultantplus://offline/ref=7C861DDCF9E961B8AFE8B9DCBD6361ABCCEBD489F1A1A9F4AA5954FC9D4F65131336A8E425F9D5R8t6K" TargetMode="External"/><Relationship Id="rId3" Type="http://schemas.openxmlformats.org/officeDocument/2006/relationships/image" Target="../media/image2.png"/><Relationship Id="rId7" Type="http://schemas.openxmlformats.org/officeDocument/2006/relationships/hyperlink" Target="consultantplus://offline/ref=7C861DDCF9E961B8AFE8B9DCBD6361ABCCEBD489F1A1A9F4AA5954FC9D4F65131336A8E425F9D7R8tAK" TargetMode="External"/><Relationship Id="rId12" Type="http://schemas.openxmlformats.org/officeDocument/2006/relationships/hyperlink" Target="consultantplus://offline/ref=7C861DDCF9E961B8AFE8B9DCBD6361ABCCEBD489F1A1A9F4AA5954FC9D4F65131336A8E425F9D6R8tCK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hyperlink" Target="consultantplus://offline/ref=7C861DDCF9E961B8AFE8B9DCBD6361ABCCEBD489F1A1A9F4AA5954FC9D4F65131336A8E425F9D3R8tFK" TargetMode="External"/><Relationship Id="rId11" Type="http://schemas.openxmlformats.org/officeDocument/2006/relationships/hyperlink" Target="consultantplus://offline/ref=7C861DDCF9E961B8AFE8B9DCBD6361ABCCEBD489F1A1A9F4AA5954FC9D4F65131336A8E425F9D3R8t9K" TargetMode="External"/><Relationship Id="rId5" Type="http://schemas.openxmlformats.org/officeDocument/2006/relationships/hyperlink" Target="consultantplus://offline/ref=7C861DDCF9E961B8AFE8B9DCBD6361ABCCEBD489F1A1A9F4AA5954FC9D4F65131336A8E425F9D2R8t7K" TargetMode="External"/><Relationship Id="rId10" Type="http://schemas.openxmlformats.org/officeDocument/2006/relationships/hyperlink" Target="consultantplus://offline/ref=7C861DDCF9E961B8AFE8B9DCBD6361ABCCEBD489F1A1A9F4AA5954FC9D4F65131336A8E425FAD1R8tDK" TargetMode="External"/><Relationship Id="rId4" Type="http://schemas.openxmlformats.org/officeDocument/2006/relationships/hyperlink" Target="consultantplus://offline/ref=7C861DDCF9E961B8AFE8B9DCBD6361ABCCEBD489F1A1A9F4AA5954FC9D4F65131336A8E425F8DBR8tDK" TargetMode="External"/><Relationship Id="rId9" Type="http://schemas.openxmlformats.org/officeDocument/2006/relationships/hyperlink" Target="consultantplus://offline/ref=7C861DDCF9E961B8AFE8B9DCBD6361ABCCEBD489F1A1A9F4AA5954FC9D4F65131336A8E425F9DBR8tCK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7C861DDCF9E961B8AFE8B9DCBD6361ABCCEBD489F1A1A9F4AA5954FC9D4F65131336A8E425F8D5R8tDK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hyperlink" Target="mailto:savchenko@mednet.ru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consultantplus://offline/ref=7C861DDCF9E961B8AFE8B9DCBD6361ABCCEBD489F1A1A9F4AA5954FC9D4F65131336A8E425F9D2R8t6K" TargetMode="External"/><Relationship Id="rId3" Type="http://schemas.openxmlformats.org/officeDocument/2006/relationships/image" Target="../media/image2.png"/><Relationship Id="rId7" Type="http://schemas.openxmlformats.org/officeDocument/2006/relationships/hyperlink" Target="consultantplus://offline/ref=7C861DDCF9E961B8AFE8B9DCBD6361ABCCEBD489F1A1A9F4AA5954FC9D4F65131336A8E425F9D2R8tEK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hyperlink" Target="consultantplus://offline/ref=7C861DDCF9E961B8AFE8B9DCBD6361ABCCEBD489F1A1A9F4AA5954FC9D4F65131336A8E425F8DBR8t6K" TargetMode="External"/><Relationship Id="rId5" Type="http://schemas.openxmlformats.org/officeDocument/2006/relationships/hyperlink" Target="consultantplus://offline/ref=7C861DDCF9E961B8AFE8B9DCBD6361ABCCEBD489F1A1A9F4AA5954FC9D4F65131336A8E425F9D3R8tEK" TargetMode="External"/><Relationship Id="rId4" Type="http://schemas.openxmlformats.org/officeDocument/2006/relationships/hyperlink" Target="consultantplus://offline/ref=7C861DDCF9E961B8AFE8B9DCBD6361ABCCEBD489F1A1A9F4AA5954FC9D4F65131336A8E425F8DBR8t9K" TargetMode="External"/><Relationship Id="rId9" Type="http://schemas.openxmlformats.org/officeDocument/2006/relationships/hyperlink" Target="consultantplus://offline/ref=7C861DDCF9E961B8AFE8B9DCBD6361ABCCEBD489F1A1A9F4AA5954FC9D4F65131336A8E425F9D3R8tFK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hyperlink" Target="consultantplus://offline/ref=7C861DDCF9E961B8AFE8B9DCBD6361ABCCEBD489F1A1A9F4AA5954FC9D4F65131336A8E425F9D1R8t7K" TargetMode="Externa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7C861DDCF9E961B8AFE8B9DCBD6361ABCCEBD489F1A1A9F4AA5954FC9D4F65131336A8E425F8D5R8tDK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CF8A3AF6-BF96-2844-9D9E-C02552CBDC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43072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D44BEA93-8C80-884C-99F4-6FB698C18576}"/>
              </a:ext>
            </a:extLst>
          </p:cNvPr>
          <p:cNvSpPr/>
          <p:nvPr/>
        </p:nvSpPr>
        <p:spPr>
          <a:xfrm>
            <a:off x="0" y="-6150"/>
            <a:ext cx="12192000" cy="1163438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548" y="246636"/>
            <a:ext cx="571429" cy="66951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95763BBC-8354-A843-B87C-17E283176D15}"/>
              </a:ext>
            </a:extLst>
          </p:cNvPr>
          <p:cNvSpPr txBox="1"/>
          <p:nvPr/>
        </p:nvSpPr>
        <p:spPr>
          <a:xfrm>
            <a:off x="379548" y="2059644"/>
            <a:ext cx="1088908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b="1" dirty="0" smtClean="0">
                <a:solidFill>
                  <a:srgbClr val="49443F"/>
                </a:solidFill>
                <a:latin typeface="Montserrat" pitchFamily="2" charset="0"/>
              </a:rPr>
              <a:t>форма № </a:t>
            </a:r>
            <a:r>
              <a:rPr lang="ru-RU" sz="3200" b="1" dirty="0" smtClean="0">
                <a:solidFill>
                  <a:srgbClr val="49443F"/>
                </a:solidFill>
                <a:latin typeface="Montserrat" pitchFamily="2" charset="0"/>
              </a:rPr>
              <a:t>70</a:t>
            </a:r>
            <a:endParaRPr lang="ru-RU" sz="3200" b="1" dirty="0" smtClean="0">
              <a:solidFill>
                <a:srgbClr val="49443F"/>
              </a:solidFill>
              <a:latin typeface="Montserrat" pitchFamily="2" charset="0"/>
            </a:endParaRPr>
          </a:p>
          <a:p>
            <a:endParaRPr lang="ru-RU" sz="3200" b="1" dirty="0" smtClean="0">
              <a:solidFill>
                <a:srgbClr val="49443F"/>
              </a:solidFill>
              <a:latin typeface="Montserrat" pitchFamily="2" charset="0"/>
            </a:endParaRPr>
          </a:p>
          <a:p>
            <a:r>
              <a:rPr lang="ru-RU" sz="3200" b="1" dirty="0" smtClean="0">
                <a:solidFill>
                  <a:srgbClr val="49443F"/>
                </a:solidFill>
                <a:latin typeface="Montserrat" pitchFamily="2" charset="0"/>
              </a:rPr>
              <a:t>СВЕДЕНИЯ</a:t>
            </a:r>
            <a:r>
              <a:rPr lang="ru-RU" sz="3200" b="1" dirty="0" smtClean="0">
                <a:solidFill>
                  <a:srgbClr val="49443F"/>
                </a:solidFill>
                <a:latin typeface="Montserrat" pitchFamily="2" charset="0"/>
              </a:rPr>
              <a:t> </a:t>
            </a:r>
            <a:r>
              <a:rPr lang="ru-RU" sz="3200" b="1" dirty="0" smtClean="0">
                <a:solidFill>
                  <a:srgbClr val="49443F"/>
                </a:solidFill>
                <a:latin typeface="Montserrat" pitchFamily="2" charset="0"/>
              </a:rPr>
              <a:t>О ДЕЯТЕЛЬНОСТИ </a:t>
            </a:r>
          </a:p>
          <a:p>
            <a:r>
              <a:rPr lang="ru-RU" sz="3200" b="1" dirty="0" smtClean="0">
                <a:solidFill>
                  <a:srgbClr val="49443F"/>
                </a:solidFill>
                <a:latin typeface="Montserrat" pitchFamily="2" charset="0"/>
              </a:rPr>
              <a:t>ЦЕНТРА МЕДИЦИНСКОЙ ПРОФИЛАКТИКИ</a:t>
            </a:r>
            <a:endParaRPr lang="ru-RU" sz="3200" dirty="0" smtClean="0">
              <a:solidFill>
                <a:srgbClr val="49443F"/>
              </a:solidFill>
              <a:effectLst/>
              <a:latin typeface="Montserrat" pitchFamily="2" charset="0"/>
            </a:endParaRPr>
          </a:p>
          <a:p>
            <a:endParaRPr lang="ru-RU" sz="3200" dirty="0">
              <a:solidFill>
                <a:srgbClr val="6C5E53"/>
              </a:solidFill>
              <a:latin typeface="Montserrat" pitchFamily="2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6294432"/>
            <a:ext cx="12192000" cy="54864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D7ECA7BB-73C4-EF47-B549-77A1498EE1DE}"/>
              </a:ext>
            </a:extLst>
          </p:cNvPr>
          <p:cNvSpPr/>
          <p:nvPr/>
        </p:nvSpPr>
        <p:spPr>
          <a:xfrm>
            <a:off x="1108319" y="25822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dirty="0">
                <a:latin typeface="Montserrat" pitchFamily="2" charset="0"/>
              </a:rPr>
              <a:t>Центральный научно-исследовательский </a:t>
            </a:r>
          </a:p>
          <a:p>
            <a:r>
              <a:rPr lang="ru-RU" sz="1200" dirty="0">
                <a:latin typeface="Montserrat" pitchFamily="2" charset="0"/>
              </a:rPr>
              <a:t>институт организации и информатизации </a:t>
            </a:r>
          </a:p>
          <a:p>
            <a:r>
              <a:rPr lang="ru-RU" sz="1200" dirty="0">
                <a:latin typeface="Montserrat" pitchFamily="2" charset="0"/>
              </a:rPr>
              <a:t>здравоохранения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="" xmlns:a16="http://schemas.microsoft.com/office/drawing/2014/main" id="{34F602AE-0729-554D-BC0C-D0A432222F79}"/>
              </a:ext>
            </a:extLst>
          </p:cNvPr>
          <p:cNvSpPr/>
          <p:nvPr/>
        </p:nvSpPr>
        <p:spPr>
          <a:xfrm>
            <a:off x="379548" y="6430252"/>
            <a:ext cx="6096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b="1" dirty="0" err="1">
                <a:solidFill>
                  <a:srgbClr val="6C5E53"/>
                </a:solidFill>
                <a:latin typeface="Montserrat SemiBold" pitchFamily="2" charset="0"/>
              </a:rPr>
              <a:t>www.mednet.ru</a:t>
            </a:r>
            <a:endParaRPr lang="ru-RU" sz="1200" b="1" dirty="0">
              <a:solidFill>
                <a:srgbClr val="6C5E53"/>
              </a:solidFill>
              <a:latin typeface="Montserrat SemiBold" pitchFamily="2" charset="0"/>
            </a:endParaRPr>
          </a:p>
        </p:txBody>
      </p:sp>
      <p:sp>
        <p:nvSpPr>
          <p:cNvPr id="9" name="Text Box 1033"/>
          <p:cNvSpPr txBox="1">
            <a:spLocks noChangeArrowheads="1"/>
          </p:cNvSpPr>
          <p:nvPr/>
        </p:nvSpPr>
        <p:spPr bwMode="auto">
          <a:xfrm>
            <a:off x="3369464" y="4485494"/>
            <a:ext cx="920208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endParaRPr lang="ru-RU" b="1" dirty="0">
              <a:solidFill>
                <a:srgbClr val="796F39"/>
              </a:solidFill>
            </a:endParaRPr>
          </a:p>
          <a:p>
            <a:pPr eaLnBrk="0" hangingPunct="0"/>
            <a:endParaRPr lang="ru-RU" sz="1200" b="1" dirty="0">
              <a:solidFill>
                <a:srgbClr val="796F39"/>
              </a:solidFill>
            </a:endParaRPr>
          </a:p>
          <a:p>
            <a:pPr lvl="0" eaLnBrk="0" hangingPunct="0"/>
            <a:r>
              <a:rPr lang="ru-RU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Е.Д. Савченко, в.н.с. отделения научных основ организации первичной медико-санитарной </a:t>
            </a:r>
            <a:r>
              <a:rPr lang="ru-RU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помощи</a:t>
            </a:r>
          </a:p>
          <a:p>
            <a:pPr lvl="0" eaLnBrk="0" hangingPunct="0"/>
            <a:r>
              <a:rPr lang="ru-RU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А.Ш. </a:t>
            </a:r>
            <a:r>
              <a:rPr lang="ru-RU" sz="14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Сененко</a:t>
            </a:r>
            <a:r>
              <a:rPr lang="ru-RU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ru-RU" sz="1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в.н.с</a:t>
            </a:r>
            <a:r>
              <a:rPr lang="ru-RU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отделения научных основ организации первичной медико-санитарной </a:t>
            </a:r>
            <a:r>
              <a:rPr lang="ru-RU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помощи</a:t>
            </a:r>
            <a:endParaRPr lang="ru-RU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0" eaLnBrk="0" hangingPunct="0"/>
            <a:r>
              <a:rPr lang="ru-RU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ФГБУ «ЦНИИОИЗ»  </a:t>
            </a:r>
            <a:r>
              <a:rPr lang="ru-RU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Минздрава России</a:t>
            </a:r>
          </a:p>
          <a:p>
            <a:pPr lvl="0" eaLnBrk="0" hangingPunct="0"/>
            <a:endParaRPr lang="ru-RU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0" eaLnBrk="0" hangingPunct="0"/>
            <a:r>
              <a:rPr lang="ru-RU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А.В. Капустина, </a:t>
            </a:r>
            <a:r>
              <a:rPr lang="ru-RU" sz="1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с.н.с</a:t>
            </a:r>
            <a:r>
              <a:rPr lang="ru-RU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научно-организационный отдел</a:t>
            </a:r>
          </a:p>
          <a:p>
            <a:pPr lvl="0" eaLnBrk="0" hangingPunct="0"/>
            <a:r>
              <a:rPr lang="ru-RU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ФГБУ «НМИЦ ТПМ» </a:t>
            </a:r>
            <a:r>
              <a:rPr lang="ru-RU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Минздрава России</a:t>
            </a:r>
          </a:p>
          <a:p>
            <a:pPr lvl="0" eaLnBrk="0" hangingPunct="0"/>
            <a:endParaRPr lang="ru-RU" sz="1200" b="1" dirty="0">
              <a:solidFill>
                <a:srgbClr val="796F39"/>
              </a:solidFill>
            </a:endParaRPr>
          </a:p>
          <a:p>
            <a:pPr eaLnBrk="0" hangingPunct="0"/>
            <a:endParaRPr lang="ru-RU" sz="1200" b="1" dirty="0">
              <a:solidFill>
                <a:srgbClr val="796F39"/>
              </a:solidFill>
            </a:endParaRPr>
          </a:p>
          <a:p>
            <a:pPr eaLnBrk="0" hangingPunct="0"/>
            <a:endParaRPr lang="ru-RU" b="1" dirty="0">
              <a:solidFill>
                <a:srgbClr val="796F39"/>
              </a:solidFill>
            </a:endParaRPr>
          </a:p>
          <a:p>
            <a:pPr eaLnBrk="0" hangingPunct="0"/>
            <a:endParaRPr lang="ru-RU" b="1" dirty="0">
              <a:solidFill>
                <a:srgbClr val="796F39"/>
              </a:solidFill>
            </a:endParaRPr>
          </a:p>
          <a:p>
            <a:pPr eaLnBrk="0" hangingPunct="0"/>
            <a:r>
              <a:rPr lang="ru-RU" b="1" dirty="0">
                <a:solidFill>
                  <a:srgbClr val="796F39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49244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70A5389E-F193-DA44-ABB8-C2B6F2BCF3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1365" y="7464"/>
            <a:ext cx="12192000" cy="6843072"/>
          </a:xfrm>
          <a:prstGeom prst="rect">
            <a:avLst/>
          </a:prstGeom>
        </p:spPr>
      </p:pic>
      <p:pic>
        <p:nvPicPr>
          <p:cNvPr id="108" name="Рисунок 107">
            <a:extLst>
              <a:ext uri="{FF2B5EF4-FFF2-40B4-BE49-F238E27FC236}">
                <a16:creationId xmlns="" xmlns:a16="http://schemas.microsoft.com/office/drawing/2014/main" id="{7E9DE1C1-3A28-B042-A51E-5CE1B32563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65288"/>
            <a:ext cx="12192000" cy="1994045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669342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prstClr val="black"/>
                </a:solidFill>
                <a:latin typeface="Montserrat"/>
              </a:rPr>
              <a:t>2. ОРГАНИЗАЦИОННО-МЕТОДИЧЕСКАЯ РАБОТА</a:t>
            </a:r>
          </a:p>
          <a:p>
            <a:r>
              <a:rPr lang="ru-RU" b="1" dirty="0">
                <a:solidFill>
                  <a:prstClr val="black"/>
                </a:solidFill>
                <a:latin typeface="Montserrat"/>
              </a:rPr>
              <a:t/>
            </a:r>
            <a:br>
              <a:rPr lang="ru-RU" b="1" dirty="0">
                <a:solidFill>
                  <a:prstClr val="black"/>
                </a:solidFill>
                <a:latin typeface="Montserrat"/>
              </a:rPr>
            </a:br>
            <a:r>
              <a:rPr lang="ru-RU" b="1" dirty="0" smtClean="0">
                <a:solidFill>
                  <a:prstClr val="black"/>
                </a:solidFill>
                <a:latin typeface="Montserrat"/>
              </a:rPr>
              <a:t>2.2 МЕТОДИЧЕСКАЯ РАБОТА</a:t>
            </a:r>
            <a:endParaRPr lang="ru-RU" b="1" dirty="0" smtClean="0">
              <a:solidFill>
                <a:prstClr val="black"/>
              </a:solidFill>
              <a:latin typeface="Montserrat"/>
            </a:endParaRPr>
          </a:p>
          <a:p>
            <a:endParaRPr lang="ru-RU" sz="2000" b="1" dirty="0" smtClean="0">
              <a:solidFill>
                <a:prstClr val="black"/>
              </a:solidFill>
              <a:latin typeface="Montserrat"/>
            </a:endParaRPr>
          </a:p>
          <a:p>
            <a:r>
              <a:rPr lang="ru-RU" b="1" dirty="0" smtClean="0">
                <a:solidFill>
                  <a:prstClr val="black"/>
                </a:solidFill>
                <a:latin typeface="Montserrat"/>
              </a:rPr>
              <a:t>Таблица 2002</a:t>
            </a:r>
            <a:endParaRPr lang="ru-RU" b="1" dirty="0" smtClean="0">
              <a:solidFill>
                <a:prstClr val="black"/>
              </a:solidFill>
              <a:latin typeface="Montserrat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Прямоугольник 21">
            <a:extLst>
              <a:ext uri="{FF2B5EF4-FFF2-40B4-BE49-F238E27FC236}">
                <a16:creationId xmlns="" xmlns:a16="http://schemas.microsoft.com/office/drawing/2014/main" id="{8F4C1328-F2B2-E34A-B80F-1AF794486ADF}"/>
              </a:ext>
            </a:extLst>
          </p:cNvPr>
          <p:cNvSpPr/>
          <p:nvPr/>
        </p:nvSpPr>
        <p:spPr>
          <a:xfrm>
            <a:off x="1600050" y="1015383"/>
            <a:ext cx="15702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1200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31" name="Прямоугольник 30">
            <a:extLst>
              <a:ext uri="{FF2B5EF4-FFF2-40B4-BE49-F238E27FC236}">
                <a16:creationId xmlns="" xmlns:a16="http://schemas.microsoft.com/office/drawing/2014/main" id="{7D4D372C-A932-1443-B4E1-F3B94BC43516}"/>
              </a:ext>
            </a:extLst>
          </p:cNvPr>
          <p:cNvSpPr/>
          <p:nvPr/>
        </p:nvSpPr>
        <p:spPr>
          <a:xfrm>
            <a:off x="8869122" y="1236460"/>
            <a:ext cx="14482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115" name="Прямоугольник 114">
            <a:extLst>
              <a:ext uri="{FF2B5EF4-FFF2-40B4-BE49-F238E27FC236}">
                <a16:creationId xmlns="" xmlns:a16="http://schemas.microsoft.com/office/drawing/2014/main" id="{8761A4E6-EEFF-3B49-9518-0A5CCA11F163}"/>
              </a:ext>
            </a:extLst>
          </p:cNvPr>
          <p:cNvSpPr/>
          <p:nvPr/>
        </p:nvSpPr>
        <p:spPr>
          <a:xfrm>
            <a:off x="1328735" y="2865803"/>
            <a:ext cx="4767265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endParaRPr lang="ru-RU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3" name="Rectangle 4"/>
          <p:cNvSpPr txBox="1">
            <a:spLocks/>
          </p:cNvSpPr>
          <p:nvPr/>
        </p:nvSpPr>
        <p:spPr bwMode="auto">
          <a:xfrm>
            <a:off x="3819346" y="2699527"/>
            <a:ext cx="3605390" cy="454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65125" indent="-255588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0713" indent="-228600" algn="l" rtl="0" eaLnBrk="0" fontAlgn="base" hangingPunct="0"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8838" indent="-228600" algn="l" rtl="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lvl="0" algn="ctr" eaLnBrk="1" hangingPunct="1">
              <a:buClr>
                <a:srgbClr val="72A376"/>
              </a:buClr>
              <a:buNone/>
            </a:pPr>
            <a:r>
              <a:rPr lang="ru-RU" sz="2000" b="1" dirty="0">
                <a:solidFill>
                  <a:prstClr val="black"/>
                </a:solidFill>
                <a:latin typeface="Arial" charset="0"/>
                <a:hlinkClick r:id="rId5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Таблица 2002</a:t>
            </a:r>
            <a:r>
              <a:rPr lang="ru-RU" sz="2000" b="1" dirty="0">
                <a:solidFill>
                  <a:prstClr val="black"/>
                </a:solidFill>
                <a:latin typeface="Arial" charset="0"/>
              </a:rPr>
              <a:t> </a:t>
            </a:r>
          </a:p>
          <a:p>
            <a:pPr lvl="0" algn="ctr" eaLnBrk="1" hangingPunct="1">
              <a:buClr>
                <a:srgbClr val="72A376"/>
              </a:buClr>
              <a:buNone/>
            </a:pPr>
            <a:endParaRPr lang="ru-RU" sz="2000" b="1" dirty="0">
              <a:solidFill>
                <a:prstClr val="black"/>
              </a:solidFill>
              <a:latin typeface="Arial" charset="0"/>
            </a:endParaRPr>
          </a:p>
          <a:p>
            <a:pPr lvl="0" algn="just" eaLnBrk="1" hangingPunct="1">
              <a:buClr>
                <a:srgbClr val="72A376"/>
              </a:buClr>
            </a:pPr>
            <a:r>
              <a:rPr lang="ru-RU" sz="2000" dirty="0">
                <a:solidFill>
                  <a:prstClr val="black"/>
                </a:solidFill>
                <a:latin typeface="Arial" charset="0"/>
              </a:rPr>
              <a:t>стр. 1 = стр. 2 + 3 + 4 + 5;</a:t>
            </a:r>
          </a:p>
          <a:p>
            <a:pPr lvl="0" algn="just" eaLnBrk="1" hangingPunct="1">
              <a:buClr>
                <a:srgbClr val="72A376"/>
              </a:buClr>
            </a:pPr>
            <a:r>
              <a:rPr lang="ru-RU" sz="2000" dirty="0">
                <a:solidFill>
                  <a:prstClr val="black"/>
                </a:solidFill>
                <a:latin typeface="Arial" charset="0"/>
              </a:rPr>
              <a:t>дополнительно расшифровать стр. 5 </a:t>
            </a:r>
            <a:r>
              <a:rPr lang="ru-RU" sz="2000" b="1" dirty="0">
                <a:solidFill>
                  <a:prstClr val="black"/>
                </a:solidFill>
                <a:latin typeface="Arial" charset="0"/>
              </a:rPr>
              <a:t>«прочие» 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- для кого подготовлены методические материалы</a:t>
            </a:r>
          </a:p>
          <a:p>
            <a:pPr marL="109537" lvl="0" indent="0" algn="just" eaLnBrk="1" hangingPunct="1">
              <a:buClr>
                <a:srgbClr val="72A376"/>
              </a:buClr>
              <a:buNone/>
            </a:pPr>
            <a:endParaRPr lang="ru-RU" sz="2000" dirty="0">
              <a:solidFill>
                <a:prstClr val="black"/>
              </a:solidFill>
              <a:latin typeface="Arial" charset="0"/>
            </a:endParaRPr>
          </a:p>
          <a:p>
            <a:pPr eaLnBrk="1" hangingPunct="1">
              <a:buClr>
                <a:srgbClr val="4472C4"/>
              </a:buClr>
              <a:buFont typeface="Wingdings 3" pitchFamily="18" charset="2"/>
              <a:buNone/>
            </a:pPr>
            <a:endParaRPr lang="ru-RU" sz="2000" dirty="0" smtClean="0">
              <a:solidFill>
                <a:prstClr val="black"/>
              </a:solidFill>
              <a:latin typeface="Arial" charset="0"/>
            </a:endParaRPr>
          </a:p>
          <a:p>
            <a:pPr eaLnBrk="1" hangingPunct="1">
              <a:buClr>
                <a:srgbClr val="4472C4"/>
              </a:buClr>
            </a:pPr>
            <a:endParaRPr lang="ru-RU" sz="2000" dirty="0">
              <a:solidFill>
                <a:prstClr val="black"/>
              </a:solidFill>
              <a:latin typeface="Arial" charset="0"/>
            </a:endParaRPr>
          </a:p>
        </p:txBody>
      </p:sp>
      <p:graphicFrame>
        <p:nvGraphicFramePr>
          <p:cNvPr id="12" name="Group 2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1161400"/>
              </p:ext>
            </p:extLst>
          </p:nvPr>
        </p:nvGraphicFramePr>
        <p:xfrm>
          <a:off x="0" y="1249049"/>
          <a:ext cx="3960813" cy="5616579"/>
        </p:xfrm>
        <a:graphic>
          <a:graphicData uri="http://schemas.openxmlformats.org/drawingml/2006/table">
            <a:tbl>
              <a:tblPr/>
              <a:tblGrid>
                <a:gridCol w="27717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1277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7626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508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(2002)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8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Виды деятельности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№ строки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Всего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76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048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Подготовлено методических материалов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92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в  т.ч.  для отделений (кабинетов)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76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медицинской профилактики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76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для медицинских работников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08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для педагогов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92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прочих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032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Разработано профилактических программ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08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 т.ч. компьютерных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4032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Приобретено профилактических программ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492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 т.ч. компьютерных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4048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Внедрено профилактических программ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492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 т.ч. компьютерных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4032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Создано видеофильмов и видеоклипов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2508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аудиороликов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2492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Дано методических консультаций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586101" y="1661714"/>
            <a:ext cx="4444534" cy="5161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fontAlgn="base">
              <a:spcBef>
                <a:spcPct val="30000"/>
              </a:spcBef>
              <a:spcAft>
                <a:spcPct val="0"/>
              </a:spcAft>
            </a:pPr>
            <a:r>
              <a:rPr lang="ru-RU" dirty="0">
                <a:solidFill>
                  <a:prstClr val="black"/>
                </a:solidFill>
                <a:hlinkClick r:id="rId6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Строки 06,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>
                <a:solidFill>
                  <a:prstClr val="black"/>
                </a:solidFill>
                <a:hlinkClick r:id="rId7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08</a:t>
            </a:r>
            <a:r>
              <a:rPr lang="ru-RU" dirty="0">
                <a:solidFill>
                  <a:prstClr val="black"/>
                </a:solidFill>
              </a:rPr>
              <a:t> "разработано.., приобретено профилактических программ" (соответственно) - под профилактическими программами понимаются программы для массового использования в практическом здравоохранении по индивидуальной оценке риска возникновения неинфекционных заболеваний, оценке образа жизни, резерва здоровья и т.п</a:t>
            </a:r>
            <a:r>
              <a:rPr lang="ru-RU" dirty="0" smtClean="0">
                <a:solidFill>
                  <a:prstClr val="black"/>
                </a:solidFill>
              </a:rPr>
              <a:t>.;</a:t>
            </a:r>
            <a:endParaRPr lang="ru-RU" dirty="0">
              <a:solidFill>
                <a:prstClr val="black"/>
              </a:solidFill>
              <a:hlinkClick r:id="rId8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</a:endParaRPr>
          </a:p>
          <a:p>
            <a:pPr lvl="0" algn="just" fontAlgn="base">
              <a:spcBef>
                <a:spcPct val="30000"/>
              </a:spcBef>
              <a:spcAft>
                <a:spcPct val="0"/>
              </a:spcAft>
            </a:pPr>
            <a:r>
              <a:rPr lang="ru-RU" dirty="0">
                <a:solidFill>
                  <a:prstClr val="black"/>
                </a:solidFill>
                <a:hlinkClick r:id="rId8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Строка 14</a:t>
            </a:r>
            <a:r>
              <a:rPr lang="ru-RU" dirty="0">
                <a:solidFill>
                  <a:prstClr val="black"/>
                </a:solidFill>
              </a:rPr>
              <a:t> "дано методических консультаций" - под методической консультацией понимается ответ на вопрос, разъяснение по каким-либо аспектам профилактической работы, по методике гигиенического обучения и воспитания населения, данные специалистами </a:t>
            </a:r>
            <a:r>
              <a:rPr lang="ru-RU" dirty="0" smtClean="0">
                <a:solidFill>
                  <a:prstClr val="black"/>
                </a:solidFill>
              </a:rPr>
              <a:t>ЦОЗМП/ЦМП в </a:t>
            </a:r>
            <a:r>
              <a:rPr lang="ru-RU" dirty="0">
                <a:solidFill>
                  <a:prstClr val="black"/>
                </a:solidFill>
              </a:rPr>
              <a:t>письменной или устной </a:t>
            </a:r>
            <a:r>
              <a:rPr lang="ru-RU" dirty="0" smtClean="0">
                <a:solidFill>
                  <a:prstClr val="black"/>
                </a:solidFill>
              </a:rPr>
              <a:t>форме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36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70A5389E-F193-DA44-ABB8-C2B6F2BCF3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1365" y="7464"/>
            <a:ext cx="12192000" cy="6843072"/>
          </a:xfrm>
          <a:prstGeom prst="rect">
            <a:avLst/>
          </a:prstGeom>
        </p:spPr>
      </p:pic>
      <p:pic>
        <p:nvPicPr>
          <p:cNvPr id="108" name="Рисунок 107">
            <a:extLst>
              <a:ext uri="{FF2B5EF4-FFF2-40B4-BE49-F238E27FC236}">
                <a16:creationId xmlns="" xmlns:a16="http://schemas.microsoft.com/office/drawing/2014/main" id="{7E9DE1C1-3A28-B042-A51E-5CE1B32563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65288"/>
            <a:ext cx="12192000" cy="1994045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669342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prstClr val="black"/>
                </a:solidFill>
                <a:latin typeface="Montserrat"/>
              </a:rPr>
              <a:t>2. ОРГАНИЗАЦИОННО-МЕТОДИЧЕСКАЯ РАБОТА</a:t>
            </a:r>
          </a:p>
          <a:p>
            <a:r>
              <a:rPr lang="ru-RU" b="1" dirty="0">
                <a:solidFill>
                  <a:prstClr val="black"/>
                </a:solidFill>
                <a:latin typeface="Montserrat"/>
              </a:rPr>
              <a:t/>
            </a:r>
            <a:br>
              <a:rPr lang="ru-RU" b="1" dirty="0">
                <a:solidFill>
                  <a:prstClr val="black"/>
                </a:solidFill>
                <a:latin typeface="Montserrat"/>
              </a:rPr>
            </a:br>
            <a:r>
              <a:rPr lang="ru-RU" b="1" dirty="0" smtClean="0">
                <a:solidFill>
                  <a:prstClr val="black"/>
                </a:solidFill>
                <a:latin typeface="Montserrat"/>
              </a:rPr>
              <a:t>2.3 СОЦИОЛОГИЧЕСКИЕ ИССЛЕДОВАНИЯ</a:t>
            </a:r>
            <a:endParaRPr lang="ru-RU" b="1" dirty="0" smtClean="0">
              <a:solidFill>
                <a:prstClr val="black"/>
              </a:solidFill>
              <a:latin typeface="Montserrat"/>
            </a:endParaRPr>
          </a:p>
          <a:p>
            <a:endParaRPr lang="ru-RU" sz="2000" b="1" dirty="0" smtClean="0">
              <a:solidFill>
                <a:prstClr val="black"/>
              </a:solidFill>
              <a:latin typeface="Montserrat"/>
            </a:endParaRPr>
          </a:p>
          <a:p>
            <a:r>
              <a:rPr lang="ru-RU" b="1" dirty="0" smtClean="0">
                <a:solidFill>
                  <a:prstClr val="black"/>
                </a:solidFill>
                <a:latin typeface="Montserrat"/>
              </a:rPr>
              <a:t>Таблица 2003</a:t>
            </a:r>
            <a:endParaRPr lang="ru-RU" b="1" dirty="0" smtClean="0">
              <a:solidFill>
                <a:prstClr val="black"/>
              </a:solidFill>
              <a:latin typeface="Montserrat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Прямоугольник 21">
            <a:extLst>
              <a:ext uri="{FF2B5EF4-FFF2-40B4-BE49-F238E27FC236}">
                <a16:creationId xmlns="" xmlns:a16="http://schemas.microsoft.com/office/drawing/2014/main" id="{8F4C1328-F2B2-E34A-B80F-1AF794486ADF}"/>
              </a:ext>
            </a:extLst>
          </p:cNvPr>
          <p:cNvSpPr/>
          <p:nvPr/>
        </p:nvSpPr>
        <p:spPr>
          <a:xfrm>
            <a:off x="1600050" y="1015383"/>
            <a:ext cx="15702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1200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31" name="Прямоугольник 30">
            <a:extLst>
              <a:ext uri="{FF2B5EF4-FFF2-40B4-BE49-F238E27FC236}">
                <a16:creationId xmlns="" xmlns:a16="http://schemas.microsoft.com/office/drawing/2014/main" id="{7D4D372C-A932-1443-B4E1-F3B94BC43516}"/>
              </a:ext>
            </a:extLst>
          </p:cNvPr>
          <p:cNvSpPr/>
          <p:nvPr/>
        </p:nvSpPr>
        <p:spPr>
          <a:xfrm>
            <a:off x="8869122" y="1236460"/>
            <a:ext cx="14482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115" name="Прямоугольник 114">
            <a:extLst>
              <a:ext uri="{FF2B5EF4-FFF2-40B4-BE49-F238E27FC236}">
                <a16:creationId xmlns="" xmlns:a16="http://schemas.microsoft.com/office/drawing/2014/main" id="{8761A4E6-EEFF-3B49-9518-0A5CCA11F163}"/>
              </a:ext>
            </a:extLst>
          </p:cNvPr>
          <p:cNvSpPr/>
          <p:nvPr/>
        </p:nvSpPr>
        <p:spPr>
          <a:xfrm>
            <a:off x="1328735" y="2865803"/>
            <a:ext cx="4767265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endParaRPr lang="ru-RU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4"/>
              <p:cNvSpPr txBox="1">
                <a:spLocks/>
              </p:cNvSpPr>
              <p:nvPr/>
            </p:nvSpPr>
            <p:spPr bwMode="auto">
              <a:xfrm>
                <a:off x="6427695" y="2067457"/>
                <a:ext cx="5381782" cy="4540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65125" indent="-255588" algn="l" rtl="0" eaLnBrk="0" fontAlgn="base" hangingPunct="0">
                  <a:spcBef>
                    <a:spcPts val="400"/>
                  </a:spcBef>
                  <a:spcAft>
                    <a:spcPct val="0"/>
                  </a:spcAft>
                  <a:buClr>
                    <a:schemeClr val="accent1"/>
                  </a:buClr>
                  <a:buSzPct val="68000"/>
                  <a:buFont typeface="Wingdings 3" pitchFamily="18" charset="2"/>
                  <a:buChar char="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20713" indent="-228600" algn="l" rtl="0" eaLnBrk="0" fontAlgn="base" hangingPunct="0">
                  <a:spcBef>
                    <a:spcPts val="325"/>
                  </a:spcBef>
                  <a:spcAft>
                    <a:spcPct val="0"/>
                  </a:spcAft>
                  <a:buClr>
                    <a:schemeClr val="accent1"/>
                  </a:buClr>
                  <a:buFont typeface="Verdana" pitchFamily="34" charset="0"/>
                  <a:buChar char="◦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58838" indent="-228600" algn="l" rtl="0" eaLnBrk="0" fontAlgn="base" hangingPunct="0">
                  <a:spcBef>
                    <a:spcPts val="350"/>
                  </a:spcBef>
                  <a:spcAft>
                    <a:spcPct val="0"/>
                  </a:spcAft>
                  <a:buClr>
                    <a:schemeClr val="accent2"/>
                  </a:buClr>
                  <a:buSzPct val="100000"/>
                  <a:buFont typeface="Wingdings 2" pitchFamily="18" charset="2"/>
                  <a:buChar char="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43000" indent="-228600" algn="l" rtl="0" eaLnBrk="0" fontAlgn="base" hangingPunct="0">
                  <a:spcBef>
                    <a:spcPts val="35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 2" pitchFamily="18" charset="2"/>
                  <a:buChar char="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-228600" algn="l" rtl="0" eaLnBrk="0" fontAlgn="base" hangingPunct="0">
                  <a:spcBef>
                    <a:spcPts val="350"/>
                  </a:spcBef>
                  <a:spcAft>
                    <a:spcPct val="0"/>
                  </a:spcAft>
                  <a:buClr>
                    <a:schemeClr val="accent2"/>
                  </a:buClr>
                  <a:buFont typeface="Wingdings 2" pitchFamily="18" charset="2"/>
                  <a:buChar char="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600200" indent="-228600" algn="l" rtl="0" eaLnBrk="1" latinLnBrk="0" hangingPunct="1">
                  <a:spcBef>
                    <a:spcPts val="350"/>
                  </a:spcBef>
                  <a:buClr>
                    <a:schemeClr val="accent3"/>
                  </a:buClr>
                  <a:buFont typeface="Wingdings 2"/>
                  <a:buChar char="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828800" indent="-228600" algn="l" rtl="0" eaLnBrk="1" latinLnBrk="0" hangingPunct="1">
                  <a:spcBef>
                    <a:spcPts val="350"/>
                  </a:spcBef>
                  <a:buClr>
                    <a:schemeClr val="accent3"/>
                  </a:buClr>
                  <a:buFont typeface="Wingdings 2"/>
                  <a:buChar char="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057400" indent="-228600" algn="l" rtl="0" eaLnBrk="1" latinLnBrk="0" hangingPunct="1">
                  <a:spcBef>
                    <a:spcPts val="350"/>
                  </a:spcBef>
                  <a:buClr>
                    <a:schemeClr val="accent3"/>
                  </a:buClr>
                  <a:buFont typeface="Wingdings 2"/>
                  <a:buChar char="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286000" indent="-228600" algn="l" rtl="0" eaLnBrk="1" latinLnBrk="0" hangingPunct="1">
                  <a:spcBef>
                    <a:spcPts val="350"/>
                  </a:spcBef>
                  <a:buClr>
                    <a:schemeClr val="accent3"/>
                  </a:buClr>
                  <a:buFont typeface="Wingdings 2"/>
                  <a:buChar char="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  <a:extLst/>
              </a:lstStyle>
              <a:p>
                <a:pPr lvl="0" algn="ctr" eaLnBrk="1" hangingPunct="1">
                  <a:buClr>
                    <a:srgbClr val="72A376"/>
                  </a:buClr>
                  <a:buNone/>
                </a:pPr>
                <a:r>
                  <a:rPr lang="ru-RU" sz="2000" b="1" dirty="0">
                    <a:solidFill>
                      <a:prstClr val="black"/>
                    </a:solidFill>
                    <a:latin typeface="Arial" charset="0"/>
                    <a:hlinkClick r:id="rId5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    </a:rPr>
                  <a:t>Таблица 2003</a:t>
                </a:r>
                <a:endParaRPr lang="ru-RU" sz="2000" b="1" dirty="0">
                  <a:solidFill>
                    <a:prstClr val="black"/>
                  </a:solidFill>
                  <a:latin typeface="Arial" charset="0"/>
                </a:endParaRPr>
              </a:p>
              <a:p>
                <a:pPr lvl="0" algn="ctr" eaLnBrk="1" hangingPunct="1">
                  <a:buClr>
                    <a:srgbClr val="72A376"/>
                  </a:buClr>
                  <a:buNone/>
                </a:pPr>
                <a:endParaRPr lang="ru-RU" sz="2000" b="1" dirty="0">
                  <a:solidFill>
                    <a:prstClr val="black"/>
                  </a:solidFill>
                  <a:latin typeface="Arial" charset="0"/>
                </a:endParaRPr>
              </a:p>
              <a:p>
                <a:pPr lvl="0" eaLnBrk="1" hangingPunct="1">
                  <a:buClr>
                    <a:srgbClr val="72A376"/>
                  </a:buClr>
                </a:pPr>
                <a:r>
                  <a:rPr lang="ru-RU" sz="2000" dirty="0">
                    <a:solidFill>
                      <a:prstClr val="black"/>
                    </a:solidFill>
                    <a:latin typeface="Arial" charset="0"/>
                  </a:rPr>
                  <a:t>указывается </a:t>
                </a:r>
                <a:r>
                  <a:rPr lang="ru-RU" sz="2000" b="1" dirty="0">
                    <a:solidFill>
                      <a:prstClr val="black"/>
                    </a:solidFill>
                    <a:latin typeface="Arial" charset="0"/>
                  </a:rPr>
                  <a:t>число</a:t>
                </a:r>
                <a:r>
                  <a:rPr lang="ru-RU" sz="2000" dirty="0">
                    <a:solidFill>
                      <a:prstClr val="black"/>
                    </a:solidFill>
                    <a:latin typeface="Arial" charset="0"/>
                  </a:rPr>
                  <a:t> и виды социологических </a:t>
                </a:r>
                <a:r>
                  <a:rPr lang="ru-RU" sz="2000" b="1" dirty="0">
                    <a:solidFill>
                      <a:prstClr val="black"/>
                    </a:solidFill>
                    <a:latin typeface="Arial" charset="0"/>
                  </a:rPr>
                  <a:t>исследований</a:t>
                </a:r>
                <a:r>
                  <a:rPr lang="ru-RU" sz="2000" dirty="0">
                    <a:solidFill>
                      <a:prstClr val="black"/>
                    </a:solidFill>
                    <a:latin typeface="Arial" charset="0"/>
                  </a:rPr>
                  <a:t>;</a:t>
                </a:r>
              </a:p>
              <a:p>
                <a:pPr lvl="0" eaLnBrk="1" hangingPunct="1">
                  <a:buClr>
                    <a:srgbClr val="72A376"/>
                  </a:buClr>
                </a:pPr>
                <a:r>
                  <a:rPr lang="ru-RU" sz="2000" dirty="0">
                    <a:solidFill>
                      <a:prstClr val="black"/>
                    </a:solidFill>
                    <a:latin typeface="Arial" charset="0"/>
                  </a:rPr>
                  <a:t>дополнительно необходимо иметь </a:t>
                </a:r>
                <a:r>
                  <a:rPr lang="ru-RU" sz="2000" b="1" dirty="0">
                    <a:solidFill>
                      <a:prstClr val="black"/>
                    </a:solidFill>
                    <a:latin typeface="Arial" charset="0"/>
                  </a:rPr>
                  <a:t>сведения о числе респондентов, </a:t>
                </a:r>
                <a:r>
                  <a:rPr lang="ru-RU" sz="2000" dirty="0">
                    <a:solidFill>
                      <a:prstClr val="black"/>
                    </a:solidFill>
                    <a:latin typeface="Arial" charset="0"/>
                  </a:rPr>
                  <a:t>участвовавших в этих </a:t>
                </a:r>
                <a:r>
                  <a:rPr lang="ru-RU" sz="2000" dirty="0" smtClean="0">
                    <a:solidFill>
                      <a:prstClr val="black"/>
                    </a:solidFill>
                    <a:latin typeface="Arial" charset="0"/>
                  </a:rPr>
                  <a:t>исследованиях (указать в пояснительной записке);</a:t>
                </a:r>
              </a:p>
              <a:p>
                <a:pPr eaLnBrk="1" hangingPunct="1">
                  <a:buClr>
                    <a:srgbClr val="72A376"/>
                  </a:buClr>
                </a:pPr>
                <a:r>
                  <a:rPr lang="ru-RU" sz="2000" dirty="0">
                    <a:solidFill>
                      <a:prstClr val="black"/>
                    </a:solidFill>
                    <a:latin typeface="Arial" charset="0"/>
                  </a:rPr>
                  <a:t>стр.1 </a:t>
                </a:r>
                <a14:m>
                  <m:oMath xmlns:m="http://schemas.openxmlformats.org/officeDocument/2006/math">
                    <m:r>
                      <a:rPr lang="ru-RU" sz="1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</m:oMath>
                </a14:m>
                <a:r>
                  <a:rPr lang="ru-RU" sz="2000" dirty="0">
                    <a:solidFill>
                      <a:prstClr val="black"/>
                    </a:solidFill>
                    <a:latin typeface="Arial" charset="0"/>
                  </a:rPr>
                  <a:t> стр</a:t>
                </a:r>
                <a:r>
                  <a:rPr lang="ru-RU" sz="2000" dirty="0">
                    <a:solidFill>
                      <a:prstClr val="black"/>
                    </a:solidFill>
                    <a:latin typeface="Arial" charset="0"/>
                  </a:rPr>
                  <a:t>. 2;</a:t>
                </a:r>
                <a:endParaRPr lang="ru-RU" sz="2000" dirty="0">
                  <a:solidFill>
                    <a:prstClr val="black"/>
                  </a:solidFill>
                  <a:latin typeface="Arial" charset="0"/>
                  <a:hlinkClick r:id="rId6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  </a:endParaRPr>
              </a:p>
              <a:p>
                <a:pPr lvl="0" eaLnBrk="1" hangingPunct="1">
                  <a:buClr>
                    <a:srgbClr val="72A376"/>
                  </a:buClr>
                </a:pPr>
                <a:r>
                  <a:rPr lang="ru-RU" sz="2000" dirty="0" smtClean="0">
                    <a:solidFill>
                      <a:prstClr val="black"/>
                    </a:solidFill>
                    <a:latin typeface="Arial" charset="0"/>
                  </a:rPr>
                  <a:t>стр</a:t>
                </a:r>
                <a:r>
                  <a:rPr lang="ru-RU" sz="2000" dirty="0">
                    <a:solidFill>
                      <a:prstClr val="black"/>
                    </a:solidFill>
                    <a:latin typeface="Arial" charset="0"/>
                  </a:rPr>
                  <a:t>. 3 = стр. 4+5+6+7+8+9;</a:t>
                </a:r>
              </a:p>
              <a:p>
                <a:pPr lvl="0" eaLnBrk="1" hangingPunct="1">
                  <a:buClr>
                    <a:srgbClr val="72A376"/>
                  </a:buClr>
                </a:pPr>
                <a:r>
                  <a:rPr lang="ru-RU" sz="2000" b="1" dirty="0">
                    <a:solidFill>
                      <a:prstClr val="black"/>
                    </a:solidFill>
                    <a:latin typeface="Arial" charset="0"/>
                  </a:rPr>
                  <a:t>дополнительно расшифровать </a:t>
                </a:r>
                <a:r>
                  <a:rPr lang="ru-RU" sz="2000" dirty="0">
                    <a:solidFill>
                      <a:prstClr val="black"/>
                    </a:solidFill>
                    <a:latin typeface="Arial" charset="0"/>
                    <a:hlinkClick r:id="rId7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    </a:rPr>
                  <a:t>стр.11</a:t>
                </a:r>
                <a:r>
                  <a:rPr lang="ru-RU" sz="2000" dirty="0">
                    <a:solidFill>
                      <a:prstClr val="black"/>
                    </a:solidFill>
                    <a:latin typeface="Arial" charset="0"/>
                  </a:rPr>
                  <a:t> </a:t>
                </a:r>
                <a:r>
                  <a:rPr lang="ru-RU" sz="2000" b="1" dirty="0" smtClean="0">
                    <a:solidFill>
                      <a:prstClr val="black"/>
                    </a:solidFill>
                    <a:latin typeface="Arial" charset="0"/>
                  </a:rPr>
                  <a:t>прочие</a:t>
                </a:r>
                <a:r>
                  <a:rPr lang="ru-RU" sz="2000" dirty="0" smtClean="0">
                    <a:solidFill>
                      <a:prstClr val="black"/>
                    </a:solidFill>
                    <a:latin typeface="Arial" charset="0"/>
                  </a:rPr>
                  <a:t> </a:t>
                </a:r>
                <a:r>
                  <a:rPr lang="ru-RU" sz="2000" dirty="0">
                    <a:solidFill>
                      <a:prstClr val="black"/>
                    </a:solidFill>
                    <a:latin typeface="Arial" charset="0"/>
                  </a:rPr>
                  <a:t>виды социологических исследований.</a:t>
                </a:r>
              </a:p>
              <a:p>
                <a:pPr eaLnBrk="1" hangingPunct="1">
                  <a:buClr>
                    <a:srgbClr val="4472C4"/>
                  </a:buClr>
                </a:pPr>
                <a:endParaRPr lang="ru-RU" sz="2000" dirty="0" smtClean="0">
                  <a:solidFill>
                    <a:prstClr val="black"/>
                  </a:solidFill>
                  <a:latin typeface="Arial" charset="0"/>
                </a:endParaRPr>
              </a:p>
              <a:p>
                <a:pPr eaLnBrk="1" hangingPunct="1">
                  <a:buClr>
                    <a:srgbClr val="4472C4"/>
                  </a:buClr>
                  <a:buFont typeface="Wingdings 3" pitchFamily="18" charset="2"/>
                  <a:buNone/>
                </a:pPr>
                <a:endParaRPr lang="ru-RU" sz="2100" dirty="0" smtClean="0">
                  <a:solidFill>
                    <a:prstClr val="black"/>
                  </a:solidFill>
                  <a:latin typeface="Arial" charset="0"/>
                </a:endParaRPr>
              </a:p>
              <a:p>
                <a:pPr eaLnBrk="1" hangingPunct="1">
                  <a:buClr>
                    <a:srgbClr val="4472C4"/>
                  </a:buClr>
                </a:pPr>
                <a:endParaRPr lang="ru-RU" sz="2100" dirty="0">
                  <a:solidFill>
                    <a:prstClr val="black"/>
                  </a:solidFill>
                  <a:latin typeface="Arial" charset="0"/>
                </a:endParaRPr>
              </a:p>
            </p:txBody>
          </p:sp>
        </mc:Choice>
        <mc:Fallback>
          <p:sp>
            <p:nvSpPr>
              <p:cNvPr id="13" name="Rectang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27695" y="2067457"/>
                <a:ext cx="5381782" cy="4540250"/>
              </a:xfrm>
              <a:prstGeom prst="rect">
                <a:avLst/>
              </a:prstGeom>
              <a:blipFill rotWithShape="0">
                <a:blip r:embed="rId8"/>
                <a:stretch>
                  <a:fillRect t="-537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2" name="Group 19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3379734"/>
              </p:ext>
            </p:extLst>
          </p:nvPr>
        </p:nvGraphicFramePr>
        <p:xfrm>
          <a:off x="168568" y="1647882"/>
          <a:ext cx="4895850" cy="4984155"/>
        </p:xfrm>
        <a:graphic>
          <a:graphicData uri="http://schemas.openxmlformats.org/drawingml/2006/table">
            <a:tbl>
              <a:tblPr/>
              <a:tblGrid>
                <a:gridCol w="3149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064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398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2592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(2003)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01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Виды деятельности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№ строки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Всего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01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8939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Изучение распространенности поведенческих факторов риска неинфекционных заболеваний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01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 т.ч. среди молодежи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780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Изучение информированности населения о факторах риска неинфекционных заболеваний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901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 т.ч. артериальной гипертонии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901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курения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901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низкой физической активности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901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нерационального питания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901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гиперхолестеринемии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901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ожирения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8915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Изучение санитарной культуры населения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901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Прочие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5560358" y="2965076"/>
                <a:ext cx="22602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0358" y="2965076"/>
                <a:ext cx="226024" cy="276999"/>
              </a:xfrm>
              <a:prstGeom prst="rect">
                <a:avLst/>
              </a:prstGeom>
              <a:blipFill rotWithShape="0">
                <a:blip r:embed="rId9"/>
                <a:stretch>
                  <a:fillRect l="-24324" r="-24324" b="-1087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18232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Рисунок 107">
            <a:extLst>
              <a:ext uri="{FF2B5EF4-FFF2-40B4-BE49-F238E27FC236}">
                <a16:creationId xmlns="" xmlns:a16="http://schemas.microsoft.com/office/drawing/2014/main" id="{7E9DE1C1-3A28-B042-A51E-5CE1B32563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5288"/>
            <a:ext cx="12192000" cy="1994045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244088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solidFill>
                  <a:prstClr val="black"/>
                </a:solidFill>
                <a:latin typeface="Montserrat"/>
              </a:rPr>
              <a:t>3</a:t>
            </a:r>
            <a:r>
              <a:rPr lang="ru-RU" sz="2000" b="1" dirty="0" smtClean="0">
                <a:solidFill>
                  <a:prstClr val="black"/>
                </a:solidFill>
                <a:latin typeface="Montserrat"/>
              </a:rPr>
              <a:t>. ИЗДАТЕЛЬСКАЯ ДЕЯТЕЛЬНОСТЬ</a:t>
            </a:r>
            <a:endParaRPr lang="ru-RU" sz="2000" b="1" dirty="0" smtClean="0">
              <a:solidFill>
                <a:prstClr val="black"/>
              </a:solidFill>
              <a:latin typeface="Montserrat"/>
            </a:endParaRPr>
          </a:p>
          <a:p>
            <a:endParaRPr lang="ru-RU" sz="2000" b="1" dirty="0" smtClean="0">
              <a:solidFill>
                <a:prstClr val="black"/>
              </a:solidFill>
              <a:latin typeface="Montserrat"/>
            </a:endParaRPr>
          </a:p>
          <a:p>
            <a:r>
              <a:rPr lang="ru-RU" sz="2000" b="1" dirty="0" smtClean="0">
                <a:solidFill>
                  <a:prstClr val="black"/>
                </a:solidFill>
                <a:latin typeface="Montserrat"/>
              </a:rPr>
              <a:t>Таблица </a:t>
            </a:r>
            <a:r>
              <a:rPr lang="ru-RU" sz="2000" b="1" dirty="0" smtClean="0">
                <a:solidFill>
                  <a:prstClr val="black"/>
                </a:solidFill>
                <a:latin typeface="Montserrat"/>
              </a:rPr>
              <a:t>3000</a:t>
            </a:r>
            <a:endParaRPr lang="ru-RU" sz="2000" b="1" dirty="0" smtClean="0">
              <a:solidFill>
                <a:prstClr val="black"/>
              </a:solidFill>
              <a:latin typeface="Montserrat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Прямоугольник 21">
            <a:extLst>
              <a:ext uri="{FF2B5EF4-FFF2-40B4-BE49-F238E27FC236}">
                <a16:creationId xmlns="" xmlns:a16="http://schemas.microsoft.com/office/drawing/2014/main" id="{8F4C1328-F2B2-E34A-B80F-1AF794486ADF}"/>
              </a:ext>
            </a:extLst>
          </p:cNvPr>
          <p:cNvSpPr/>
          <p:nvPr/>
        </p:nvSpPr>
        <p:spPr>
          <a:xfrm>
            <a:off x="1600050" y="1015383"/>
            <a:ext cx="15702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1200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31" name="Прямоугольник 30">
            <a:extLst>
              <a:ext uri="{FF2B5EF4-FFF2-40B4-BE49-F238E27FC236}">
                <a16:creationId xmlns="" xmlns:a16="http://schemas.microsoft.com/office/drawing/2014/main" id="{7D4D372C-A932-1443-B4E1-F3B94BC43516}"/>
              </a:ext>
            </a:extLst>
          </p:cNvPr>
          <p:cNvSpPr/>
          <p:nvPr/>
        </p:nvSpPr>
        <p:spPr>
          <a:xfrm>
            <a:off x="8869122" y="1236460"/>
            <a:ext cx="14482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115" name="Прямоугольник 114">
            <a:extLst>
              <a:ext uri="{FF2B5EF4-FFF2-40B4-BE49-F238E27FC236}">
                <a16:creationId xmlns="" xmlns:a16="http://schemas.microsoft.com/office/drawing/2014/main" id="{8761A4E6-EEFF-3B49-9518-0A5CCA11F163}"/>
              </a:ext>
            </a:extLst>
          </p:cNvPr>
          <p:cNvSpPr/>
          <p:nvPr/>
        </p:nvSpPr>
        <p:spPr>
          <a:xfrm>
            <a:off x="1328735" y="2865803"/>
            <a:ext cx="4767265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endParaRPr lang="ru-RU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3" name="Rectangle 4"/>
          <p:cNvSpPr txBox="1">
            <a:spLocks/>
          </p:cNvSpPr>
          <p:nvPr/>
        </p:nvSpPr>
        <p:spPr bwMode="auto">
          <a:xfrm>
            <a:off x="6249773" y="1534610"/>
            <a:ext cx="5381782" cy="5148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65125" indent="-255588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0713" indent="-228600" algn="l" rtl="0" eaLnBrk="0" fontAlgn="base" hangingPunct="0"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8838" indent="-228600" algn="l" rtl="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lvl="0" algn="ctr" eaLnBrk="1" hangingPunct="1">
              <a:lnSpc>
                <a:spcPct val="80000"/>
              </a:lnSpc>
              <a:buClr>
                <a:srgbClr val="72A376"/>
              </a:buClr>
              <a:buNone/>
            </a:pPr>
            <a:r>
              <a:rPr lang="ru-RU" sz="1800" b="1" dirty="0">
                <a:solidFill>
                  <a:prstClr val="black"/>
                </a:solidFill>
                <a:latin typeface="Arial" charset="0"/>
                <a:hlinkClick r:id="rId4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Таблица 3000</a:t>
            </a:r>
            <a:r>
              <a:rPr lang="ru-RU" sz="1800" b="1" dirty="0">
                <a:solidFill>
                  <a:prstClr val="black"/>
                </a:solidFill>
                <a:latin typeface="Arial" charset="0"/>
              </a:rPr>
              <a:t> </a:t>
            </a:r>
          </a:p>
          <a:p>
            <a:pPr lvl="0" algn="just" eaLnBrk="1" hangingPunct="1">
              <a:lnSpc>
                <a:spcPct val="80000"/>
              </a:lnSpc>
              <a:buClr>
                <a:srgbClr val="72A376"/>
              </a:buClr>
            </a:pPr>
            <a:r>
              <a:rPr lang="ru-RU" sz="1800" dirty="0">
                <a:solidFill>
                  <a:prstClr val="black"/>
                </a:solidFill>
                <a:latin typeface="Arial" charset="0"/>
              </a:rPr>
              <a:t>указывается число поименованных изданий (гр. 3), и их тираж (гр. 4);</a:t>
            </a:r>
            <a:endParaRPr lang="ru-RU" sz="1800" dirty="0">
              <a:solidFill>
                <a:prstClr val="black"/>
              </a:solidFill>
              <a:latin typeface="Arial" charset="0"/>
              <a:hlinkClick r:id="rId5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</a:endParaRPr>
          </a:p>
          <a:p>
            <a:pPr lvl="0" algn="just" eaLnBrk="1" hangingPunct="1">
              <a:lnSpc>
                <a:spcPct val="80000"/>
              </a:lnSpc>
              <a:buClr>
                <a:srgbClr val="72A376"/>
              </a:buClr>
            </a:pPr>
            <a:r>
              <a:rPr lang="ru-RU" sz="1800" dirty="0">
                <a:solidFill>
                  <a:srgbClr val="FF0000"/>
                </a:solidFill>
                <a:latin typeface="Arial" charset="0"/>
                <a:hlinkClick r:id="rId6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В стр. 1</a:t>
            </a:r>
            <a:r>
              <a:rPr lang="ru-RU" sz="18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ru-RU" sz="1800" dirty="0">
                <a:solidFill>
                  <a:srgbClr val="0070C0"/>
                </a:solidFill>
                <a:latin typeface="Arial" charset="0"/>
              </a:rPr>
              <a:t>и</a:t>
            </a:r>
            <a:r>
              <a:rPr lang="ru-RU" sz="18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ru-RU" sz="1800" dirty="0">
                <a:solidFill>
                  <a:srgbClr val="FF0000"/>
                </a:solidFill>
                <a:latin typeface="Arial" charset="0"/>
                <a:hlinkClick r:id="rId7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3</a:t>
            </a:r>
            <a:r>
              <a:rPr lang="ru-RU" sz="1800" dirty="0">
                <a:solidFill>
                  <a:prstClr val="black"/>
                </a:solidFill>
                <a:latin typeface="Arial" charset="0"/>
              </a:rPr>
              <a:t> указывается количество наименований и общий тираж изданных </a:t>
            </a:r>
            <a:r>
              <a:rPr lang="ru-RU" sz="1800" dirty="0" smtClean="0">
                <a:solidFill>
                  <a:prstClr val="black"/>
                </a:solidFill>
                <a:latin typeface="Arial" charset="0"/>
              </a:rPr>
              <a:t>ЦОЗМП/ЦМП </a:t>
            </a:r>
            <a:r>
              <a:rPr lang="ru-RU" sz="1800" dirty="0">
                <a:solidFill>
                  <a:prstClr val="black"/>
                </a:solidFill>
                <a:latin typeface="Arial" charset="0"/>
              </a:rPr>
              <a:t>в отчетном году </a:t>
            </a:r>
            <a:r>
              <a:rPr lang="ru-RU" sz="1800" dirty="0" smtClean="0">
                <a:solidFill>
                  <a:prstClr val="black"/>
                </a:solidFill>
                <a:latin typeface="Arial" charset="0"/>
              </a:rPr>
              <a:t>материалов</a:t>
            </a:r>
            <a:r>
              <a:rPr lang="ru-RU" sz="1800" dirty="0">
                <a:solidFill>
                  <a:prstClr val="black"/>
                </a:solidFill>
                <a:latin typeface="Arial" charset="0"/>
              </a:rPr>
              <a:t>, независимо от способа тиражирования, а также от того, кем и когда эти материалы были разработаны;</a:t>
            </a:r>
          </a:p>
          <a:p>
            <a:pPr lvl="0" algn="just" eaLnBrk="1" hangingPunct="1">
              <a:lnSpc>
                <a:spcPct val="80000"/>
              </a:lnSpc>
              <a:buClr>
                <a:srgbClr val="72A376"/>
              </a:buClr>
            </a:pPr>
            <a:r>
              <a:rPr lang="ru-RU" sz="1800" dirty="0">
                <a:solidFill>
                  <a:prstClr val="black"/>
                </a:solidFill>
                <a:latin typeface="Arial" charset="0"/>
              </a:rPr>
              <a:t>стр.1 ˃ стр.2</a:t>
            </a:r>
          </a:p>
          <a:p>
            <a:pPr lvl="0" algn="just" eaLnBrk="1" hangingPunct="1">
              <a:lnSpc>
                <a:spcPct val="80000"/>
              </a:lnSpc>
              <a:buClr>
                <a:srgbClr val="72A376"/>
              </a:buClr>
            </a:pPr>
            <a:r>
              <a:rPr lang="ru-RU" sz="1800" dirty="0">
                <a:solidFill>
                  <a:prstClr val="black"/>
                </a:solidFill>
                <a:latin typeface="Arial" charset="0"/>
              </a:rPr>
              <a:t>стр. 3 = стр. 4+5+6+7+8;</a:t>
            </a:r>
          </a:p>
          <a:p>
            <a:pPr lvl="0" algn="just" eaLnBrk="1" hangingPunct="1">
              <a:lnSpc>
                <a:spcPct val="80000"/>
              </a:lnSpc>
              <a:buClr>
                <a:srgbClr val="72A376"/>
              </a:buClr>
            </a:pPr>
            <a:r>
              <a:rPr lang="ru-RU" sz="1800" dirty="0">
                <a:solidFill>
                  <a:prstClr val="black"/>
                </a:solidFill>
                <a:latin typeface="Arial" charset="0"/>
              </a:rPr>
              <a:t>в </a:t>
            </a:r>
            <a:r>
              <a:rPr lang="ru-RU" sz="1800" dirty="0">
                <a:solidFill>
                  <a:prstClr val="black"/>
                </a:solidFill>
                <a:latin typeface="Arial" charset="0"/>
                <a:hlinkClick r:id="rId8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стр. 9</a:t>
            </a:r>
            <a:r>
              <a:rPr lang="ru-RU" sz="1800" dirty="0">
                <a:solidFill>
                  <a:prstClr val="black"/>
                </a:solidFill>
                <a:latin typeface="Arial" charset="0"/>
              </a:rPr>
              <a:t> учитываются те издания, учредителями или издателями которых выступают </a:t>
            </a:r>
            <a:r>
              <a:rPr lang="ru-RU" sz="1800" dirty="0" smtClean="0">
                <a:solidFill>
                  <a:prstClr val="black"/>
                </a:solidFill>
                <a:latin typeface="Arial" charset="0"/>
              </a:rPr>
              <a:t>ЦОЗМП/ЦМП</a:t>
            </a:r>
            <a:r>
              <a:rPr lang="ru-RU" sz="1800" dirty="0">
                <a:solidFill>
                  <a:prstClr val="black"/>
                </a:solidFill>
                <a:latin typeface="Arial" charset="0"/>
              </a:rPr>
              <a:t>;</a:t>
            </a:r>
          </a:p>
          <a:p>
            <a:pPr lvl="0" algn="just" eaLnBrk="1" hangingPunct="1">
              <a:lnSpc>
                <a:spcPct val="80000"/>
              </a:lnSpc>
              <a:buClr>
                <a:srgbClr val="72A376"/>
              </a:buClr>
            </a:pPr>
            <a:r>
              <a:rPr lang="ru-RU" sz="1800" dirty="0">
                <a:solidFill>
                  <a:srgbClr val="FF0000"/>
                </a:solidFill>
                <a:latin typeface="Arial" charset="0"/>
              </a:rPr>
              <a:t>стр.11</a:t>
            </a:r>
            <a:r>
              <a:rPr lang="ru-RU" sz="1800" dirty="0">
                <a:solidFill>
                  <a:prstClr val="black"/>
                </a:solidFill>
                <a:latin typeface="Arial" charset="0"/>
              </a:rPr>
              <a:t> = стр. 1+3+9+10</a:t>
            </a:r>
          </a:p>
          <a:p>
            <a:pPr lvl="0" algn="just" eaLnBrk="1" hangingPunct="1">
              <a:lnSpc>
                <a:spcPct val="80000"/>
              </a:lnSpc>
              <a:buClr>
                <a:srgbClr val="72A376"/>
              </a:buClr>
            </a:pPr>
            <a:r>
              <a:rPr lang="ru-RU" sz="1800" b="1" dirty="0">
                <a:solidFill>
                  <a:prstClr val="black"/>
                </a:solidFill>
                <a:latin typeface="Arial" charset="0"/>
              </a:rPr>
              <a:t>Дополнительно расшифровать</a:t>
            </a:r>
            <a:r>
              <a:rPr lang="ru-RU" sz="1800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sz="1800" dirty="0">
                <a:solidFill>
                  <a:srgbClr val="FF0000"/>
                </a:solidFill>
                <a:latin typeface="Arial" charset="0"/>
              </a:rPr>
              <a:t>стр. 10</a:t>
            </a:r>
            <a:r>
              <a:rPr lang="ru-RU" sz="1800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sz="1800" dirty="0" smtClean="0">
                <a:solidFill>
                  <a:prstClr val="black"/>
                </a:solidFill>
                <a:latin typeface="Arial" charset="0"/>
              </a:rPr>
              <a:t>-  </a:t>
            </a:r>
            <a:r>
              <a:rPr lang="ru-RU" sz="1800" b="1" dirty="0">
                <a:solidFill>
                  <a:prstClr val="black"/>
                </a:solidFill>
                <a:latin typeface="Arial" charset="0"/>
              </a:rPr>
              <a:t>прочие</a:t>
            </a:r>
            <a:r>
              <a:rPr lang="ru-RU" sz="1800" dirty="0">
                <a:solidFill>
                  <a:prstClr val="black"/>
                </a:solidFill>
                <a:latin typeface="Arial" charset="0"/>
              </a:rPr>
              <a:t> виды изданий.</a:t>
            </a:r>
          </a:p>
          <a:p>
            <a:pPr lvl="0" algn="just" eaLnBrk="1" hangingPunct="1">
              <a:lnSpc>
                <a:spcPct val="80000"/>
              </a:lnSpc>
              <a:buClr>
                <a:srgbClr val="72A376"/>
              </a:buClr>
            </a:pPr>
            <a:r>
              <a:rPr lang="ru-RU" sz="1800" b="1" dirty="0">
                <a:solidFill>
                  <a:prstClr val="black"/>
                </a:solidFill>
                <a:latin typeface="Arial" charset="0"/>
              </a:rPr>
              <a:t>Не подлежит учету</a:t>
            </a:r>
            <a:r>
              <a:rPr lang="ru-RU" sz="1800" dirty="0">
                <a:solidFill>
                  <a:prstClr val="black"/>
                </a:solidFill>
                <a:latin typeface="Arial" charset="0"/>
              </a:rPr>
              <a:t> такая печатная продукция, как афиши, абонементы, программы конференций, различные бланки и т.п.</a:t>
            </a:r>
          </a:p>
          <a:p>
            <a:pPr eaLnBrk="1" hangingPunct="1">
              <a:buClr>
                <a:srgbClr val="4472C4"/>
              </a:buClr>
            </a:pPr>
            <a:endParaRPr lang="ru-RU" sz="2000" dirty="0" smtClean="0">
              <a:solidFill>
                <a:prstClr val="black"/>
              </a:solidFill>
              <a:latin typeface="Arial" charset="0"/>
            </a:endParaRPr>
          </a:p>
          <a:p>
            <a:pPr eaLnBrk="1" hangingPunct="1">
              <a:buClr>
                <a:srgbClr val="4472C4"/>
              </a:buClr>
              <a:buFont typeface="Wingdings 3" pitchFamily="18" charset="2"/>
              <a:buNone/>
            </a:pPr>
            <a:endParaRPr lang="ru-RU" sz="2100" dirty="0" smtClean="0">
              <a:solidFill>
                <a:prstClr val="black"/>
              </a:solidFill>
              <a:latin typeface="Arial" charset="0"/>
            </a:endParaRPr>
          </a:p>
          <a:p>
            <a:pPr eaLnBrk="1" hangingPunct="1">
              <a:buClr>
                <a:srgbClr val="4472C4"/>
              </a:buClr>
            </a:pPr>
            <a:endParaRPr lang="ru-RU" sz="2100" dirty="0">
              <a:solidFill>
                <a:prstClr val="black"/>
              </a:solidFill>
              <a:latin typeface="Arial" charset="0"/>
            </a:endParaRPr>
          </a:p>
        </p:txBody>
      </p:sp>
      <p:graphicFrame>
        <p:nvGraphicFramePr>
          <p:cNvPr id="14" name="Group 26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8211732"/>
              </p:ext>
            </p:extLst>
          </p:nvPr>
        </p:nvGraphicFramePr>
        <p:xfrm>
          <a:off x="0" y="827043"/>
          <a:ext cx="5689328" cy="5961531"/>
        </p:xfrm>
        <a:graphic>
          <a:graphicData uri="http://schemas.openxmlformats.org/drawingml/2006/table">
            <a:tbl>
              <a:tblPr/>
              <a:tblGrid>
                <a:gridCol w="335860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3052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2662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7357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67515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365125" marR="0" lvl="0" indent="-2555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(3000)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4638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Виды изданий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№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Количество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Тираж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381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ru-RU" sz="9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стр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наименований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21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111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365125" marR="0" lvl="0" indent="-2555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Материалы для медицинских работников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000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365125" marR="0" lvl="0" indent="-2555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в т.ч. разработанных самостоятельно ЦМП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000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365125" marR="0" lvl="0" indent="-2555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Пропагандистские материалы для населения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9687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365125" marR="0" lvl="0" indent="-2555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в т.ч. по профилактике вредных привычек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000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365125" marR="0" lvl="0" indent="-2555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по профилактике неинфекционных заболеваний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000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365125" marR="0" lvl="0" indent="-2555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по профилактике инфекционных заболеваний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984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365125" marR="0" lvl="0" indent="-2555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по охране здоровья матери и ребенка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9527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365125" marR="0" lvl="0" indent="-2555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по здоровому образу жизни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5937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365125" marR="0" lvl="0" indent="-2555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Газеты и приложения к газетам, издаваемые с участием центра медицинской профилактики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921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365125" marR="0" lvl="0" indent="-2555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Прочие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936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365125" marR="0" lvl="0" indent="-255588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ИТОГО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365125" marR="0" lvl="0" indent="-255588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542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Рисунок 107">
            <a:extLst>
              <a:ext uri="{FF2B5EF4-FFF2-40B4-BE49-F238E27FC236}">
                <a16:creationId xmlns="" xmlns:a16="http://schemas.microsoft.com/office/drawing/2014/main" id="{7E9DE1C1-3A28-B042-A51E-5CE1B32563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5288"/>
            <a:ext cx="12192000" cy="1994045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244088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rPr>
              <a:t>4. РЕАЛИЗАЦИЯ ПРОГРАММ И ПРОЕКТОВ</a:t>
            </a:r>
            <a:endParaRPr lang="ru-RU" sz="2000" b="1" dirty="0" smtClean="0">
              <a:solidFill>
                <a:schemeClr val="tx1"/>
              </a:solidFill>
              <a:latin typeface="Montserrat"/>
            </a:endParaRPr>
          </a:p>
          <a:p>
            <a:endParaRPr lang="ru-RU" sz="2000" b="1" dirty="0" smtClean="0">
              <a:solidFill>
                <a:schemeClr val="tx1"/>
              </a:solidFill>
              <a:latin typeface="Montserrat"/>
            </a:endParaRPr>
          </a:p>
          <a:p>
            <a:r>
              <a:rPr lang="ru-RU" sz="2000" b="1" dirty="0" smtClean="0">
                <a:solidFill>
                  <a:schemeClr val="tx1"/>
                </a:solidFill>
                <a:latin typeface="Montserrat"/>
              </a:rPr>
              <a:t>Таблица 4000</a:t>
            </a:r>
            <a:endParaRPr lang="ru-RU" sz="2000" b="1" dirty="0" smtClean="0">
              <a:solidFill>
                <a:schemeClr val="tx1"/>
              </a:solidFill>
              <a:latin typeface="Montserrat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Прямоугольник 21">
            <a:extLst>
              <a:ext uri="{FF2B5EF4-FFF2-40B4-BE49-F238E27FC236}">
                <a16:creationId xmlns="" xmlns:a16="http://schemas.microsoft.com/office/drawing/2014/main" id="{8F4C1328-F2B2-E34A-B80F-1AF794486ADF}"/>
              </a:ext>
            </a:extLst>
          </p:cNvPr>
          <p:cNvSpPr/>
          <p:nvPr/>
        </p:nvSpPr>
        <p:spPr>
          <a:xfrm>
            <a:off x="1600050" y="1015383"/>
            <a:ext cx="15702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1200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31" name="Прямоугольник 30">
            <a:extLst>
              <a:ext uri="{FF2B5EF4-FFF2-40B4-BE49-F238E27FC236}">
                <a16:creationId xmlns="" xmlns:a16="http://schemas.microsoft.com/office/drawing/2014/main" id="{7D4D372C-A932-1443-B4E1-F3B94BC43516}"/>
              </a:ext>
            </a:extLst>
          </p:cNvPr>
          <p:cNvSpPr/>
          <p:nvPr/>
        </p:nvSpPr>
        <p:spPr>
          <a:xfrm>
            <a:off x="8869122" y="1236460"/>
            <a:ext cx="14482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115" name="Прямоугольник 114">
            <a:extLst>
              <a:ext uri="{FF2B5EF4-FFF2-40B4-BE49-F238E27FC236}">
                <a16:creationId xmlns="" xmlns:a16="http://schemas.microsoft.com/office/drawing/2014/main" id="{8761A4E6-EEFF-3B49-9518-0A5CCA11F163}"/>
              </a:ext>
            </a:extLst>
          </p:cNvPr>
          <p:cNvSpPr/>
          <p:nvPr/>
        </p:nvSpPr>
        <p:spPr>
          <a:xfrm>
            <a:off x="1328735" y="2865803"/>
            <a:ext cx="4767265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endParaRPr lang="ru-RU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3" name="Rectangle 4"/>
          <p:cNvSpPr txBox="1">
            <a:spLocks/>
          </p:cNvSpPr>
          <p:nvPr/>
        </p:nvSpPr>
        <p:spPr bwMode="auto">
          <a:xfrm>
            <a:off x="6015860" y="2301092"/>
            <a:ext cx="5381782" cy="4382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65125" indent="-255588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0713" indent="-228600" algn="l" rtl="0" eaLnBrk="0" fontAlgn="base" hangingPunct="0"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8838" indent="-228600" algn="l" rtl="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lvl="0" algn="ctr" eaLnBrk="1" hangingPunct="1">
              <a:buClr>
                <a:srgbClr val="72A376"/>
              </a:buClr>
              <a:buNone/>
            </a:pPr>
            <a:r>
              <a:rPr lang="ru-RU" sz="2000" b="1" dirty="0">
                <a:solidFill>
                  <a:prstClr val="black"/>
                </a:solidFill>
                <a:latin typeface="Arial" charset="0"/>
                <a:hlinkClick r:id="rId4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Таблица 4000</a:t>
            </a:r>
            <a:r>
              <a:rPr lang="ru-RU" sz="2000" b="1" dirty="0">
                <a:solidFill>
                  <a:prstClr val="black"/>
                </a:solidFill>
                <a:latin typeface="Arial" charset="0"/>
              </a:rPr>
              <a:t> </a:t>
            </a:r>
          </a:p>
          <a:p>
            <a:pPr lvl="0" algn="ctr" eaLnBrk="1" hangingPunct="1">
              <a:buClr>
                <a:srgbClr val="72A376"/>
              </a:buClr>
              <a:buNone/>
            </a:pPr>
            <a:endParaRPr lang="ru-RU" sz="2000" b="1" dirty="0">
              <a:solidFill>
                <a:prstClr val="black"/>
              </a:solidFill>
              <a:latin typeface="Arial" charset="0"/>
            </a:endParaRPr>
          </a:p>
          <a:p>
            <a:pPr lvl="0" algn="just" eaLnBrk="1" hangingPunct="1">
              <a:buClr>
                <a:srgbClr val="72A376"/>
              </a:buClr>
            </a:pPr>
            <a:r>
              <a:rPr lang="ru-RU" sz="2000" dirty="0">
                <a:solidFill>
                  <a:prstClr val="black"/>
                </a:solidFill>
                <a:latin typeface="Arial" charset="0"/>
              </a:rPr>
              <a:t>указываются виды реализуемых профилактических программ и проектов;</a:t>
            </a:r>
          </a:p>
          <a:p>
            <a:pPr lvl="0" algn="just" eaLnBrk="1" hangingPunct="1">
              <a:buClr>
                <a:srgbClr val="72A376"/>
              </a:buClr>
            </a:pPr>
            <a:r>
              <a:rPr lang="ru-RU" sz="2000" dirty="0">
                <a:solidFill>
                  <a:prstClr val="black"/>
                </a:solidFill>
                <a:latin typeface="Arial" charset="0"/>
              </a:rPr>
              <a:t>в </a:t>
            </a:r>
            <a:r>
              <a:rPr lang="ru-RU" sz="2000" dirty="0">
                <a:solidFill>
                  <a:prstClr val="black"/>
                </a:solidFill>
                <a:latin typeface="Arial" charset="0"/>
                <a:hlinkClick r:id="rId5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стр. 1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 указывается количество профилактических программ, в реализации которых </a:t>
            </a:r>
            <a:r>
              <a:rPr lang="ru-RU" sz="2000" b="1" dirty="0">
                <a:solidFill>
                  <a:prstClr val="black"/>
                </a:solidFill>
                <a:latin typeface="Arial" charset="0"/>
              </a:rPr>
              <a:t>принимает </a:t>
            </a:r>
            <a:r>
              <a:rPr lang="ru-RU" sz="2000" b="1" dirty="0" smtClean="0">
                <a:solidFill>
                  <a:prstClr val="black"/>
                </a:solidFill>
                <a:latin typeface="Arial" charset="0"/>
              </a:rPr>
              <a:t>участие</a:t>
            </a:r>
            <a:r>
              <a:rPr lang="ru-RU" sz="2000" dirty="0" smtClean="0">
                <a:solidFill>
                  <a:prstClr val="black"/>
                </a:solidFill>
                <a:latin typeface="Arial" charset="0"/>
              </a:rPr>
              <a:t>, 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независимо от того кто являлся разработчиком </a:t>
            </a:r>
            <a:r>
              <a:rPr lang="ru-RU" sz="2000" dirty="0" smtClean="0">
                <a:solidFill>
                  <a:prstClr val="black"/>
                </a:solidFill>
                <a:latin typeface="Arial" charset="0"/>
              </a:rPr>
              <a:t>программ;</a:t>
            </a:r>
          </a:p>
          <a:p>
            <a:pPr lvl="0" algn="just" eaLnBrk="1" hangingPunct="1">
              <a:buClr>
                <a:srgbClr val="72A376"/>
              </a:buClr>
            </a:pPr>
            <a:r>
              <a:rPr lang="ru-RU" sz="2000" dirty="0">
                <a:solidFill>
                  <a:prstClr val="black"/>
                </a:solidFill>
                <a:latin typeface="Arial" charset="0"/>
              </a:rPr>
              <a:t>в</a:t>
            </a:r>
            <a:r>
              <a:rPr lang="ru-RU" sz="2000" dirty="0" smtClean="0">
                <a:solidFill>
                  <a:prstClr val="black"/>
                </a:solidFill>
                <a:latin typeface="Arial" charset="0"/>
              </a:rPr>
              <a:t>се программы и проекты, указанные в таблице 4000, необходимо указать в пояснительной записке</a:t>
            </a:r>
            <a:endParaRPr lang="ru-RU" sz="2000" dirty="0">
              <a:solidFill>
                <a:prstClr val="black"/>
              </a:solidFill>
              <a:latin typeface="Arial" charset="0"/>
            </a:endParaRPr>
          </a:p>
          <a:p>
            <a:pPr eaLnBrk="1" hangingPunct="1">
              <a:buClr>
                <a:srgbClr val="4472C4"/>
              </a:buClr>
            </a:pPr>
            <a:endParaRPr lang="ru-RU" sz="2000" dirty="0" smtClean="0">
              <a:solidFill>
                <a:prstClr val="black"/>
              </a:solidFill>
              <a:latin typeface="Arial" charset="0"/>
            </a:endParaRPr>
          </a:p>
          <a:p>
            <a:pPr eaLnBrk="1" hangingPunct="1">
              <a:buClr>
                <a:srgbClr val="4472C4"/>
              </a:buClr>
              <a:buFont typeface="Wingdings 3" pitchFamily="18" charset="2"/>
              <a:buNone/>
            </a:pPr>
            <a:endParaRPr lang="ru-RU" sz="2100" dirty="0" smtClean="0">
              <a:solidFill>
                <a:prstClr val="black"/>
              </a:solidFill>
              <a:latin typeface="Arial" charset="0"/>
            </a:endParaRPr>
          </a:p>
          <a:p>
            <a:pPr eaLnBrk="1" hangingPunct="1">
              <a:buClr>
                <a:srgbClr val="4472C4"/>
              </a:buClr>
            </a:pPr>
            <a:endParaRPr lang="ru-RU" sz="2100" dirty="0">
              <a:solidFill>
                <a:prstClr val="black"/>
              </a:solidFill>
              <a:latin typeface="Arial" charset="0"/>
            </a:endParaRPr>
          </a:p>
        </p:txBody>
      </p:sp>
      <p:graphicFrame>
        <p:nvGraphicFramePr>
          <p:cNvPr id="10" name="Group 1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8072862"/>
              </p:ext>
            </p:extLst>
          </p:nvPr>
        </p:nvGraphicFramePr>
        <p:xfrm>
          <a:off x="250825" y="2043951"/>
          <a:ext cx="4825231" cy="4639237"/>
        </p:xfrm>
        <a:graphic>
          <a:graphicData uri="http://schemas.openxmlformats.org/drawingml/2006/table">
            <a:tbl>
              <a:tblPr/>
              <a:tblGrid>
                <a:gridCol w="31686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6449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6376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(4000)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475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</a:t>
                      </a:r>
                      <a:endParaRPr kumimoji="0" lang="ru-RU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№ строки</a:t>
                      </a:r>
                      <a:endParaRPr kumimoji="0" lang="ru-RU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Всего</a:t>
                      </a:r>
                      <a:endParaRPr kumimoji="0" lang="ru-RU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397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475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Реализуемые профилактические программы</a:t>
                      </a:r>
                      <a:endParaRPr kumimoji="0" lang="ru-RU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397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 т.ч. федеральные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397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        региональные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397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        муниципальные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7475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Реализуемые международные проекты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8902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Рисунок 107">
            <a:extLst>
              <a:ext uri="{FF2B5EF4-FFF2-40B4-BE49-F238E27FC236}">
                <a16:creationId xmlns="" xmlns:a16="http://schemas.microsoft.com/office/drawing/2014/main" id="{7E9DE1C1-3A28-B042-A51E-5CE1B32563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80985"/>
            <a:ext cx="12192000" cy="1994045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244088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5. МАССОВАЯ  РАБОТА</a:t>
            </a:r>
            <a:endParaRPr lang="ru-RU" sz="2000" b="1" dirty="0" smtClean="0">
              <a:solidFill>
                <a:prstClr val="black"/>
              </a:solidFill>
              <a:latin typeface="Montserrat"/>
            </a:endParaRPr>
          </a:p>
          <a:p>
            <a:endParaRPr lang="ru-RU" sz="2000" b="1" dirty="0" smtClean="0">
              <a:solidFill>
                <a:prstClr val="black"/>
              </a:solidFill>
              <a:latin typeface="Montserrat"/>
            </a:endParaRPr>
          </a:p>
          <a:p>
            <a:r>
              <a:rPr lang="ru-RU" sz="2000" b="1" dirty="0" smtClean="0">
                <a:solidFill>
                  <a:prstClr val="black"/>
                </a:solidFill>
                <a:latin typeface="Montserrat"/>
              </a:rPr>
              <a:t>Таблица 5000</a:t>
            </a:r>
            <a:endParaRPr lang="ru-RU" sz="2000" b="1" dirty="0" smtClean="0">
              <a:solidFill>
                <a:prstClr val="black"/>
              </a:solidFill>
              <a:latin typeface="Montserrat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Прямоугольник 21">
            <a:extLst>
              <a:ext uri="{FF2B5EF4-FFF2-40B4-BE49-F238E27FC236}">
                <a16:creationId xmlns="" xmlns:a16="http://schemas.microsoft.com/office/drawing/2014/main" id="{8F4C1328-F2B2-E34A-B80F-1AF794486ADF}"/>
              </a:ext>
            </a:extLst>
          </p:cNvPr>
          <p:cNvSpPr/>
          <p:nvPr/>
        </p:nvSpPr>
        <p:spPr>
          <a:xfrm>
            <a:off x="1600050" y="1015383"/>
            <a:ext cx="15702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1200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31" name="Прямоугольник 30">
            <a:extLst>
              <a:ext uri="{FF2B5EF4-FFF2-40B4-BE49-F238E27FC236}">
                <a16:creationId xmlns="" xmlns:a16="http://schemas.microsoft.com/office/drawing/2014/main" id="{7D4D372C-A932-1443-B4E1-F3B94BC43516}"/>
              </a:ext>
            </a:extLst>
          </p:cNvPr>
          <p:cNvSpPr/>
          <p:nvPr/>
        </p:nvSpPr>
        <p:spPr>
          <a:xfrm>
            <a:off x="8869122" y="1236460"/>
            <a:ext cx="14482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115" name="Прямоугольник 114">
            <a:extLst>
              <a:ext uri="{FF2B5EF4-FFF2-40B4-BE49-F238E27FC236}">
                <a16:creationId xmlns="" xmlns:a16="http://schemas.microsoft.com/office/drawing/2014/main" id="{8761A4E6-EEFF-3B49-9518-0A5CCA11F163}"/>
              </a:ext>
            </a:extLst>
          </p:cNvPr>
          <p:cNvSpPr/>
          <p:nvPr/>
        </p:nvSpPr>
        <p:spPr>
          <a:xfrm>
            <a:off x="1328735" y="2865803"/>
            <a:ext cx="4767265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endParaRPr lang="ru-RU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3" name="Rectangle 4"/>
          <p:cNvSpPr txBox="1">
            <a:spLocks/>
          </p:cNvSpPr>
          <p:nvPr/>
        </p:nvSpPr>
        <p:spPr bwMode="auto">
          <a:xfrm>
            <a:off x="6688213" y="2043828"/>
            <a:ext cx="5381782" cy="4382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65125" indent="-255588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0713" indent="-228600" algn="l" rtl="0" eaLnBrk="0" fontAlgn="base" hangingPunct="0"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8838" indent="-228600" algn="l" rtl="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lvl="0" algn="ctr" eaLnBrk="1" hangingPunct="1">
              <a:lnSpc>
                <a:spcPct val="80000"/>
              </a:lnSpc>
              <a:buClr>
                <a:srgbClr val="72A376"/>
              </a:buClr>
              <a:buNone/>
            </a:pPr>
            <a:r>
              <a:rPr lang="ru-RU" sz="2000" b="1" u="sng" dirty="0">
                <a:solidFill>
                  <a:srgbClr val="0070C0"/>
                </a:solidFill>
                <a:latin typeface="Arial" charset="0"/>
              </a:rPr>
              <a:t>Т</a:t>
            </a:r>
            <a:r>
              <a:rPr lang="ru-RU" sz="2000" b="1" u="sng" dirty="0">
                <a:solidFill>
                  <a:srgbClr val="0070C0"/>
                </a:solidFill>
                <a:latin typeface="Arial" charset="0"/>
                <a:hlinkClick r:id="rId4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аб</a:t>
            </a:r>
            <a:r>
              <a:rPr lang="ru-RU" sz="2000" b="1" u="sng" dirty="0">
                <a:solidFill>
                  <a:srgbClr val="C00000"/>
                </a:solidFill>
                <a:latin typeface="Arial" charset="0"/>
                <a:hlinkClick r:id="rId4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лица 5000</a:t>
            </a:r>
            <a:endParaRPr lang="ru-RU" sz="2000" b="1" u="sng" dirty="0">
              <a:solidFill>
                <a:srgbClr val="C00000"/>
              </a:solidFill>
              <a:latin typeface="Arial" charset="0"/>
            </a:endParaRPr>
          </a:p>
          <a:p>
            <a:pPr lvl="0" algn="ctr" eaLnBrk="1" hangingPunct="1">
              <a:lnSpc>
                <a:spcPct val="80000"/>
              </a:lnSpc>
              <a:buClr>
                <a:srgbClr val="72A376"/>
              </a:buClr>
              <a:buNone/>
            </a:pPr>
            <a:r>
              <a:rPr lang="ru-RU" sz="2000" b="1" u="sng" dirty="0">
                <a:solidFill>
                  <a:srgbClr val="C00000"/>
                </a:solidFill>
                <a:latin typeface="Arial" charset="0"/>
              </a:rPr>
              <a:t> </a:t>
            </a:r>
          </a:p>
          <a:p>
            <a:pPr lvl="0" eaLnBrk="1" hangingPunct="1">
              <a:lnSpc>
                <a:spcPct val="80000"/>
              </a:lnSpc>
              <a:buClr>
                <a:srgbClr val="72A376"/>
              </a:buClr>
              <a:buFont typeface="Wingdings" pitchFamily="2" charset="2"/>
              <a:buChar char="Ø"/>
            </a:pPr>
            <a:r>
              <a:rPr lang="ru-RU" sz="2000" dirty="0">
                <a:solidFill>
                  <a:prstClr val="black"/>
                </a:solidFill>
                <a:latin typeface="Arial" charset="0"/>
              </a:rPr>
              <a:t>отражается работа, организованная, проведенная, выполненная непосредственно сотрудниками отчитывающегося </a:t>
            </a:r>
            <a:r>
              <a:rPr lang="ru-RU" sz="2000" dirty="0" smtClean="0">
                <a:solidFill>
                  <a:prstClr val="black"/>
                </a:solidFill>
                <a:latin typeface="Arial" charset="0"/>
              </a:rPr>
              <a:t>ЦОЗМП/ЦМП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; </a:t>
            </a:r>
          </a:p>
          <a:p>
            <a:pPr lvl="0" eaLnBrk="1" hangingPunct="1">
              <a:lnSpc>
                <a:spcPct val="80000"/>
              </a:lnSpc>
              <a:buClr>
                <a:srgbClr val="72A376"/>
              </a:buClr>
            </a:pPr>
            <a:r>
              <a:rPr lang="ru-RU" sz="2000" dirty="0" smtClean="0">
                <a:solidFill>
                  <a:prstClr val="black"/>
                </a:solidFill>
                <a:latin typeface="Arial" charset="0"/>
              </a:rPr>
              <a:t>в </a:t>
            </a:r>
            <a:r>
              <a:rPr lang="ru-RU" sz="2000" dirty="0">
                <a:solidFill>
                  <a:prstClr val="black"/>
                </a:solidFill>
                <a:latin typeface="Arial" charset="0"/>
                <a:hlinkClick r:id="rId5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стр. 08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 указывается </a:t>
            </a:r>
            <a:r>
              <a:rPr lang="ru-RU" sz="2000" b="1" dirty="0">
                <a:solidFill>
                  <a:prstClr val="black"/>
                </a:solidFill>
                <a:latin typeface="Arial" charset="0"/>
              </a:rPr>
              <a:t>общее число обращений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;</a:t>
            </a:r>
          </a:p>
          <a:p>
            <a:pPr lvl="0" eaLnBrk="1" hangingPunct="1">
              <a:lnSpc>
                <a:spcPct val="80000"/>
              </a:lnSpc>
              <a:buClr>
                <a:srgbClr val="72A376"/>
              </a:buClr>
            </a:pPr>
            <a:r>
              <a:rPr lang="ru-RU" sz="2000" dirty="0" smtClean="0">
                <a:solidFill>
                  <a:prstClr val="black"/>
                </a:solidFill>
                <a:latin typeface="Arial" charset="0"/>
              </a:rPr>
              <a:t>при 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этом под "телефоном доверия" понимается акция по определенной тематике независимо от количества операторов на телефоне</a:t>
            </a:r>
            <a:endParaRPr lang="ru-RU" sz="2000" dirty="0" smtClean="0">
              <a:solidFill>
                <a:prstClr val="black"/>
              </a:solidFill>
              <a:latin typeface="Arial" charset="0"/>
            </a:endParaRPr>
          </a:p>
          <a:p>
            <a:pPr eaLnBrk="1" hangingPunct="1">
              <a:buClr>
                <a:srgbClr val="4472C4"/>
              </a:buClr>
              <a:buFont typeface="Wingdings 3" pitchFamily="18" charset="2"/>
              <a:buNone/>
            </a:pPr>
            <a:endParaRPr lang="ru-RU" sz="2000" dirty="0" smtClean="0">
              <a:solidFill>
                <a:prstClr val="black"/>
              </a:solidFill>
              <a:latin typeface="Arial" charset="0"/>
            </a:endParaRPr>
          </a:p>
          <a:p>
            <a:pPr eaLnBrk="1" hangingPunct="1">
              <a:buClr>
                <a:srgbClr val="4472C4"/>
              </a:buClr>
            </a:pPr>
            <a:endParaRPr lang="ru-RU" sz="2000" dirty="0">
              <a:solidFill>
                <a:prstClr val="black"/>
              </a:solidFill>
              <a:latin typeface="Arial" charset="0"/>
            </a:endParaRPr>
          </a:p>
        </p:txBody>
      </p:sp>
      <p:graphicFrame>
        <p:nvGraphicFramePr>
          <p:cNvPr id="11" name="Group 20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76061002"/>
              </p:ext>
            </p:extLst>
          </p:nvPr>
        </p:nvGraphicFramePr>
        <p:xfrm>
          <a:off x="140587" y="1919555"/>
          <a:ext cx="6059488" cy="4510469"/>
        </p:xfrm>
        <a:graphic>
          <a:graphicData uri="http://schemas.openxmlformats.org/drawingml/2006/table">
            <a:tbl>
              <a:tblPr/>
              <a:tblGrid>
                <a:gridCol w="382746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795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5252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7191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 мероприятий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109538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№ строки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Всего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08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109538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48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109538" marR="0" lvl="0" indent="0" algn="l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Передачи по телевидению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4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109538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Радиопередачи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508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109538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Публикации в прессе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413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109538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Организовано: </a:t>
                      </a:r>
                    </a:p>
                    <a:p>
                      <a:pPr marL="109538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кино-видеодемонстраций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0957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109538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пресс-конференций и круглых столов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109538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тематических вечеров и выставок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4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109538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конкурсов и викторин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794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109538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Количество «телефонов доверия»</a:t>
                      </a:r>
                    </a:p>
                    <a:p>
                      <a:pPr marL="109538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 обращений по ним</a:t>
                      </a: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1095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7082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Рисунок 107">
            <a:extLst>
              <a:ext uri="{FF2B5EF4-FFF2-40B4-BE49-F238E27FC236}">
                <a16:creationId xmlns="" xmlns:a16="http://schemas.microsoft.com/office/drawing/2014/main" id="{7E9DE1C1-3A28-B042-A51E-5CE1B32563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80985"/>
            <a:ext cx="12192000" cy="1994045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244088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6. КОНСУЛЬТАТИВНО – ОЗДОРОВИТЕЛЬНАЯ ДЕЯТЕЛЬНОСТЬ</a:t>
            </a:r>
            <a:endParaRPr lang="ru-RU" sz="2000" b="1" dirty="0" smtClean="0">
              <a:solidFill>
                <a:prstClr val="black"/>
              </a:solidFill>
              <a:latin typeface="Montserrat"/>
            </a:endParaRPr>
          </a:p>
          <a:p>
            <a:endParaRPr lang="ru-RU" sz="2000" b="1" dirty="0" smtClean="0">
              <a:solidFill>
                <a:prstClr val="black"/>
              </a:solidFill>
              <a:latin typeface="Montserrat"/>
            </a:endParaRPr>
          </a:p>
          <a:p>
            <a:r>
              <a:rPr lang="ru-RU" sz="2000" b="1" dirty="0" smtClean="0">
                <a:solidFill>
                  <a:prstClr val="black"/>
                </a:solidFill>
                <a:latin typeface="Montserrat"/>
              </a:rPr>
              <a:t>Таблица 6000</a:t>
            </a:r>
            <a:endParaRPr lang="ru-RU" sz="2000" b="1" dirty="0" smtClean="0">
              <a:solidFill>
                <a:prstClr val="black"/>
              </a:solidFill>
              <a:latin typeface="Montserrat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Прямоугольник 21">
            <a:extLst>
              <a:ext uri="{FF2B5EF4-FFF2-40B4-BE49-F238E27FC236}">
                <a16:creationId xmlns="" xmlns:a16="http://schemas.microsoft.com/office/drawing/2014/main" id="{8F4C1328-F2B2-E34A-B80F-1AF794486ADF}"/>
              </a:ext>
            </a:extLst>
          </p:cNvPr>
          <p:cNvSpPr/>
          <p:nvPr/>
        </p:nvSpPr>
        <p:spPr>
          <a:xfrm>
            <a:off x="1600050" y="1015383"/>
            <a:ext cx="15702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1200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31" name="Прямоугольник 30">
            <a:extLst>
              <a:ext uri="{FF2B5EF4-FFF2-40B4-BE49-F238E27FC236}">
                <a16:creationId xmlns="" xmlns:a16="http://schemas.microsoft.com/office/drawing/2014/main" id="{7D4D372C-A932-1443-B4E1-F3B94BC43516}"/>
              </a:ext>
            </a:extLst>
          </p:cNvPr>
          <p:cNvSpPr/>
          <p:nvPr/>
        </p:nvSpPr>
        <p:spPr>
          <a:xfrm>
            <a:off x="8869122" y="1236460"/>
            <a:ext cx="14482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115" name="Прямоугольник 114">
            <a:extLst>
              <a:ext uri="{FF2B5EF4-FFF2-40B4-BE49-F238E27FC236}">
                <a16:creationId xmlns="" xmlns:a16="http://schemas.microsoft.com/office/drawing/2014/main" id="{8761A4E6-EEFF-3B49-9518-0A5CCA11F163}"/>
              </a:ext>
            </a:extLst>
          </p:cNvPr>
          <p:cNvSpPr/>
          <p:nvPr/>
        </p:nvSpPr>
        <p:spPr>
          <a:xfrm>
            <a:off x="1328735" y="2865803"/>
            <a:ext cx="4767265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endParaRPr lang="ru-RU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3" name="Rectangle 4"/>
          <p:cNvSpPr txBox="1">
            <a:spLocks/>
          </p:cNvSpPr>
          <p:nvPr/>
        </p:nvSpPr>
        <p:spPr bwMode="auto">
          <a:xfrm>
            <a:off x="5856266" y="2117605"/>
            <a:ext cx="5381782" cy="4382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65125" indent="-255588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0713" indent="-228600" algn="l" rtl="0" eaLnBrk="0" fontAlgn="base" hangingPunct="0"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8838" indent="-228600" algn="l" rtl="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lvl="0" algn="ctr" eaLnBrk="1" hangingPunct="1">
              <a:lnSpc>
                <a:spcPct val="80000"/>
              </a:lnSpc>
              <a:buClr>
                <a:srgbClr val="72A376"/>
              </a:buClr>
              <a:buNone/>
            </a:pPr>
            <a:r>
              <a:rPr lang="ru-RU" sz="2000" b="1" dirty="0">
                <a:solidFill>
                  <a:prstClr val="black"/>
                </a:solidFill>
                <a:latin typeface="Arial" charset="0"/>
                <a:hlinkClick r:id="rId4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Таблица 6000</a:t>
            </a:r>
            <a:r>
              <a:rPr lang="ru-RU" sz="2000" b="1" dirty="0">
                <a:solidFill>
                  <a:prstClr val="black"/>
                </a:solidFill>
                <a:latin typeface="Arial" charset="0"/>
              </a:rPr>
              <a:t> </a:t>
            </a:r>
          </a:p>
          <a:p>
            <a:pPr lvl="0" algn="ctr" eaLnBrk="1" hangingPunct="1">
              <a:lnSpc>
                <a:spcPct val="80000"/>
              </a:lnSpc>
              <a:buClr>
                <a:srgbClr val="72A376"/>
              </a:buClr>
              <a:buNone/>
            </a:pPr>
            <a:endParaRPr lang="ru-RU" sz="2000" b="1" dirty="0">
              <a:solidFill>
                <a:prstClr val="black"/>
              </a:solidFill>
              <a:latin typeface="Arial" charset="0"/>
            </a:endParaRPr>
          </a:p>
          <a:p>
            <a:pPr lvl="0" algn="just" eaLnBrk="1" hangingPunct="1">
              <a:lnSpc>
                <a:spcPct val="80000"/>
              </a:lnSpc>
              <a:buClr>
                <a:srgbClr val="72A376"/>
              </a:buClr>
              <a:buNone/>
            </a:pPr>
            <a:r>
              <a:rPr lang="ru-RU" sz="2000" b="1" dirty="0">
                <a:solidFill>
                  <a:prstClr val="black"/>
                </a:solidFill>
                <a:latin typeface="Arial" charset="0"/>
              </a:rPr>
              <a:t>    Показатели работы ЦЗ и/или ВФД, входящего в состав </a:t>
            </a:r>
            <a:r>
              <a:rPr lang="ru-RU" sz="2000" b="1" dirty="0" smtClean="0">
                <a:solidFill>
                  <a:prstClr val="black"/>
                </a:solidFill>
                <a:latin typeface="Arial" charset="0"/>
              </a:rPr>
              <a:t>ЦОЗМП/ЦМП </a:t>
            </a:r>
            <a:r>
              <a:rPr lang="ru-RU" sz="2000" b="1" dirty="0">
                <a:solidFill>
                  <a:prstClr val="black"/>
                </a:solidFill>
                <a:latin typeface="Arial" charset="0"/>
              </a:rPr>
              <a:t>в данную таблицу не вносить!</a:t>
            </a:r>
          </a:p>
          <a:p>
            <a:pPr lvl="0" algn="just" eaLnBrk="1" hangingPunct="1">
              <a:lnSpc>
                <a:spcPct val="80000"/>
              </a:lnSpc>
              <a:buClr>
                <a:srgbClr val="72A376"/>
              </a:buClr>
              <a:buNone/>
            </a:pPr>
            <a:endParaRPr lang="ru-RU" sz="2000" b="1" dirty="0">
              <a:solidFill>
                <a:prstClr val="black"/>
              </a:solidFill>
              <a:latin typeface="Arial" charset="0"/>
            </a:endParaRPr>
          </a:p>
          <a:p>
            <a:pPr lvl="0" eaLnBrk="1" hangingPunct="1">
              <a:lnSpc>
                <a:spcPct val="80000"/>
              </a:lnSpc>
              <a:buClr>
                <a:srgbClr val="72A376"/>
              </a:buClr>
            </a:pPr>
            <a:r>
              <a:rPr lang="ru-RU" sz="2000" dirty="0">
                <a:solidFill>
                  <a:prstClr val="black"/>
                </a:solidFill>
                <a:latin typeface="Arial" charset="0"/>
              </a:rPr>
              <a:t>указывается число лиц, обратившихся в </a:t>
            </a:r>
            <a:r>
              <a:rPr lang="ru-RU" sz="2000" dirty="0" smtClean="0">
                <a:solidFill>
                  <a:prstClr val="black"/>
                </a:solidFill>
                <a:latin typeface="Arial" charset="0"/>
              </a:rPr>
              <a:t>ЦОЗМП/ЦМП </a:t>
            </a:r>
            <a:r>
              <a:rPr lang="ru-RU" sz="2000" dirty="0">
                <a:solidFill>
                  <a:prstClr val="black"/>
                </a:solidFill>
                <a:latin typeface="Arial" charset="0"/>
                <a:hlinkClick r:id="rId5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(стр. 1</a:t>
            </a:r>
            <a:r>
              <a:rPr lang="ru-RU" sz="2000" dirty="0" smtClean="0">
                <a:solidFill>
                  <a:prstClr val="black"/>
                </a:solidFill>
                <a:latin typeface="Arial" charset="0"/>
                <a:hlinkClick r:id="rId5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)</a:t>
            </a:r>
            <a:r>
              <a:rPr lang="ru-RU" sz="2000" dirty="0" smtClean="0">
                <a:solidFill>
                  <a:prstClr val="black"/>
                </a:solidFill>
                <a:latin typeface="Arial" charset="0"/>
              </a:rPr>
              <a:t>;</a:t>
            </a:r>
          </a:p>
          <a:p>
            <a:pPr lvl="0" eaLnBrk="1" hangingPunct="1">
              <a:lnSpc>
                <a:spcPct val="80000"/>
              </a:lnSpc>
              <a:buClr>
                <a:srgbClr val="72A376"/>
              </a:buClr>
            </a:pPr>
            <a:r>
              <a:rPr lang="ru-RU" sz="2000" dirty="0" smtClean="0">
                <a:solidFill>
                  <a:prstClr val="black"/>
                </a:solidFill>
                <a:latin typeface="Arial" charset="0"/>
              </a:rPr>
              <a:t>число 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оказанных </a:t>
            </a:r>
            <a:r>
              <a:rPr lang="ru-RU" sz="2000" dirty="0" smtClean="0">
                <a:solidFill>
                  <a:prstClr val="black"/>
                </a:solidFill>
                <a:latin typeface="Arial" charset="0"/>
              </a:rPr>
              <a:t>консультаций </a:t>
            </a:r>
            <a:r>
              <a:rPr lang="ru-RU" sz="2000" dirty="0">
                <a:solidFill>
                  <a:prstClr val="black"/>
                </a:solidFill>
                <a:latin typeface="Arial" charset="0"/>
                <a:hlinkClick r:id="rId6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(стр. 2</a:t>
            </a:r>
            <a:r>
              <a:rPr lang="ru-RU" sz="2000" dirty="0" smtClean="0">
                <a:solidFill>
                  <a:prstClr val="black"/>
                </a:solidFill>
                <a:latin typeface="Arial" charset="0"/>
                <a:hlinkClick r:id="rId6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)</a:t>
            </a:r>
            <a:r>
              <a:rPr lang="ru-RU" sz="2000" dirty="0" smtClean="0">
                <a:solidFill>
                  <a:prstClr val="black"/>
                </a:solidFill>
                <a:latin typeface="Arial" charset="0"/>
              </a:rPr>
              <a:t>;</a:t>
            </a:r>
          </a:p>
          <a:p>
            <a:pPr lvl="0" eaLnBrk="1" hangingPunct="1">
              <a:lnSpc>
                <a:spcPct val="80000"/>
              </a:lnSpc>
              <a:buClr>
                <a:srgbClr val="72A376"/>
              </a:buClr>
            </a:pPr>
            <a:r>
              <a:rPr lang="ru-RU" sz="2000" dirty="0" smtClean="0">
                <a:solidFill>
                  <a:prstClr val="black"/>
                </a:solidFill>
                <a:latin typeface="Arial" charset="0"/>
              </a:rPr>
              <a:t>число оздоровительных 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услуг (стр. 3</a:t>
            </a:r>
            <a:r>
              <a:rPr lang="ru-RU" sz="2000" dirty="0" smtClean="0">
                <a:solidFill>
                  <a:prstClr val="black"/>
                </a:solidFill>
                <a:latin typeface="Arial" charset="0"/>
              </a:rPr>
              <a:t>)</a:t>
            </a:r>
            <a:endParaRPr lang="ru-RU" sz="2000" dirty="0">
              <a:solidFill>
                <a:prstClr val="black"/>
              </a:solidFill>
              <a:latin typeface="Arial" charset="0"/>
            </a:endParaRPr>
          </a:p>
          <a:p>
            <a:pPr marL="109537" lvl="0" indent="0" eaLnBrk="1" hangingPunct="1">
              <a:lnSpc>
                <a:spcPct val="80000"/>
              </a:lnSpc>
              <a:buClr>
                <a:srgbClr val="72A376"/>
              </a:buClr>
              <a:buNone/>
            </a:pPr>
            <a:endParaRPr lang="ru-RU" sz="2000" dirty="0">
              <a:solidFill>
                <a:prstClr val="black"/>
              </a:solidFill>
              <a:latin typeface="Lucida Sans Unicode"/>
            </a:endParaRPr>
          </a:p>
          <a:p>
            <a:pPr eaLnBrk="1" hangingPunct="1">
              <a:buClr>
                <a:srgbClr val="4472C4"/>
              </a:buClr>
              <a:buFont typeface="Wingdings 3" pitchFamily="18" charset="2"/>
              <a:buNone/>
            </a:pPr>
            <a:endParaRPr lang="ru-RU" sz="2000" dirty="0" smtClean="0">
              <a:solidFill>
                <a:prstClr val="black"/>
              </a:solidFill>
              <a:latin typeface="Arial" charset="0"/>
            </a:endParaRPr>
          </a:p>
          <a:p>
            <a:pPr eaLnBrk="1" hangingPunct="1">
              <a:buClr>
                <a:srgbClr val="4472C4"/>
              </a:buClr>
            </a:pPr>
            <a:endParaRPr lang="ru-RU" sz="2000" dirty="0">
              <a:solidFill>
                <a:prstClr val="black"/>
              </a:solidFill>
              <a:latin typeface="Arial" charset="0"/>
            </a:endParaRPr>
          </a:p>
        </p:txBody>
      </p:sp>
      <p:graphicFrame>
        <p:nvGraphicFramePr>
          <p:cNvPr id="10" name="Group 1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0240826"/>
              </p:ext>
            </p:extLst>
          </p:nvPr>
        </p:nvGraphicFramePr>
        <p:xfrm>
          <a:off x="193581" y="1374874"/>
          <a:ext cx="5131453" cy="5300386"/>
        </p:xfrm>
        <a:graphic>
          <a:graphicData uri="http://schemas.openxmlformats.org/drawingml/2006/table">
            <a:tbl>
              <a:tblPr/>
              <a:tblGrid>
                <a:gridCol w="333945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7628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157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83690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(6000)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3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3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7749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№ строки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Всего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985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7749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Количество лиц, обратившихся в Центр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95646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Дано консультаций по вопросам укрепления здоровья и профилактики заболеваний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985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Оказано оздоровительных услуг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95646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Всего оказано консультативно-оздровительных услуг </a:t>
                      </a: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(сумма строк 02 и 03)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985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 т.ч. платных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ru-RU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960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Рисунок 107">
            <a:extLst>
              <a:ext uri="{FF2B5EF4-FFF2-40B4-BE49-F238E27FC236}">
                <a16:creationId xmlns="" xmlns:a16="http://schemas.microsoft.com/office/drawing/2014/main" id="{7E9DE1C1-3A28-B042-A51E-5CE1B32563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80985"/>
            <a:ext cx="12192000" cy="1994045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244088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7. ИСТОЧНИКИ ФИНАНСИРОВАНИЯ</a:t>
            </a:r>
            <a:endParaRPr lang="ru-RU" sz="2000" b="1" dirty="0" smtClean="0">
              <a:solidFill>
                <a:prstClr val="black"/>
              </a:solidFill>
              <a:latin typeface="Montserrat"/>
            </a:endParaRPr>
          </a:p>
          <a:p>
            <a:endParaRPr lang="ru-RU" sz="2000" b="1" dirty="0" smtClean="0">
              <a:solidFill>
                <a:prstClr val="black"/>
              </a:solidFill>
              <a:latin typeface="Montserrat"/>
            </a:endParaRPr>
          </a:p>
          <a:p>
            <a:r>
              <a:rPr lang="ru-RU" sz="2000" b="1" dirty="0" smtClean="0">
                <a:solidFill>
                  <a:prstClr val="black"/>
                </a:solidFill>
                <a:latin typeface="Montserrat"/>
              </a:rPr>
              <a:t>Таблица 7000</a:t>
            </a:r>
            <a:endParaRPr lang="ru-RU" sz="2000" b="1" dirty="0" smtClean="0">
              <a:solidFill>
                <a:prstClr val="black"/>
              </a:solidFill>
              <a:latin typeface="Montserrat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Прямоугольник 21">
            <a:extLst>
              <a:ext uri="{FF2B5EF4-FFF2-40B4-BE49-F238E27FC236}">
                <a16:creationId xmlns="" xmlns:a16="http://schemas.microsoft.com/office/drawing/2014/main" id="{8F4C1328-F2B2-E34A-B80F-1AF794486ADF}"/>
              </a:ext>
            </a:extLst>
          </p:cNvPr>
          <p:cNvSpPr/>
          <p:nvPr/>
        </p:nvSpPr>
        <p:spPr>
          <a:xfrm>
            <a:off x="1600050" y="1015383"/>
            <a:ext cx="15702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1200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31" name="Прямоугольник 30">
            <a:extLst>
              <a:ext uri="{FF2B5EF4-FFF2-40B4-BE49-F238E27FC236}">
                <a16:creationId xmlns="" xmlns:a16="http://schemas.microsoft.com/office/drawing/2014/main" id="{7D4D372C-A932-1443-B4E1-F3B94BC43516}"/>
              </a:ext>
            </a:extLst>
          </p:cNvPr>
          <p:cNvSpPr/>
          <p:nvPr/>
        </p:nvSpPr>
        <p:spPr>
          <a:xfrm>
            <a:off x="8869122" y="1236460"/>
            <a:ext cx="14482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115" name="Прямоугольник 114">
            <a:extLst>
              <a:ext uri="{FF2B5EF4-FFF2-40B4-BE49-F238E27FC236}">
                <a16:creationId xmlns="" xmlns:a16="http://schemas.microsoft.com/office/drawing/2014/main" id="{8761A4E6-EEFF-3B49-9518-0A5CCA11F163}"/>
              </a:ext>
            </a:extLst>
          </p:cNvPr>
          <p:cNvSpPr/>
          <p:nvPr/>
        </p:nvSpPr>
        <p:spPr>
          <a:xfrm>
            <a:off x="1328735" y="2865803"/>
            <a:ext cx="4767265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endParaRPr lang="ru-RU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3" name="Rectangle 4"/>
          <p:cNvSpPr txBox="1">
            <a:spLocks/>
          </p:cNvSpPr>
          <p:nvPr/>
        </p:nvSpPr>
        <p:spPr bwMode="auto">
          <a:xfrm>
            <a:off x="6605357" y="2087321"/>
            <a:ext cx="5381782" cy="4382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65125" indent="-255588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0713" indent="-228600" algn="l" rtl="0" eaLnBrk="0" fontAlgn="base" hangingPunct="0"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8838" indent="-228600" algn="l" rtl="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lvl="0" algn="ctr" eaLnBrk="1" hangingPunct="1">
              <a:lnSpc>
                <a:spcPct val="90000"/>
              </a:lnSpc>
              <a:buClr>
                <a:srgbClr val="72A376"/>
              </a:buClr>
              <a:buNone/>
            </a:pPr>
            <a:r>
              <a:rPr lang="ru-RU" sz="2000" u="sng" dirty="0">
                <a:solidFill>
                  <a:srgbClr val="0070C0"/>
                </a:solidFill>
                <a:latin typeface="Arial" charset="0"/>
              </a:rPr>
              <a:t>Таблица 7000</a:t>
            </a:r>
            <a:endParaRPr lang="ru-RU" sz="2000" dirty="0">
              <a:solidFill>
                <a:srgbClr val="0070C0"/>
              </a:solidFill>
              <a:latin typeface="Arial" charset="0"/>
            </a:endParaRPr>
          </a:p>
          <a:p>
            <a:pPr lvl="0" eaLnBrk="1" hangingPunct="1">
              <a:lnSpc>
                <a:spcPct val="90000"/>
              </a:lnSpc>
              <a:buClr>
                <a:srgbClr val="72A376"/>
              </a:buClr>
            </a:pPr>
            <a:endParaRPr lang="ru-RU" sz="2000" dirty="0">
              <a:solidFill>
                <a:prstClr val="black"/>
              </a:solidFill>
              <a:latin typeface="Arial" charset="0"/>
            </a:endParaRPr>
          </a:p>
          <a:p>
            <a:pPr lvl="0" algn="just" eaLnBrk="1" hangingPunct="1">
              <a:lnSpc>
                <a:spcPct val="90000"/>
              </a:lnSpc>
              <a:buClr>
                <a:srgbClr val="72A376"/>
              </a:buClr>
            </a:pPr>
            <a:r>
              <a:rPr lang="ru-RU" sz="2000" dirty="0">
                <a:solidFill>
                  <a:prstClr val="black"/>
                </a:solidFill>
                <a:latin typeface="Arial" charset="0"/>
              </a:rPr>
              <a:t>Вносятся сведения о средствах, полученных </a:t>
            </a:r>
            <a:r>
              <a:rPr lang="ru-RU" sz="2000" b="1" dirty="0">
                <a:solidFill>
                  <a:prstClr val="black"/>
                </a:solidFill>
                <a:latin typeface="Arial" charset="0"/>
              </a:rPr>
              <a:t>только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sz="2000" b="1" dirty="0">
                <a:solidFill>
                  <a:prstClr val="black"/>
                </a:solidFill>
                <a:latin typeface="Arial" charset="0"/>
              </a:rPr>
              <a:t>на профилактическую </a:t>
            </a:r>
            <a:r>
              <a:rPr lang="ru-RU" sz="2000" b="1" dirty="0" smtClean="0">
                <a:solidFill>
                  <a:prstClr val="black"/>
                </a:solidFill>
                <a:latin typeface="Arial" charset="0"/>
              </a:rPr>
              <a:t>работу с населением! 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(сведения о зарплате, ремонте и </a:t>
            </a:r>
            <a:r>
              <a:rPr lang="ru-RU" sz="2000" dirty="0" smtClean="0">
                <a:solidFill>
                  <a:prstClr val="black"/>
                </a:solidFill>
                <a:latin typeface="Arial" charset="0"/>
              </a:rPr>
              <a:t>т.п. 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– не вносить);</a:t>
            </a:r>
          </a:p>
          <a:p>
            <a:pPr lvl="0" algn="just" eaLnBrk="1" hangingPunct="1">
              <a:lnSpc>
                <a:spcPct val="90000"/>
              </a:lnSpc>
              <a:buClr>
                <a:srgbClr val="72A376"/>
              </a:buClr>
            </a:pPr>
            <a:r>
              <a:rPr lang="ru-RU" sz="2000" dirty="0">
                <a:solidFill>
                  <a:prstClr val="black"/>
                </a:solidFill>
                <a:latin typeface="Arial" charset="0"/>
              </a:rPr>
              <a:t>В </a:t>
            </a:r>
            <a:r>
              <a:rPr lang="ru-RU" sz="2000" dirty="0">
                <a:solidFill>
                  <a:prstClr val="black"/>
                </a:solidFill>
                <a:latin typeface="Arial" charset="0"/>
                <a:hlinkClick r:id="rId4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стр. 06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 - "Всего" указывается сумма </a:t>
            </a:r>
            <a:r>
              <a:rPr lang="ru-RU" sz="2000" dirty="0">
                <a:solidFill>
                  <a:prstClr val="black"/>
                </a:solidFill>
                <a:latin typeface="Arial" charset="0"/>
                <a:hlinkClick r:id="rId5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 01,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sz="2000" dirty="0">
                <a:solidFill>
                  <a:prstClr val="black"/>
                </a:solidFill>
                <a:latin typeface="Arial" charset="0"/>
                <a:hlinkClick r:id="rId6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02,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sz="2000" dirty="0">
                <a:solidFill>
                  <a:prstClr val="black"/>
                </a:solidFill>
                <a:latin typeface="Arial" charset="0"/>
                <a:hlinkClick r:id="rId7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03,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sz="2000" dirty="0">
                <a:solidFill>
                  <a:prstClr val="black"/>
                </a:solidFill>
                <a:latin typeface="Arial" charset="0"/>
                <a:hlinkClick r:id="rId8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04,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sz="2000" dirty="0">
                <a:solidFill>
                  <a:prstClr val="black"/>
                </a:solidFill>
                <a:latin typeface="Arial" charset="0"/>
                <a:hlinkClick r:id="rId9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05;</a:t>
            </a:r>
          </a:p>
          <a:p>
            <a:pPr lvl="0" algn="just" eaLnBrk="1" hangingPunct="1">
              <a:lnSpc>
                <a:spcPct val="90000"/>
              </a:lnSpc>
              <a:buClr>
                <a:srgbClr val="72A376"/>
              </a:buClr>
            </a:pPr>
            <a:r>
              <a:rPr lang="ru-RU" sz="2000" dirty="0">
                <a:solidFill>
                  <a:prstClr val="black"/>
                </a:solidFill>
                <a:latin typeface="Arial" charset="0"/>
                <a:hlinkClick r:id="rId9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Строку 05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 - "Прочие" источники финансирования необходимо </a:t>
            </a:r>
            <a:r>
              <a:rPr lang="ru-RU" sz="2000" dirty="0" smtClean="0">
                <a:solidFill>
                  <a:prstClr val="black"/>
                </a:solidFill>
                <a:latin typeface="Arial" charset="0"/>
              </a:rPr>
              <a:t>расшифровать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sz="2000" dirty="0" smtClean="0">
                <a:solidFill>
                  <a:prstClr val="black"/>
                </a:solidFill>
                <a:latin typeface="Arial" charset="0"/>
              </a:rPr>
              <a:t>в пояснительной записке</a:t>
            </a:r>
            <a:endParaRPr lang="ru-RU" sz="2000" dirty="0" smtClean="0">
              <a:solidFill>
                <a:prstClr val="black"/>
              </a:solidFill>
              <a:latin typeface="Arial" charset="0"/>
            </a:endParaRPr>
          </a:p>
          <a:p>
            <a:pPr eaLnBrk="1" hangingPunct="1">
              <a:buClr>
                <a:srgbClr val="4472C4"/>
              </a:buClr>
            </a:pPr>
            <a:endParaRPr lang="ru-RU" sz="2000" dirty="0">
              <a:solidFill>
                <a:prstClr val="black"/>
              </a:solidFill>
              <a:latin typeface="Arial" charset="0"/>
            </a:endParaRPr>
          </a:p>
        </p:txBody>
      </p:sp>
      <p:graphicFrame>
        <p:nvGraphicFramePr>
          <p:cNvPr id="11" name="Group 10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720734"/>
              </p:ext>
            </p:extLst>
          </p:nvPr>
        </p:nvGraphicFramePr>
        <p:xfrm>
          <a:off x="52629" y="1625266"/>
          <a:ext cx="6552728" cy="5125158"/>
        </p:xfrm>
        <a:graphic>
          <a:graphicData uri="http://schemas.openxmlformats.org/drawingml/2006/table">
            <a:tbl>
              <a:tblPr/>
              <a:tblGrid>
                <a:gridCol w="1800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55721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33406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515253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564867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</a:tblGrid>
              <a:tr h="76641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(7000)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19158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 источников финансирования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№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7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Количество средств, полученных на профилактическую работу с 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населением (тыс. руб.)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0065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стр.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планировалось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фактически получено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 целевые программы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договорные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2846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1631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Органы управления здравоохранением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2846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Фонды ОМС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2846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Платные услуги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2846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Спонсоры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265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Прочие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763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ВСЕГО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6946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70A5389E-F193-DA44-ABB8-C2B6F2BCF3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19430"/>
            <a:ext cx="12192000" cy="691784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Montserrat"/>
              </a:rPr>
              <a:t>Внутриформенный контроль</a:t>
            </a:r>
            <a:endParaRPr lang="ru-RU" sz="2000" b="1" dirty="0">
              <a:solidFill>
                <a:schemeClr val="tx1"/>
              </a:solidFill>
              <a:latin typeface="Montserrat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Прямоугольник 21">
            <a:extLst>
              <a:ext uri="{FF2B5EF4-FFF2-40B4-BE49-F238E27FC236}">
                <a16:creationId xmlns="" xmlns:a16="http://schemas.microsoft.com/office/drawing/2014/main" id="{8F4C1328-F2B2-E34A-B80F-1AF794486ADF}"/>
              </a:ext>
            </a:extLst>
          </p:cNvPr>
          <p:cNvSpPr/>
          <p:nvPr/>
        </p:nvSpPr>
        <p:spPr>
          <a:xfrm>
            <a:off x="1600050" y="1015383"/>
            <a:ext cx="15702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1200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31" name="Прямоугольник 30">
            <a:extLst>
              <a:ext uri="{FF2B5EF4-FFF2-40B4-BE49-F238E27FC236}">
                <a16:creationId xmlns="" xmlns:a16="http://schemas.microsoft.com/office/drawing/2014/main" id="{7D4D372C-A932-1443-B4E1-F3B94BC43516}"/>
              </a:ext>
            </a:extLst>
          </p:cNvPr>
          <p:cNvSpPr/>
          <p:nvPr/>
        </p:nvSpPr>
        <p:spPr>
          <a:xfrm>
            <a:off x="8869122" y="1236460"/>
            <a:ext cx="14482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115" name="Прямоугольник 114">
            <a:extLst>
              <a:ext uri="{FF2B5EF4-FFF2-40B4-BE49-F238E27FC236}">
                <a16:creationId xmlns="" xmlns:a16="http://schemas.microsoft.com/office/drawing/2014/main" id="{8761A4E6-EEFF-3B49-9518-0A5CCA11F163}"/>
              </a:ext>
            </a:extLst>
          </p:cNvPr>
          <p:cNvSpPr/>
          <p:nvPr/>
        </p:nvSpPr>
        <p:spPr>
          <a:xfrm>
            <a:off x="1328735" y="2865803"/>
            <a:ext cx="4767265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endParaRPr lang="ru-RU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graphicFrame>
        <p:nvGraphicFramePr>
          <p:cNvPr id="10" name="Содержимое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34572056"/>
              </p:ext>
            </p:extLst>
          </p:nvPr>
        </p:nvGraphicFramePr>
        <p:xfrm>
          <a:off x="1021977" y="741358"/>
          <a:ext cx="10071847" cy="6032709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50800" dir="5400000" algn="ctr" rotWithShape="0">
                    <a:schemeClr val="tx1"/>
                  </a:outerShdw>
                </a:effectLst>
                <a:tableStyleId>{5C22544A-7EE6-4342-B048-85BDC9FD1C3A}</a:tableStyleId>
              </a:tblPr>
              <a:tblGrid>
                <a:gridCol w="146343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6343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62702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51796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66116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Номер таблицы</a:t>
                      </a:r>
                    </a:p>
                  </a:txBody>
                  <a:tcPr marL="186331" marR="186331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Номер условия</a:t>
                      </a:r>
                    </a:p>
                  </a:txBody>
                  <a:tcPr marL="186331" marR="186331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Содержание условия контроля</a:t>
                      </a:r>
                    </a:p>
                  </a:txBody>
                  <a:tcPr marL="186331" marR="186331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Примечание</a:t>
                      </a:r>
                    </a:p>
                  </a:txBody>
                  <a:tcPr marL="186331" marR="186331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23833">
                <a:tc rowSpan="4"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1200</a:t>
                      </a:r>
                    </a:p>
                  </a:txBody>
                  <a:tcPr marL="186331" marR="186331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50</a:t>
                      </a:r>
                    </a:p>
                  </a:txBody>
                  <a:tcPr marL="186331" marR="186331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Стр.13 = стр.1+3+11+12</a:t>
                      </a:r>
                    </a:p>
                  </a:txBody>
                  <a:tcPr marL="186331" marR="186331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rowSpan="3"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По графам 3 - 8 </a:t>
                      </a:r>
                    </a:p>
                  </a:txBody>
                  <a:tcPr marL="186331" marR="186331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66116">
                <a:tc vMerge="1">
                  <a:txBody>
                    <a:bodyPr/>
                    <a:lstStyle/>
                    <a:p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/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51</a:t>
                      </a:r>
                    </a:p>
                  </a:txBody>
                  <a:tcPr marL="186331" marR="186331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Стр.1 ˃ стр.2</a:t>
                      </a:r>
                    </a:p>
                  </a:txBody>
                  <a:tcPr marL="186331" marR="186331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66116">
                <a:tc vMerge="1">
                  <a:txBody>
                    <a:bodyPr/>
                    <a:lstStyle/>
                    <a:p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/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52</a:t>
                      </a:r>
                    </a:p>
                  </a:txBody>
                  <a:tcPr marL="186331" marR="186331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Стр.3 = стр.4+5+6+7+8+9+10</a:t>
                      </a:r>
                    </a:p>
                  </a:txBody>
                  <a:tcPr marL="186331" marR="186331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66116">
                <a:tc vMerge="1">
                  <a:txBody>
                    <a:bodyPr/>
                    <a:lstStyle/>
                    <a:p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/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53</a:t>
                      </a:r>
                    </a:p>
                  </a:txBody>
                  <a:tcPr marL="186331" marR="186331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Гр.</a:t>
                      </a:r>
                      <a:r>
                        <a:rPr lang="ru-RU" sz="1200" baseline="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5 ≥ гр. 6+7+8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По строке 1</a:t>
                      </a:r>
                    </a:p>
                  </a:txBody>
                  <a:tcPr marL="186331" marR="186331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66116">
                <a:tc rowSpan="2"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2001</a:t>
                      </a:r>
                    </a:p>
                  </a:txBody>
                  <a:tcPr marL="186331" marR="186331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54</a:t>
                      </a:r>
                    </a:p>
                  </a:txBody>
                  <a:tcPr marL="186331" marR="186331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Гр. 3 &lt; гр. 4</a:t>
                      </a:r>
                    </a:p>
                  </a:txBody>
                  <a:tcPr marL="186331" marR="186331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По строкам 1 - 6</a:t>
                      </a:r>
                    </a:p>
                  </a:txBody>
                  <a:tcPr marL="186331" marR="186331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66116"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55</a:t>
                      </a:r>
                    </a:p>
                  </a:txBody>
                  <a:tcPr marL="186331" marR="186331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Стр.1 = стр. 2+3+4</a:t>
                      </a:r>
                    </a:p>
                  </a:txBody>
                  <a:tcPr marL="186331" marR="186331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По графам 3, 4</a:t>
                      </a:r>
                    </a:p>
                  </a:txBody>
                  <a:tcPr marL="186331" marR="186331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66116"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Arial" pitchFamily="34" charset="0"/>
                          <a:cs typeface="Arial" pitchFamily="34" charset="0"/>
                        </a:rPr>
                        <a:t>2020</a:t>
                      </a:r>
                    </a:p>
                  </a:txBody>
                  <a:tcPr marL="186331" marR="186331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Arial" pitchFamily="34" charset="0"/>
                          <a:cs typeface="Arial" pitchFamily="34" charset="0"/>
                        </a:rPr>
                        <a:t>56</a:t>
                      </a:r>
                    </a:p>
                  </a:txBody>
                  <a:tcPr marL="186331" marR="186331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 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гр.</a:t>
                      </a:r>
                      <a:r>
                        <a:rPr lang="ru-RU" sz="1200" baseline="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1 + 2 = таб. 2001 стр.1 гр. 4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66116">
                <a:tc rowSpan="4"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2002</a:t>
                      </a:r>
                    </a:p>
                  </a:txBody>
                  <a:tcPr marL="186331" marR="186331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58</a:t>
                      </a:r>
                    </a:p>
                  </a:txBody>
                  <a:tcPr marL="186331" marR="186331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Стр.1 = стр.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2+3+4+5</a:t>
                      </a:r>
                    </a:p>
                  </a:txBody>
                  <a:tcPr marL="186331" marR="186331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rowSpan="4">
                  <a:txBody>
                    <a:bodyPr/>
                    <a:lstStyle/>
                    <a:p>
                      <a:pPr algn="l"/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По графе 3</a:t>
                      </a:r>
                    </a:p>
                  </a:txBody>
                  <a:tcPr marL="186331" marR="186331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66116"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59</a:t>
                      </a:r>
                    </a:p>
                  </a:txBody>
                  <a:tcPr marL="186331" marR="186331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Стр.6</a:t>
                      </a:r>
                      <a:r>
                        <a:rPr lang="ru-RU" sz="1200" baseline="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≥ стр.7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66116"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60</a:t>
                      </a:r>
                    </a:p>
                  </a:txBody>
                  <a:tcPr marL="186331" marR="186331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Стр.8</a:t>
                      </a:r>
                      <a:r>
                        <a:rPr lang="ru-RU" sz="1200" baseline="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≥ стр.9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66116"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61</a:t>
                      </a:r>
                    </a:p>
                  </a:txBody>
                  <a:tcPr marL="186331" marR="186331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Стр.10</a:t>
                      </a:r>
                      <a:r>
                        <a:rPr lang="ru-RU" sz="1200" baseline="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≥ стр.11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66116">
                <a:tc rowSpan="2"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2003</a:t>
                      </a:r>
                    </a:p>
                  </a:txBody>
                  <a:tcPr marL="186331" marR="186331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62</a:t>
                      </a:r>
                    </a:p>
                  </a:txBody>
                  <a:tcPr marL="186331" marR="186331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Стр.1 ˃ стр.2</a:t>
                      </a:r>
                    </a:p>
                  </a:txBody>
                  <a:tcPr marL="186331" marR="186331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По графе 3</a:t>
                      </a:r>
                    </a:p>
                  </a:txBody>
                  <a:tcPr marL="186331" marR="186331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66116"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63</a:t>
                      </a:r>
                    </a:p>
                  </a:txBody>
                  <a:tcPr marL="186331" marR="186331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Стр.3 = стр.4+5+6+7+8+9</a:t>
                      </a:r>
                    </a:p>
                  </a:txBody>
                  <a:tcPr marL="186331" marR="186331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66116">
                <a:tc rowSpan="3"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3000</a:t>
                      </a:r>
                    </a:p>
                  </a:txBody>
                  <a:tcPr marL="186331" marR="186331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65</a:t>
                      </a:r>
                    </a:p>
                  </a:txBody>
                  <a:tcPr marL="186331" marR="186331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Стр.1 ˃ стр.2</a:t>
                      </a:r>
                    </a:p>
                  </a:txBody>
                  <a:tcPr marL="186331" marR="186331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По графам 3, 4</a:t>
                      </a:r>
                    </a:p>
                  </a:txBody>
                  <a:tcPr marL="186331" marR="186331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66116"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66</a:t>
                      </a:r>
                    </a:p>
                  </a:txBody>
                  <a:tcPr marL="186331" marR="186331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Стр.3 = стр.4+5+6+7+8</a:t>
                      </a:r>
                    </a:p>
                  </a:txBody>
                  <a:tcPr marL="186331" marR="186331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266116"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67</a:t>
                      </a:r>
                    </a:p>
                  </a:txBody>
                  <a:tcPr marL="186331" marR="186331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Стр.11 = стр.1 +3+9+10</a:t>
                      </a:r>
                    </a:p>
                  </a:txBody>
                  <a:tcPr marL="186331" marR="186331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266116"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4000</a:t>
                      </a:r>
                    </a:p>
                  </a:txBody>
                  <a:tcPr marL="186331" marR="186331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68</a:t>
                      </a:r>
                    </a:p>
                  </a:txBody>
                  <a:tcPr marL="186331" marR="186331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Стр.1 = стр. 2+3+4</a:t>
                      </a:r>
                    </a:p>
                  </a:txBody>
                  <a:tcPr marL="186331" marR="186331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По графе 3</a:t>
                      </a:r>
                    </a:p>
                  </a:txBody>
                  <a:tcPr marL="186331" marR="186331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266116">
                <a:tc rowSpan="2"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6000</a:t>
                      </a:r>
                    </a:p>
                  </a:txBody>
                  <a:tcPr marL="186331" marR="186331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69</a:t>
                      </a:r>
                    </a:p>
                  </a:txBody>
                  <a:tcPr marL="186331" marR="186331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Стр.4 = стр.2+3</a:t>
                      </a:r>
                    </a:p>
                  </a:txBody>
                  <a:tcPr marL="186331" marR="186331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По графе 3</a:t>
                      </a:r>
                    </a:p>
                  </a:txBody>
                  <a:tcPr marL="186331" marR="186331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266116"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Стр.4 ˃ стр.5</a:t>
                      </a:r>
                    </a:p>
                  </a:txBody>
                  <a:tcPr marL="186331" marR="186331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ru-RU" sz="11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86331" marR="18633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313916"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7000</a:t>
                      </a:r>
                    </a:p>
                  </a:txBody>
                  <a:tcPr marL="186331" marR="186331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70</a:t>
                      </a:r>
                    </a:p>
                  </a:txBody>
                  <a:tcPr marL="186331" marR="186331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Стр.6 = стр.1+2+3+4+5</a:t>
                      </a:r>
                    </a:p>
                  </a:txBody>
                  <a:tcPr marL="186331" marR="186331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По графе 3 - 6</a:t>
                      </a:r>
                    </a:p>
                  </a:txBody>
                  <a:tcPr marL="186331" marR="186331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54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solidFill>
                  <a:prstClr val="black"/>
                </a:solidFill>
                <a:latin typeface="Montserrat"/>
              </a:rPr>
              <a:t>Типичные ошибки при заполнении </a:t>
            </a:r>
            <a:r>
              <a:rPr lang="ru-RU" sz="2000" b="1" dirty="0" smtClean="0">
                <a:solidFill>
                  <a:prstClr val="black"/>
                </a:solidFill>
                <a:latin typeface="Montserrat"/>
              </a:rPr>
              <a:t>формы</a:t>
            </a:r>
            <a:endParaRPr lang="ru-RU" sz="2000" dirty="0">
              <a:solidFill>
                <a:srgbClr val="CBAD91"/>
              </a:solidFill>
              <a:latin typeface="Montserrat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=""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400" dirty="0">
              <a:solidFill>
                <a:srgbClr val="49443F"/>
              </a:solidFill>
              <a:latin typeface="Montserrat Medium" pitchFamily="2" charset="0"/>
            </a:endParaRPr>
          </a:p>
        </p:txBody>
      </p:sp>
      <p:sp>
        <p:nvSpPr>
          <p:cNvPr id="7" name="Rectangle 3"/>
          <p:cNvSpPr txBox="1">
            <a:spLocks/>
          </p:cNvSpPr>
          <p:nvPr/>
        </p:nvSpPr>
        <p:spPr bwMode="auto">
          <a:xfrm>
            <a:off x="457199" y="2060575"/>
            <a:ext cx="11352277" cy="394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65125" indent="-255588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0713" indent="-228600" algn="l" rtl="0" eaLnBrk="0" fontAlgn="base" hangingPunct="0"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8838" indent="-228600" algn="l" rtl="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ru-RU" sz="2000" b="1" dirty="0" smtClean="0">
                <a:latin typeface="Montserrat"/>
              </a:rPr>
              <a:t>арифметические ошибки – в итоговых ячейках таблиц по столбцам и строкам;</a:t>
            </a:r>
          </a:p>
          <a:p>
            <a:pPr marL="109537" indent="0">
              <a:buNone/>
            </a:pPr>
            <a:endParaRPr lang="ru-RU" sz="2000" b="1" dirty="0" smtClean="0">
              <a:latin typeface="Montserrat"/>
            </a:endParaRPr>
          </a:p>
          <a:p>
            <a:r>
              <a:rPr lang="ru-RU" sz="2000" b="1" dirty="0" smtClean="0">
                <a:latin typeface="Montserrat"/>
              </a:rPr>
              <a:t>незаполненные поля – в расшифровке строки «прочие»;</a:t>
            </a:r>
          </a:p>
          <a:p>
            <a:pPr marL="266700" lvl="0" indent="-266700" algn="just" eaLnBrk="1" hangingPunct="1">
              <a:spcBef>
                <a:spcPct val="0"/>
              </a:spcBef>
              <a:buClrTx/>
              <a:buSzTx/>
              <a:buNone/>
            </a:pPr>
            <a:r>
              <a:rPr lang="ru-RU" sz="2000" dirty="0" smtClean="0">
                <a:solidFill>
                  <a:prstClr val="black"/>
                </a:solidFill>
                <a:latin typeface="Arial" charset="0"/>
              </a:rPr>
              <a:t>     во 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всех таблицах отчета все строки с наименованием «прочие» </a:t>
            </a:r>
          </a:p>
          <a:p>
            <a:pPr marL="266700" lvl="0" indent="-266700" algn="just" eaLnBrk="1" hangingPunct="1">
              <a:spcBef>
                <a:spcPct val="0"/>
              </a:spcBef>
              <a:buClrTx/>
              <a:buSzTx/>
              <a:buNone/>
            </a:pPr>
            <a:r>
              <a:rPr lang="ru-RU" sz="2000" dirty="0" smtClean="0">
                <a:solidFill>
                  <a:prstClr val="black"/>
                </a:solidFill>
                <a:latin typeface="Arial" charset="0"/>
              </a:rPr>
              <a:t>     (</a:t>
            </a:r>
            <a:r>
              <a:rPr lang="ru-RU" sz="2000" dirty="0">
                <a:solidFill>
                  <a:prstClr val="black"/>
                </a:solidFill>
                <a:latin typeface="Arial" charset="0"/>
                <a:hlinkClick r:id="rId4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строка 08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 раздела 1.1., </a:t>
            </a:r>
            <a:r>
              <a:rPr lang="ru-RU" sz="2000" dirty="0">
                <a:solidFill>
                  <a:prstClr val="black"/>
                </a:solidFill>
                <a:latin typeface="Arial" charset="0"/>
                <a:hlinkClick r:id="rId5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строки 10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 и </a:t>
            </a:r>
            <a:r>
              <a:rPr lang="ru-RU" sz="2000" dirty="0">
                <a:solidFill>
                  <a:prstClr val="black"/>
                </a:solidFill>
                <a:latin typeface="Arial" charset="0"/>
                <a:hlinkClick r:id="rId6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12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 раздела 1.2., </a:t>
            </a:r>
            <a:r>
              <a:rPr lang="ru-RU" sz="2000" dirty="0">
                <a:solidFill>
                  <a:prstClr val="black"/>
                </a:solidFill>
                <a:latin typeface="Arial" charset="0"/>
                <a:hlinkClick r:id="rId7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строка 05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 раздела 2.2, </a:t>
            </a:r>
            <a:r>
              <a:rPr lang="ru-RU" sz="2000" dirty="0">
                <a:solidFill>
                  <a:prstClr val="black"/>
                </a:solidFill>
                <a:latin typeface="Arial" charset="0"/>
                <a:hlinkClick r:id="rId8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строка 11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sz="2000" dirty="0" smtClean="0">
                <a:solidFill>
                  <a:prstClr val="black"/>
                </a:solidFill>
                <a:latin typeface="Arial" charset="0"/>
              </a:rPr>
              <a:t>           раздела 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2.3, </a:t>
            </a:r>
            <a:r>
              <a:rPr lang="ru-RU" sz="2000" dirty="0">
                <a:solidFill>
                  <a:prstClr val="black"/>
                </a:solidFill>
                <a:latin typeface="Arial" charset="0"/>
                <a:hlinkClick r:id="rId9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строка 10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 раздела 3, </a:t>
            </a:r>
            <a:r>
              <a:rPr lang="ru-RU" sz="2000" dirty="0">
                <a:solidFill>
                  <a:prstClr val="black"/>
                </a:solidFill>
                <a:latin typeface="Arial" charset="0"/>
                <a:hlinkClick r:id="rId10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строка 05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 раздела 7, а также </a:t>
            </a:r>
            <a:r>
              <a:rPr lang="ru-RU" sz="2000" dirty="0">
                <a:solidFill>
                  <a:prstClr val="black"/>
                </a:solidFill>
                <a:latin typeface="Arial" charset="0"/>
                <a:hlinkClick r:id="rId11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строка 01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 раздела 1.3, </a:t>
            </a:r>
            <a:r>
              <a:rPr lang="ru-RU" sz="2000" dirty="0" smtClean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sz="2000" dirty="0" smtClean="0">
                <a:solidFill>
                  <a:prstClr val="black"/>
                </a:solidFill>
                <a:latin typeface="Arial" charset="0"/>
                <a:hlinkClick r:id="rId12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строка </a:t>
            </a:r>
            <a:r>
              <a:rPr lang="ru-RU" sz="2000" dirty="0">
                <a:solidFill>
                  <a:prstClr val="black"/>
                </a:solidFill>
                <a:latin typeface="Arial" charset="0"/>
                <a:hlinkClick r:id="rId12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06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 раздела 2.1) необходимо расшифровать </a:t>
            </a:r>
            <a:r>
              <a:rPr lang="ru-RU" sz="2000" dirty="0" smtClean="0">
                <a:solidFill>
                  <a:prstClr val="black"/>
                </a:solidFill>
                <a:latin typeface="Arial" charset="0"/>
              </a:rPr>
              <a:t>под таблицей или в </a:t>
            </a:r>
            <a:r>
              <a:rPr lang="ru-RU" sz="2000" dirty="0">
                <a:solidFill>
                  <a:prstClr val="black"/>
                </a:solidFill>
                <a:latin typeface="Arial" charset="0"/>
              </a:rPr>
              <a:t>пояснительной записке</a:t>
            </a:r>
            <a:r>
              <a:rPr lang="ru-RU" sz="2000" dirty="0" smtClean="0">
                <a:solidFill>
                  <a:prstClr val="black"/>
                </a:solidFill>
                <a:latin typeface="Arial" charset="0"/>
              </a:rPr>
              <a:t>);</a:t>
            </a:r>
            <a:endParaRPr lang="ru-RU" sz="2400" b="1" dirty="0">
              <a:latin typeface="Montserrat"/>
            </a:endParaRPr>
          </a:p>
          <a:p>
            <a:pPr marL="109537" indent="0">
              <a:buNone/>
            </a:pPr>
            <a:endParaRPr lang="ru-RU" sz="2000" b="1" dirty="0" smtClean="0">
              <a:latin typeface="Montserrat"/>
            </a:endParaRPr>
          </a:p>
          <a:p>
            <a:r>
              <a:rPr lang="ru-RU" sz="2000" b="1" dirty="0" smtClean="0">
                <a:latin typeface="Montserrat"/>
              </a:rPr>
              <a:t>несоблюдение условий контроля</a:t>
            </a:r>
          </a:p>
          <a:p>
            <a:endParaRPr lang="ru-RU" sz="2000" b="1" dirty="0">
              <a:latin typeface="Montserrat"/>
            </a:endParaRPr>
          </a:p>
          <a:p>
            <a:pPr marL="266700" lvl="0" indent="-266700" algn="just" eaLnBrk="1" hangingPunct="1">
              <a:spcBef>
                <a:spcPct val="0"/>
              </a:spcBef>
              <a:buClrTx/>
              <a:buSzTx/>
              <a:buNone/>
            </a:pPr>
            <a:r>
              <a:rPr lang="ru-RU" sz="1800" b="1" dirty="0">
                <a:solidFill>
                  <a:prstClr val="black"/>
                </a:solidFill>
                <a:latin typeface="Arial" charset="0"/>
              </a:rPr>
              <a:t> </a:t>
            </a:r>
            <a:endParaRPr lang="ru-RU" sz="2000" dirty="0" smtClean="0">
              <a:latin typeface="Arial" charset="0"/>
            </a:endParaRPr>
          </a:p>
          <a:p>
            <a:endParaRPr lang="ru-RU" sz="2000" dirty="0" smtClean="0">
              <a:latin typeface="Arial" charset="0"/>
            </a:endParaRPr>
          </a:p>
          <a:p>
            <a:pPr marL="109537" indent="0">
              <a:buNone/>
            </a:pPr>
            <a:endParaRPr lang="ru-RU" sz="20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1302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solidFill>
                  <a:prstClr val="black"/>
                </a:solidFill>
                <a:latin typeface="Montserrat"/>
              </a:rPr>
              <a:t>Перед предоставлением сформированного годового отчета в ЦНИИОИЗ </a:t>
            </a:r>
            <a:r>
              <a:rPr lang="ru-RU" sz="2000" b="1" dirty="0" smtClean="0">
                <a:solidFill>
                  <a:prstClr val="black"/>
                </a:solidFill>
                <a:latin typeface="Montserrat"/>
              </a:rPr>
              <a:t>необходимо</a:t>
            </a:r>
            <a:endParaRPr lang="ru-RU" sz="2000" dirty="0">
              <a:solidFill>
                <a:srgbClr val="CBAD91"/>
              </a:solidFill>
              <a:latin typeface="Montserrat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=""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400" dirty="0">
              <a:solidFill>
                <a:srgbClr val="49443F"/>
              </a:solidFill>
              <a:latin typeface="Montserrat Medium" pitchFamily="2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7201" y="2301997"/>
            <a:ext cx="1135227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lvl="0" indent="-26670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dirty="0" smtClean="0">
                <a:solidFill>
                  <a:prstClr val="black"/>
                </a:solidFill>
                <a:latin typeface="Montserrat"/>
              </a:rPr>
              <a:t>1. </a:t>
            </a:r>
            <a:r>
              <a:rPr lang="ru-RU" sz="2000" dirty="0" smtClean="0">
                <a:solidFill>
                  <a:prstClr val="black"/>
                </a:solidFill>
                <a:latin typeface="Montserrat"/>
              </a:rPr>
              <a:t>  Сопоставить </a:t>
            </a:r>
            <a:r>
              <a:rPr lang="ru-RU" sz="2000" dirty="0">
                <a:solidFill>
                  <a:prstClr val="black"/>
                </a:solidFill>
                <a:latin typeface="Montserrat"/>
              </a:rPr>
              <a:t>данные текущего отчета с данными за предыдущий год;</a:t>
            </a:r>
          </a:p>
          <a:p>
            <a:pPr marL="266700" lvl="0" indent="-26670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000" dirty="0">
              <a:solidFill>
                <a:prstClr val="black"/>
              </a:solidFill>
              <a:latin typeface="Montserrat"/>
            </a:endParaRPr>
          </a:p>
          <a:p>
            <a:pPr marL="266700" lvl="0" indent="-26670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dirty="0" smtClean="0">
                <a:solidFill>
                  <a:prstClr val="black"/>
                </a:solidFill>
                <a:latin typeface="Montserrat"/>
              </a:rPr>
              <a:t>2. </a:t>
            </a:r>
            <a:r>
              <a:rPr lang="ru-RU" sz="2000" dirty="0" smtClean="0">
                <a:solidFill>
                  <a:prstClr val="black"/>
                </a:solidFill>
                <a:latin typeface="Montserrat"/>
              </a:rPr>
              <a:t>Уточнить </a:t>
            </a:r>
            <a:r>
              <a:rPr lang="ru-RU" sz="2000" dirty="0">
                <a:solidFill>
                  <a:prstClr val="black"/>
                </a:solidFill>
                <a:latin typeface="Montserrat"/>
              </a:rPr>
              <a:t>причины резких изменений (роста, снижения) отдельных </a:t>
            </a:r>
            <a:r>
              <a:rPr lang="ru-RU" sz="2000" dirty="0" smtClean="0">
                <a:solidFill>
                  <a:prstClr val="black"/>
                </a:solidFill>
                <a:latin typeface="Montserrat"/>
              </a:rPr>
              <a:t> </a:t>
            </a:r>
            <a:r>
              <a:rPr lang="ru-RU" sz="2000" dirty="0" smtClean="0">
                <a:solidFill>
                  <a:prstClr val="black"/>
                </a:solidFill>
                <a:latin typeface="Montserrat"/>
              </a:rPr>
              <a:t>показателей</a:t>
            </a:r>
            <a:r>
              <a:rPr lang="ru-RU" sz="2000" dirty="0">
                <a:solidFill>
                  <a:prstClr val="black"/>
                </a:solidFill>
                <a:latin typeface="Montserrat"/>
              </a:rPr>
              <a:t>;</a:t>
            </a:r>
            <a:endParaRPr lang="ru-RU" sz="2000" dirty="0">
              <a:solidFill>
                <a:prstClr val="black"/>
              </a:solidFill>
              <a:latin typeface="Montserrat"/>
            </a:endParaRPr>
          </a:p>
          <a:p>
            <a:pPr marL="266700" lvl="0" indent="-26670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dirty="0">
                <a:solidFill>
                  <a:prstClr val="black"/>
                </a:solidFill>
                <a:latin typeface="Montserrat"/>
              </a:rPr>
              <a:t>    </a:t>
            </a:r>
          </a:p>
          <a:p>
            <a:pPr marL="266700" lvl="0" indent="-2667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dirty="0" smtClean="0">
                <a:solidFill>
                  <a:prstClr val="black"/>
                </a:solidFill>
                <a:latin typeface="Montserrat"/>
              </a:rPr>
              <a:t>    Все  </a:t>
            </a:r>
            <a:r>
              <a:rPr lang="ru-RU" sz="2000" dirty="0">
                <a:solidFill>
                  <a:srgbClr val="0070C0"/>
                </a:solidFill>
                <a:latin typeface="Montserrat"/>
              </a:rPr>
              <a:t>значительные расхождения  </a:t>
            </a:r>
            <a:endParaRPr lang="ru-RU" sz="2000" dirty="0" smtClean="0">
              <a:solidFill>
                <a:srgbClr val="0070C0"/>
              </a:solidFill>
              <a:latin typeface="Montserrat"/>
            </a:endParaRPr>
          </a:p>
          <a:p>
            <a:pPr marL="266700" lvl="0" indent="-2667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dirty="0">
                <a:solidFill>
                  <a:prstClr val="black"/>
                </a:solidFill>
                <a:latin typeface="Montserrat"/>
              </a:rPr>
              <a:t> </a:t>
            </a:r>
            <a:r>
              <a:rPr lang="ru-RU" sz="2000" dirty="0" smtClean="0">
                <a:solidFill>
                  <a:prstClr val="black"/>
                </a:solidFill>
                <a:latin typeface="Montserrat"/>
              </a:rPr>
              <a:t>   сведений </a:t>
            </a:r>
            <a:r>
              <a:rPr lang="ru-RU" sz="2000" dirty="0">
                <a:solidFill>
                  <a:prstClr val="black"/>
                </a:solidFill>
                <a:latin typeface="Montserrat"/>
              </a:rPr>
              <a:t>отчетного периода с </a:t>
            </a:r>
            <a:r>
              <a:rPr lang="ru-RU" sz="2000" dirty="0" smtClean="0">
                <a:solidFill>
                  <a:prstClr val="black"/>
                </a:solidFill>
                <a:latin typeface="Montserrat"/>
              </a:rPr>
              <a:t>данными предыдущего </a:t>
            </a:r>
            <a:r>
              <a:rPr lang="ru-RU" sz="2000" dirty="0">
                <a:solidFill>
                  <a:prstClr val="black"/>
                </a:solidFill>
                <a:latin typeface="Montserrat"/>
              </a:rPr>
              <a:t>года </a:t>
            </a:r>
            <a:endParaRPr lang="ru-RU" sz="2000" dirty="0" smtClean="0">
              <a:solidFill>
                <a:prstClr val="black"/>
              </a:solidFill>
              <a:latin typeface="Montserrat"/>
            </a:endParaRPr>
          </a:p>
          <a:p>
            <a:pPr marL="266700" lvl="0" indent="-2667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dirty="0">
                <a:solidFill>
                  <a:prstClr val="black"/>
                </a:solidFill>
                <a:latin typeface="Montserrat"/>
              </a:rPr>
              <a:t> </a:t>
            </a:r>
            <a:r>
              <a:rPr lang="ru-RU" sz="2000" dirty="0" smtClean="0">
                <a:solidFill>
                  <a:prstClr val="black"/>
                </a:solidFill>
                <a:latin typeface="Montserrat"/>
              </a:rPr>
              <a:t>   необходимо </a:t>
            </a:r>
            <a:r>
              <a:rPr lang="ru-RU" sz="2000" dirty="0" smtClean="0">
                <a:solidFill>
                  <a:srgbClr val="0070C0"/>
                </a:solidFill>
                <a:latin typeface="Montserrat"/>
              </a:rPr>
              <a:t>пояснить </a:t>
            </a:r>
          </a:p>
          <a:p>
            <a:pPr marL="266700" lvl="0" indent="-2667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dirty="0">
                <a:solidFill>
                  <a:srgbClr val="FF0000"/>
                </a:solidFill>
                <a:latin typeface="Montserrat"/>
              </a:rPr>
              <a:t> </a:t>
            </a:r>
            <a:r>
              <a:rPr lang="ru-RU" sz="2000" dirty="0" smtClean="0">
                <a:solidFill>
                  <a:srgbClr val="FF0000"/>
                </a:solidFill>
                <a:latin typeface="Montserrat"/>
              </a:rPr>
              <a:t>   </a:t>
            </a:r>
            <a:r>
              <a:rPr lang="ru-RU" sz="2000" dirty="0" smtClean="0">
                <a:latin typeface="Montserrat"/>
              </a:rPr>
              <a:t>(в пояснительной записке или приложить </a:t>
            </a:r>
            <a:r>
              <a:rPr lang="ru-RU" sz="2000" dirty="0" smtClean="0">
                <a:latin typeface="Montserrat"/>
              </a:rPr>
              <a:t>отдельный сопроводительный </a:t>
            </a:r>
            <a:r>
              <a:rPr lang="ru-RU" sz="2000" dirty="0" smtClean="0">
                <a:latin typeface="Montserrat"/>
              </a:rPr>
              <a:t> лист </a:t>
            </a:r>
            <a:r>
              <a:rPr lang="ru-RU" sz="2000" dirty="0" smtClean="0">
                <a:latin typeface="Montserrat"/>
              </a:rPr>
              <a:t>с пояснениями</a:t>
            </a:r>
            <a:r>
              <a:rPr lang="ru-RU" sz="2000" dirty="0" smtClean="0">
                <a:latin typeface="Montserrat"/>
              </a:rPr>
              <a:t>)</a:t>
            </a:r>
          </a:p>
          <a:p>
            <a:pPr marL="266700" lvl="0" indent="-26670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000" dirty="0" smtClean="0">
              <a:latin typeface="Montserrat"/>
            </a:endParaRPr>
          </a:p>
          <a:p>
            <a:pPr marL="266700" lvl="0" indent="-2667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dirty="0" smtClean="0">
                <a:latin typeface="Montserrat"/>
              </a:rPr>
              <a:t>3. </a:t>
            </a:r>
            <a:r>
              <a:rPr lang="ru-RU" sz="2000" b="1" dirty="0">
                <a:solidFill>
                  <a:prstClr val="black"/>
                </a:solidFill>
                <a:latin typeface="Montserrat"/>
              </a:rPr>
              <a:t>Заполнение </a:t>
            </a:r>
            <a:r>
              <a:rPr lang="ru-RU" sz="2000" b="1" dirty="0">
                <a:solidFill>
                  <a:srgbClr val="FF0000"/>
                </a:solidFill>
                <a:latin typeface="Montserrat"/>
              </a:rPr>
              <a:t>пояснительной записки</a:t>
            </a:r>
            <a:r>
              <a:rPr lang="ru-RU" sz="2000" b="1" dirty="0">
                <a:solidFill>
                  <a:prstClr val="black"/>
                </a:solidFill>
                <a:latin typeface="Montserrat"/>
              </a:rPr>
              <a:t> по прилагаемой форме является обязательным!</a:t>
            </a:r>
            <a:endParaRPr lang="ru-RU" sz="2000" dirty="0"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94008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6F2A7E58-46EC-7E4A-886F-D0B73D8BCA6A}"/>
              </a:ext>
            </a:extLst>
          </p:cNvPr>
          <p:cNvSpPr txBox="1"/>
          <p:nvPr/>
        </p:nvSpPr>
        <p:spPr>
          <a:xfrm>
            <a:off x="379548" y="298056"/>
            <a:ext cx="8450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0"/>
              </a:rPr>
              <a:t>Нормативная документация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01896" y="2098022"/>
            <a:ext cx="11429929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/>
            <a:r>
              <a:rPr lang="ru-RU" sz="2000" dirty="0" smtClean="0">
                <a:latin typeface="Montserrat"/>
              </a:rPr>
              <a:t>Деятельность </a:t>
            </a:r>
            <a:r>
              <a:rPr lang="ru-RU" sz="2000" dirty="0" smtClean="0">
                <a:latin typeface="Montserrat"/>
              </a:rPr>
              <a:t>центра общественного здоровья и медицинской профилактики, центра медицинской профилактики </a:t>
            </a:r>
            <a:r>
              <a:rPr lang="ru-RU" sz="2000" dirty="0" smtClean="0">
                <a:latin typeface="Montserrat"/>
              </a:rPr>
              <a:t>регламентирована</a:t>
            </a:r>
          </a:p>
          <a:p>
            <a:pPr algn="just"/>
            <a:r>
              <a:rPr lang="ru-RU" sz="2000" dirty="0" smtClean="0">
                <a:latin typeface="Montserrat"/>
              </a:rPr>
              <a:t> </a:t>
            </a:r>
          </a:p>
          <a:p>
            <a:pPr algn="just"/>
            <a:r>
              <a:rPr lang="ru-RU" sz="2000" dirty="0" smtClean="0">
                <a:latin typeface="Montserrat"/>
              </a:rPr>
              <a:t>приказом </a:t>
            </a:r>
            <a:r>
              <a:rPr lang="ru-RU" sz="2000" dirty="0" smtClean="0">
                <a:latin typeface="Montserrat"/>
              </a:rPr>
              <a:t>Минздрава </a:t>
            </a:r>
            <a:r>
              <a:rPr lang="ru-RU" sz="2000" dirty="0">
                <a:latin typeface="Montserrat"/>
              </a:rPr>
              <a:t>РФ от </a:t>
            </a:r>
            <a:r>
              <a:rPr lang="ru-RU" sz="2000" dirty="0" smtClean="0">
                <a:latin typeface="Montserrat"/>
              </a:rPr>
              <a:t>29.10.2020г</a:t>
            </a:r>
            <a:r>
              <a:rPr lang="ru-RU" sz="2000" dirty="0">
                <a:latin typeface="Montserrat"/>
              </a:rPr>
              <a:t>. </a:t>
            </a:r>
            <a:r>
              <a:rPr lang="ru-RU" sz="2000" dirty="0" smtClean="0">
                <a:latin typeface="Montserrat"/>
              </a:rPr>
              <a:t>№1177н</a:t>
            </a:r>
          </a:p>
          <a:p>
            <a:pPr algn="just"/>
            <a:r>
              <a:rPr lang="ru-RU" sz="2000" dirty="0" smtClean="0">
                <a:latin typeface="Montserrat"/>
              </a:rPr>
              <a:t>«Об утверждении </a:t>
            </a:r>
            <a:r>
              <a:rPr lang="ru-RU" sz="2000" dirty="0" smtClean="0">
                <a:solidFill>
                  <a:prstClr val="black"/>
                </a:solidFill>
                <a:latin typeface="Montserrat"/>
              </a:rPr>
              <a:t>Порядка </a:t>
            </a:r>
            <a:r>
              <a:rPr lang="ru-RU" sz="2000" dirty="0">
                <a:solidFill>
                  <a:prstClr val="black"/>
                </a:solidFill>
                <a:latin typeface="Montserrat"/>
              </a:rPr>
              <a:t>организации и осуществления профилактики неинфекционных заболеваний и проведения мероприятий по формированию здорового образа жизни в медицинских организациях</a:t>
            </a:r>
            <a:r>
              <a:rPr lang="ru-RU" sz="2000" dirty="0" smtClean="0">
                <a:latin typeface="Montserrat"/>
              </a:rPr>
              <a:t>»;</a:t>
            </a:r>
            <a:endParaRPr lang="ru-RU" sz="2000" dirty="0">
              <a:latin typeface="Montserrat"/>
            </a:endParaRPr>
          </a:p>
          <a:p>
            <a:r>
              <a:rPr lang="ru-RU" sz="2000" dirty="0">
                <a:latin typeface="Montserrat"/>
              </a:rPr>
              <a:t/>
            </a:r>
            <a:br>
              <a:rPr lang="ru-RU" sz="2000" dirty="0">
                <a:latin typeface="Montserrat"/>
              </a:rPr>
            </a:br>
            <a:r>
              <a:rPr lang="ru-RU" sz="2000" dirty="0" smtClean="0">
                <a:latin typeface="Montserrat"/>
              </a:rPr>
              <a:t>Отчет </a:t>
            </a:r>
            <a:r>
              <a:rPr lang="ru-RU" sz="2000" dirty="0">
                <a:latin typeface="Montserrat"/>
              </a:rPr>
              <a:t>за </a:t>
            </a:r>
            <a:r>
              <a:rPr lang="ru-RU" sz="2000" dirty="0" smtClean="0">
                <a:latin typeface="Montserrat"/>
              </a:rPr>
              <a:t>2021 </a:t>
            </a:r>
            <a:r>
              <a:rPr lang="ru-RU" sz="2000" dirty="0">
                <a:latin typeface="Montserrat"/>
              </a:rPr>
              <a:t>год  предоставляется ЦОЗМП/ЦМП по форме </a:t>
            </a:r>
            <a:r>
              <a:rPr lang="ru-RU" sz="2000" dirty="0" smtClean="0">
                <a:latin typeface="Montserrat"/>
              </a:rPr>
              <a:t>отраслевого статистического наблюдения № </a:t>
            </a:r>
            <a:r>
              <a:rPr lang="ru-RU" sz="2000" dirty="0">
                <a:latin typeface="Montserrat"/>
              </a:rPr>
              <a:t>70 </a:t>
            </a:r>
            <a:r>
              <a:rPr lang="ru-RU" sz="2000" dirty="0" smtClean="0">
                <a:latin typeface="Montserrat"/>
              </a:rPr>
              <a:t>«</a:t>
            </a:r>
            <a:r>
              <a:rPr lang="ru-RU" sz="2000" dirty="0">
                <a:latin typeface="Montserrat"/>
              </a:rPr>
              <a:t>Сведения о деятельности центра медицинской профилактики» (приказ Минздрава РФ от 23.09.2003г. №</a:t>
            </a:r>
            <a:r>
              <a:rPr lang="ru-RU" sz="2000" dirty="0" smtClean="0">
                <a:latin typeface="Montserrat"/>
              </a:rPr>
              <a:t>455 Приложение </a:t>
            </a:r>
            <a:r>
              <a:rPr lang="ru-RU" sz="2000" dirty="0">
                <a:latin typeface="Montserrat"/>
              </a:rPr>
              <a:t>№</a:t>
            </a:r>
            <a:r>
              <a:rPr lang="ru-RU" sz="2000" dirty="0" smtClean="0">
                <a:latin typeface="Montserrat"/>
              </a:rPr>
              <a:t>3)</a:t>
            </a:r>
            <a:endParaRPr lang="ru-RU" sz="2000" dirty="0"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2559368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solidFill>
                  <a:prstClr val="black"/>
                </a:solidFill>
                <a:latin typeface="Montserrat"/>
              </a:rPr>
              <a:t>Дополнительно при сдаче отчета необходимо предоставить</a:t>
            </a:r>
            <a:endParaRPr lang="ru-RU" sz="2000" dirty="0">
              <a:solidFill>
                <a:srgbClr val="CBAD91"/>
              </a:solidFill>
              <a:latin typeface="Montserrat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=""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400" dirty="0">
              <a:solidFill>
                <a:srgbClr val="49443F"/>
              </a:solidFill>
              <a:latin typeface="Montserrat Medium" pitchFamily="2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232" y="2177017"/>
            <a:ext cx="11295530" cy="21954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125" marR="0" lvl="0" indent="-255588" defTabSz="91440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  <a:buFont typeface="Wingdings 3" pitchFamily="18" charset="2"/>
              <a:buChar char=""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/>
              </a:rPr>
              <a:t>Паспорт региона (таблица в формате 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/>
              </a:rPr>
              <a:t>EXCEL)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/>
              </a:rPr>
              <a:t>;</a:t>
            </a:r>
          </a:p>
          <a:p>
            <a:pPr marL="109537" marR="0" lvl="0" indent="0" defTabSz="91440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  <a:buFontTx/>
              <a:buNone/>
              <a:tabLst/>
              <a:defRPr/>
            </a:pPr>
            <a:endParaRPr kumimoji="0" lang="ru-RU" sz="20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ontserrat"/>
            </a:endParaRPr>
          </a:p>
          <a:p>
            <a:pPr marL="365125" marR="0" lvl="0" indent="-255588" defTabSz="91440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  <a:buFont typeface="Wingdings 3" pitchFamily="18" charset="2"/>
              <a:buChar char=""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/>
              </a:rPr>
              <a:t>Пояснительная записка по разработанной форме </a:t>
            </a:r>
          </a:p>
          <a:p>
            <a:pPr marL="109537" marR="0" lvl="0" defTabSz="91440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/>
              </a:rPr>
              <a:t>содержит характеристику региона, </a:t>
            </a:r>
          </a:p>
          <a:p>
            <a:pPr marL="109537" marR="0" lvl="0" defTabSz="91440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/>
              </a:rPr>
              <a:t>расшифровку сведений, указанных в таблицах, </a:t>
            </a:r>
          </a:p>
          <a:p>
            <a:pPr marL="109537" marR="0" lvl="0" defTabSz="91440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/>
              </a:rPr>
              <a:t>сведения о деятельности ЦОЗМП/ЦМП, не вошедшие в ф.70)</a:t>
            </a:r>
            <a:endParaRPr kumimoji="0" lang="ru-RU" sz="20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3741680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Рисунок 107">
            <a:extLst>
              <a:ext uri="{FF2B5EF4-FFF2-40B4-BE49-F238E27FC236}">
                <a16:creationId xmlns="" xmlns:a16="http://schemas.microsoft.com/office/drawing/2014/main" id="{7E9DE1C1-3A28-B042-A51E-5CE1B32563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80985"/>
            <a:ext cx="12192000" cy="1994045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244088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Паспорт региона </a:t>
            </a:r>
            <a:br>
              <a:rPr lang="ru-RU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(предоставляется в формате EXCEL)</a:t>
            </a:r>
            <a:endParaRPr lang="ru-RU" sz="2000" b="1" dirty="0" smtClean="0">
              <a:solidFill>
                <a:prstClr val="black"/>
              </a:solidFill>
              <a:latin typeface="Montserrat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Прямоугольник 21">
            <a:extLst>
              <a:ext uri="{FF2B5EF4-FFF2-40B4-BE49-F238E27FC236}">
                <a16:creationId xmlns="" xmlns:a16="http://schemas.microsoft.com/office/drawing/2014/main" id="{8F4C1328-F2B2-E34A-B80F-1AF794486ADF}"/>
              </a:ext>
            </a:extLst>
          </p:cNvPr>
          <p:cNvSpPr/>
          <p:nvPr/>
        </p:nvSpPr>
        <p:spPr>
          <a:xfrm>
            <a:off x="1600050" y="1015383"/>
            <a:ext cx="15702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1200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31" name="Прямоугольник 30">
            <a:extLst>
              <a:ext uri="{FF2B5EF4-FFF2-40B4-BE49-F238E27FC236}">
                <a16:creationId xmlns="" xmlns:a16="http://schemas.microsoft.com/office/drawing/2014/main" id="{7D4D372C-A932-1443-B4E1-F3B94BC43516}"/>
              </a:ext>
            </a:extLst>
          </p:cNvPr>
          <p:cNvSpPr/>
          <p:nvPr/>
        </p:nvSpPr>
        <p:spPr>
          <a:xfrm>
            <a:off x="8869122" y="1236460"/>
            <a:ext cx="14482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115" name="Прямоугольник 114">
            <a:extLst>
              <a:ext uri="{FF2B5EF4-FFF2-40B4-BE49-F238E27FC236}">
                <a16:creationId xmlns="" xmlns:a16="http://schemas.microsoft.com/office/drawing/2014/main" id="{8761A4E6-EEFF-3B49-9518-0A5CCA11F163}"/>
              </a:ext>
            </a:extLst>
          </p:cNvPr>
          <p:cNvSpPr/>
          <p:nvPr/>
        </p:nvSpPr>
        <p:spPr>
          <a:xfrm>
            <a:off x="1328735" y="2865803"/>
            <a:ext cx="4767265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endParaRPr lang="ru-RU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pic>
        <p:nvPicPr>
          <p:cNvPr id="10" name="Объект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0" y="1700807"/>
            <a:ext cx="11994776" cy="4928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70988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Рисунок 107">
            <a:extLst>
              <a:ext uri="{FF2B5EF4-FFF2-40B4-BE49-F238E27FC236}">
                <a16:creationId xmlns="" xmlns:a16="http://schemas.microsoft.com/office/drawing/2014/main" id="{7E9DE1C1-3A28-B042-A51E-5CE1B32563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80985"/>
            <a:ext cx="12192000" cy="1994045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244088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Паспорт региона </a:t>
            </a:r>
            <a:br>
              <a:rPr lang="ru-RU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(предоставляется в формате EXCEL)</a:t>
            </a:r>
            <a:endParaRPr lang="ru-RU" sz="2000" b="1" dirty="0" smtClean="0">
              <a:solidFill>
                <a:prstClr val="black"/>
              </a:solidFill>
              <a:latin typeface="Montserrat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Прямоугольник 21">
            <a:extLst>
              <a:ext uri="{FF2B5EF4-FFF2-40B4-BE49-F238E27FC236}">
                <a16:creationId xmlns="" xmlns:a16="http://schemas.microsoft.com/office/drawing/2014/main" id="{8F4C1328-F2B2-E34A-B80F-1AF794486ADF}"/>
              </a:ext>
            </a:extLst>
          </p:cNvPr>
          <p:cNvSpPr/>
          <p:nvPr/>
        </p:nvSpPr>
        <p:spPr>
          <a:xfrm>
            <a:off x="1600050" y="1015383"/>
            <a:ext cx="15702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1200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31" name="Прямоугольник 30">
            <a:extLst>
              <a:ext uri="{FF2B5EF4-FFF2-40B4-BE49-F238E27FC236}">
                <a16:creationId xmlns="" xmlns:a16="http://schemas.microsoft.com/office/drawing/2014/main" id="{7D4D372C-A932-1443-B4E1-F3B94BC43516}"/>
              </a:ext>
            </a:extLst>
          </p:cNvPr>
          <p:cNvSpPr/>
          <p:nvPr/>
        </p:nvSpPr>
        <p:spPr>
          <a:xfrm>
            <a:off x="8869122" y="1236460"/>
            <a:ext cx="14482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115" name="Прямоугольник 114">
            <a:extLst>
              <a:ext uri="{FF2B5EF4-FFF2-40B4-BE49-F238E27FC236}">
                <a16:creationId xmlns="" xmlns:a16="http://schemas.microsoft.com/office/drawing/2014/main" id="{8761A4E6-EEFF-3B49-9518-0A5CCA11F163}"/>
              </a:ext>
            </a:extLst>
          </p:cNvPr>
          <p:cNvSpPr/>
          <p:nvPr/>
        </p:nvSpPr>
        <p:spPr>
          <a:xfrm>
            <a:off x="1328735" y="2865803"/>
            <a:ext cx="4767265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endParaRPr lang="ru-RU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graphicFrame>
        <p:nvGraphicFramePr>
          <p:cNvPr id="9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363755"/>
              </p:ext>
            </p:extLst>
          </p:nvPr>
        </p:nvGraphicFramePr>
        <p:xfrm>
          <a:off x="107575" y="1363662"/>
          <a:ext cx="11914098" cy="5407957"/>
        </p:xfrm>
        <a:graphic>
          <a:graphicData uri="http://schemas.openxmlformats.org/drawingml/2006/table">
            <a:tbl>
              <a:tblPr/>
              <a:tblGrid>
                <a:gridCol w="189216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2637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2637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2637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2637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2637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26371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26371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626371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626371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626371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626371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626371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626371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  <a:gridCol w="626371">
                  <a:extLst>
                    <a:ext uri="{9D8B030D-6E8A-4147-A177-3AD203B41FA5}">
                      <a16:colId xmlns:a16="http://schemas.microsoft.com/office/drawing/2014/main" xmlns="" val="20014"/>
                    </a:ext>
                  </a:extLst>
                </a:gridCol>
                <a:gridCol w="626371">
                  <a:extLst>
                    <a:ext uri="{9D8B030D-6E8A-4147-A177-3AD203B41FA5}">
                      <a16:colId xmlns:a16="http://schemas.microsoft.com/office/drawing/2014/main" xmlns="" val="20015"/>
                    </a:ext>
                  </a:extLst>
                </a:gridCol>
                <a:gridCol w="626371">
                  <a:extLst>
                    <a:ext uri="{9D8B030D-6E8A-4147-A177-3AD203B41FA5}">
                      <a16:colId xmlns:a16="http://schemas.microsoft.com/office/drawing/2014/main" xmlns="" val="20016"/>
                    </a:ext>
                  </a:extLst>
                </a:gridCol>
              </a:tblGrid>
              <a:tr h="188825">
                <a:tc row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Муниципальные образования (районы, города)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4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Численность населения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9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888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Медицинская профилактика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888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8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Центр медицинской профилактики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отделения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кабинеты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888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региональный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муниципальный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07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городское 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сельское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ЦМП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физических лиц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ЦМП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физических лиц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отделений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физ.лиц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кабинетов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физ.лиц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8921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врачей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среднего мед. персонала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 немедицинским образованием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врачей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среднего мед. персонала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 немедицинским образованием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врачей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среднего мед. персонала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врачей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среднего медперсонала</a:t>
                      </a:r>
                    </a:p>
                  </a:txBody>
                  <a:tcPr marL="6760" marR="6760" marT="67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888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888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888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888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2100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ВСЕГО по субъекту: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48150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 том числе:             в городе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48150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 сельской местности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60" marR="6760" marT="676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888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1235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Исполнитель: </a:t>
                      </a:r>
                      <a:r>
                        <a:rPr lang="ru-RU" sz="12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указать эл.почту и телефон для связи</a:t>
                      </a:r>
                      <a:endParaRPr lang="ru-RU" sz="1200" b="1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60" marR="6760" marT="67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2197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Рисунок 107">
            <a:extLst>
              <a:ext uri="{FF2B5EF4-FFF2-40B4-BE49-F238E27FC236}">
                <a16:creationId xmlns="" xmlns:a16="http://schemas.microsoft.com/office/drawing/2014/main" id="{7E9DE1C1-3A28-B042-A51E-5CE1B32563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80985"/>
            <a:ext cx="12192000" cy="1994045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244088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Паспорт региона </a:t>
            </a:r>
            <a:br>
              <a:rPr lang="ru-RU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(предоставляется в формате EXCEL)</a:t>
            </a:r>
            <a:endParaRPr lang="ru-RU" sz="2000" b="1" dirty="0" smtClean="0">
              <a:solidFill>
                <a:prstClr val="black"/>
              </a:solidFill>
              <a:latin typeface="Montserrat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Прямоугольник 21">
            <a:extLst>
              <a:ext uri="{FF2B5EF4-FFF2-40B4-BE49-F238E27FC236}">
                <a16:creationId xmlns="" xmlns:a16="http://schemas.microsoft.com/office/drawing/2014/main" id="{8F4C1328-F2B2-E34A-B80F-1AF794486ADF}"/>
              </a:ext>
            </a:extLst>
          </p:cNvPr>
          <p:cNvSpPr/>
          <p:nvPr/>
        </p:nvSpPr>
        <p:spPr>
          <a:xfrm>
            <a:off x="1600050" y="1015383"/>
            <a:ext cx="15702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1200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31" name="Прямоугольник 30">
            <a:extLst>
              <a:ext uri="{FF2B5EF4-FFF2-40B4-BE49-F238E27FC236}">
                <a16:creationId xmlns="" xmlns:a16="http://schemas.microsoft.com/office/drawing/2014/main" id="{7D4D372C-A932-1443-B4E1-F3B94BC43516}"/>
              </a:ext>
            </a:extLst>
          </p:cNvPr>
          <p:cNvSpPr/>
          <p:nvPr/>
        </p:nvSpPr>
        <p:spPr>
          <a:xfrm>
            <a:off x="8869122" y="1236460"/>
            <a:ext cx="14482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115" name="Прямоугольник 114">
            <a:extLst>
              <a:ext uri="{FF2B5EF4-FFF2-40B4-BE49-F238E27FC236}">
                <a16:creationId xmlns="" xmlns:a16="http://schemas.microsoft.com/office/drawing/2014/main" id="{8761A4E6-EEFF-3B49-9518-0A5CCA11F163}"/>
              </a:ext>
            </a:extLst>
          </p:cNvPr>
          <p:cNvSpPr/>
          <p:nvPr/>
        </p:nvSpPr>
        <p:spPr>
          <a:xfrm>
            <a:off x="1328735" y="2865803"/>
            <a:ext cx="4767265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endParaRPr lang="ru-RU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graphicFrame>
        <p:nvGraphicFramePr>
          <p:cNvPr id="10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76433969"/>
              </p:ext>
            </p:extLst>
          </p:nvPr>
        </p:nvGraphicFramePr>
        <p:xfrm>
          <a:off x="1600050" y="1564524"/>
          <a:ext cx="8996235" cy="4822327"/>
        </p:xfrm>
        <a:graphic>
          <a:graphicData uri="http://schemas.openxmlformats.org/drawingml/2006/table">
            <a:tbl>
              <a:tblPr/>
              <a:tblGrid>
                <a:gridCol w="246588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62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754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8746"/>
                <a:gridCol w="81629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1629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816294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816294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816294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816294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</a:tblGrid>
              <a:tr h="22161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9289">
                <a:tc row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Муниципальные образования (районы, города)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Численность населения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9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928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Центры здоровья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928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для взрослых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для детей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557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городское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сельское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ЦЗ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физических лиц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ЦЗ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физических лиц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0039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b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врачей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среднего медперсонала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врачей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среднего медперсонала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92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92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92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92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92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ВСЕГО по субъекту: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50749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 том числе:             в городе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592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 сельской местности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8255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Рисунок 107">
            <a:extLst>
              <a:ext uri="{FF2B5EF4-FFF2-40B4-BE49-F238E27FC236}">
                <a16:creationId xmlns="" xmlns:a16="http://schemas.microsoft.com/office/drawing/2014/main" id="{7E9DE1C1-3A28-B042-A51E-5CE1B32563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80985"/>
            <a:ext cx="12192000" cy="1994045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244088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Паспорт региона </a:t>
            </a:r>
            <a:br>
              <a:rPr lang="ru-RU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(предоставляется в формате EXCEL)</a:t>
            </a:r>
            <a:endParaRPr lang="ru-RU" sz="2000" b="1" dirty="0" smtClean="0">
              <a:solidFill>
                <a:prstClr val="black"/>
              </a:solidFill>
              <a:latin typeface="Montserrat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Прямоугольник 21">
            <a:extLst>
              <a:ext uri="{FF2B5EF4-FFF2-40B4-BE49-F238E27FC236}">
                <a16:creationId xmlns="" xmlns:a16="http://schemas.microsoft.com/office/drawing/2014/main" id="{8F4C1328-F2B2-E34A-B80F-1AF794486ADF}"/>
              </a:ext>
            </a:extLst>
          </p:cNvPr>
          <p:cNvSpPr/>
          <p:nvPr/>
        </p:nvSpPr>
        <p:spPr>
          <a:xfrm>
            <a:off x="1600050" y="1015383"/>
            <a:ext cx="15702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1200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31" name="Прямоугольник 30">
            <a:extLst>
              <a:ext uri="{FF2B5EF4-FFF2-40B4-BE49-F238E27FC236}">
                <a16:creationId xmlns="" xmlns:a16="http://schemas.microsoft.com/office/drawing/2014/main" id="{7D4D372C-A932-1443-B4E1-F3B94BC43516}"/>
              </a:ext>
            </a:extLst>
          </p:cNvPr>
          <p:cNvSpPr/>
          <p:nvPr/>
        </p:nvSpPr>
        <p:spPr>
          <a:xfrm>
            <a:off x="8869122" y="1236460"/>
            <a:ext cx="14482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115" name="Прямоугольник 114">
            <a:extLst>
              <a:ext uri="{FF2B5EF4-FFF2-40B4-BE49-F238E27FC236}">
                <a16:creationId xmlns="" xmlns:a16="http://schemas.microsoft.com/office/drawing/2014/main" id="{8761A4E6-EEFF-3B49-9518-0A5CCA11F163}"/>
              </a:ext>
            </a:extLst>
          </p:cNvPr>
          <p:cNvSpPr/>
          <p:nvPr/>
        </p:nvSpPr>
        <p:spPr>
          <a:xfrm>
            <a:off x="1328735" y="2865803"/>
            <a:ext cx="4767265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endParaRPr lang="ru-RU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graphicFrame>
        <p:nvGraphicFramePr>
          <p:cNvPr id="9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4638020"/>
              </p:ext>
            </p:extLst>
          </p:nvPr>
        </p:nvGraphicFramePr>
        <p:xfrm>
          <a:off x="1277002" y="1910990"/>
          <a:ext cx="9637996" cy="4392490"/>
        </p:xfrm>
        <a:graphic>
          <a:graphicData uri="http://schemas.openxmlformats.org/drawingml/2006/table">
            <a:tbl>
              <a:tblPr/>
              <a:tblGrid>
                <a:gridCol w="362989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0162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0162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0162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0162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20162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335305"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Муниципальные образования (районы, города)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9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850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Врачебно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физкультурный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диспансер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700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ВФД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физических лиц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отделений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кабинетов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550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врачей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среднего медперсонала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353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353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353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353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353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ВСЕГО по субъекту: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353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 том числе:             в городе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353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 сельской местности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612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Рисунок 107">
            <a:extLst>
              <a:ext uri="{FF2B5EF4-FFF2-40B4-BE49-F238E27FC236}">
                <a16:creationId xmlns="" xmlns:a16="http://schemas.microsoft.com/office/drawing/2014/main" id="{7E9DE1C1-3A28-B042-A51E-5CE1B32563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80985"/>
            <a:ext cx="12192000" cy="1994045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244088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Паспорт региона </a:t>
            </a:r>
            <a:br>
              <a:rPr lang="ru-RU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(предоставляется в формате EXCEL)</a:t>
            </a:r>
            <a:endParaRPr lang="ru-RU" sz="2000" b="1" dirty="0" smtClean="0">
              <a:solidFill>
                <a:prstClr val="black"/>
              </a:solidFill>
              <a:latin typeface="Montserrat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Прямоугольник 21">
            <a:extLst>
              <a:ext uri="{FF2B5EF4-FFF2-40B4-BE49-F238E27FC236}">
                <a16:creationId xmlns="" xmlns:a16="http://schemas.microsoft.com/office/drawing/2014/main" id="{8F4C1328-F2B2-E34A-B80F-1AF794486ADF}"/>
              </a:ext>
            </a:extLst>
          </p:cNvPr>
          <p:cNvSpPr/>
          <p:nvPr/>
        </p:nvSpPr>
        <p:spPr>
          <a:xfrm>
            <a:off x="1600050" y="1015383"/>
            <a:ext cx="15702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1200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31" name="Прямоугольник 30">
            <a:extLst>
              <a:ext uri="{FF2B5EF4-FFF2-40B4-BE49-F238E27FC236}">
                <a16:creationId xmlns="" xmlns:a16="http://schemas.microsoft.com/office/drawing/2014/main" id="{7D4D372C-A932-1443-B4E1-F3B94BC43516}"/>
              </a:ext>
            </a:extLst>
          </p:cNvPr>
          <p:cNvSpPr/>
          <p:nvPr/>
        </p:nvSpPr>
        <p:spPr>
          <a:xfrm>
            <a:off x="8869122" y="1236460"/>
            <a:ext cx="14482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115" name="Прямоугольник 114">
            <a:extLst>
              <a:ext uri="{FF2B5EF4-FFF2-40B4-BE49-F238E27FC236}">
                <a16:creationId xmlns="" xmlns:a16="http://schemas.microsoft.com/office/drawing/2014/main" id="{8761A4E6-EEFF-3B49-9518-0A5CCA11F163}"/>
              </a:ext>
            </a:extLst>
          </p:cNvPr>
          <p:cNvSpPr/>
          <p:nvPr/>
        </p:nvSpPr>
        <p:spPr>
          <a:xfrm>
            <a:off x="1328735" y="2865803"/>
            <a:ext cx="4767265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endParaRPr lang="ru-RU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graphicFrame>
        <p:nvGraphicFramePr>
          <p:cNvPr id="10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4097400"/>
              </p:ext>
            </p:extLst>
          </p:nvPr>
        </p:nvGraphicFramePr>
        <p:xfrm>
          <a:off x="237749" y="1578007"/>
          <a:ext cx="11810815" cy="5648255"/>
        </p:xfrm>
        <a:graphic>
          <a:graphicData uri="http://schemas.openxmlformats.org/drawingml/2006/table">
            <a:tbl>
              <a:tblPr/>
              <a:tblGrid>
                <a:gridCol w="87605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201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8593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5589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8539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553782">
                  <a:extLst>
                    <a:ext uri="{9D8B030D-6E8A-4147-A177-3AD203B41FA5}">
                      <a16:colId xmlns:a16="http://schemas.microsoft.com/office/drawing/2014/main" xmlns="" val="2854704873"/>
                    </a:ext>
                  </a:extLst>
                </a:gridCol>
                <a:gridCol w="54069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739173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556662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730048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556662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732331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565786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374150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565786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  <a:gridCol w="702671">
                  <a:extLst>
                    <a:ext uri="{9D8B030D-6E8A-4147-A177-3AD203B41FA5}">
                      <a16:colId xmlns:a16="http://schemas.microsoft.com/office/drawing/2014/main" xmlns="" val="20014"/>
                    </a:ext>
                  </a:extLst>
                </a:gridCol>
                <a:gridCol w="403808">
                  <a:extLst>
                    <a:ext uri="{9D8B030D-6E8A-4147-A177-3AD203B41FA5}">
                      <a16:colId xmlns:a16="http://schemas.microsoft.com/office/drawing/2014/main" xmlns="" val="20015"/>
                    </a:ext>
                  </a:extLst>
                </a:gridCol>
                <a:gridCol w="526616">
                  <a:extLst>
                    <a:ext uri="{9D8B030D-6E8A-4147-A177-3AD203B41FA5}">
                      <a16:colId xmlns:a16="http://schemas.microsoft.com/office/drawing/2014/main" xmlns="" val="20016"/>
                    </a:ext>
                  </a:extLst>
                </a:gridCol>
                <a:gridCol w="176056">
                  <a:extLst>
                    <a:ext uri="{9D8B030D-6E8A-4147-A177-3AD203B41FA5}">
                      <a16:colId xmlns:a16="http://schemas.microsoft.com/office/drawing/2014/main" xmlns="" val="1778638738"/>
                    </a:ext>
                  </a:extLst>
                </a:gridCol>
                <a:gridCol w="294303">
                  <a:extLst>
                    <a:ext uri="{9D8B030D-6E8A-4147-A177-3AD203B41FA5}">
                      <a16:colId xmlns:a16="http://schemas.microsoft.com/office/drawing/2014/main" xmlns="" val="20017"/>
                    </a:ext>
                  </a:extLst>
                </a:gridCol>
                <a:gridCol w="684422">
                  <a:extLst>
                    <a:ext uri="{9D8B030D-6E8A-4147-A177-3AD203B41FA5}">
                      <a16:colId xmlns:a16="http://schemas.microsoft.com/office/drawing/2014/main" xmlns="" val="20018"/>
                    </a:ext>
                  </a:extLst>
                </a:gridCol>
                <a:gridCol w="684422">
                  <a:extLst>
                    <a:ext uri="{9D8B030D-6E8A-4147-A177-3AD203B41FA5}">
                      <a16:colId xmlns:a16="http://schemas.microsoft.com/office/drawing/2014/main" xmlns="" val="20019"/>
                    </a:ext>
                  </a:extLst>
                </a:gridCol>
              </a:tblGrid>
              <a:tr h="1556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endParaRPr lang="ru-RU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63877">
                <a:tc row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Муниципальные образования (районы, города)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4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Численность населения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9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ЦРБ, больницы</a:t>
                      </a:r>
                    </a:p>
                  </a:txBody>
                  <a:tcPr marL="5433" marR="5433" marT="5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B4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776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7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Медицинская профилактика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Центры здоровья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grid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Врачебно физкультурный диспансер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95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отделения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кабинеты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491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для взрослых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для детей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226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городское 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сельское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отделений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физ.лиц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физ.лиц</a:t>
                      </a:r>
                      <a:endParaRPr lang="ru-RU"/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кабинетов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физ.лиц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ЦЗ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физических лиц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ЦЗ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физических лиц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ВФД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физических лиц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отделений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кабинетов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4142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врачей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врачей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среднего мед. персонала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врачей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среднего медперсонала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врачей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среднего медперсонала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врачей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среднего медперсонала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врачей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среднего медперсонала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среднего медперсонала</a:t>
                      </a:r>
                    </a:p>
                  </a:txBody>
                  <a:tcPr marL="5433" marR="5433" marT="54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776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776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776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776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501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ВСЕГО по субъекту: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501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 том числе:             в городе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501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 сельской местности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433" marR="5433" marT="543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776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60235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3" marR="5433" marT="543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5253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Рисунок 107">
            <a:extLst>
              <a:ext uri="{FF2B5EF4-FFF2-40B4-BE49-F238E27FC236}">
                <a16:creationId xmlns="" xmlns:a16="http://schemas.microsoft.com/office/drawing/2014/main" id="{7E9DE1C1-3A28-B042-A51E-5CE1B32563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80985"/>
            <a:ext cx="12192000" cy="1994045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244088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Паспорт региона </a:t>
            </a:r>
            <a:br>
              <a:rPr lang="ru-RU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(предоставляется в формате EXCEL)</a:t>
            </a:r>
            <a:endParaRPr lang="ru-RU" sz="2000" b="1" dirty="0" smtClean="0">
              <a:solidFill>
                <a:prstClr val="black"/>
              </a:solidFill>
              <a:latin typeface="Montserrat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Прямоугольник 21">
            <a:extLst>
              <a:ext uri="{FF2B5EF4-FFF2-40B4-BE49-F238E27FC236}">
                <a16:creationId xmlns="" xmlns:a16="http://schemas.microsoft.com/office/drawing/2014/main" id="{8F4C1328-F2B2-E34A-B80F-1AF794486ADF}"/>
              </a:ext>
            </a:extLst>
          </p:cNvPr>
          <p:cNvSpPr/>
          <p:nvPr/>
        </p:nvSpPr>
        <p:spPr>
          <a:xfrm>
            <a:off x="1600050" y="1015383"/>
            <a:ext cx="15702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1200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31" name="Прямоугольник 30">
            <a:extLst>
              <a:ext uri="{FF2B5EF4-FFF2-40B4-BE49-F238E27FC236}">
                <a16:creationId xmlns="" xmlns:a16="http://schemas.microsoft.com/office/drawing/2014/main" id="{7D4D372C-A932-1443-B4E1-F3B94BC43516}"/>
              </a:ext>
            </a:extLst>
          </p:cNvPr>
          <p:cNvSpPr/>
          <p:nvPr/>
        </p:nvSpPr>
        <p:spPr>
          <a:xfrm>
            <a:off x="8869122" y="1236460"/>
            <a:ext cx="14482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115" name="Прямоугольник 114">
            <a:extLst>
              <a:ext uri="{FF2B5EF4-FFF2-40B4-BE49-F238E27FC236}">
                <a16:creationId xmlns="" xmlns:a16="http://schemas.microsoft.com/office/drawing/2014/main" id="{8761A4E6-EEFF-3B49-9518-0A5CCA11F163}"/>
              </a:ext>
            </a:extLst>
          </p:cNvPr>
          <p:cNvSpPr/>
          <p:nvPr/>
        </p:nvSpPr>
        <p:spPr>
          <a:xfrm>
            <a:off x="1328735" y="2865803"/>
            <a:ext cx="4767265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endParaRPr lang="ru-RU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graphicFrame>
        <p:nvGraphicFramePr>
          <p:cNvPr id="9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0986877"/>
              </p:ext>
            </p:extLst>
          </p:nvPr>
        </p:nvGraphicFramePr>
        <p:xfrm>
          <a:off x="566230" y="1670858"/>
          <a:ext cx="10352781" cy="5040561"/>
        </p:xfrm>
        <a:graphic>
          <a:graphicData uri="http://schemas.openxmlformats.org/drawingml/2006/table">
            <a:tbl>
              <a:tblPr/>
              <a:tblGrid>
                <a:gridCol w="178512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599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9018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7396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533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352823">
                  <a:extLst>
                    <a:ext uri="{9D8B030D-6E8A-4147-A177-3AD203B41FA5}">
                      <a16:colId xmlns:a16="http://schemas.microsoft.com/office/drawing/2014/main" xmlns="" val="3230731833"/>
                    </a:ext>
                  </a:extLst>
                </a:gridCol>
                <a:gridCol w="1101756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506197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762396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767044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</a:tblGrid>
              <a:tr h="19927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4444">
                <a:tc row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Муниципальные образования (районы, города)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Численность населения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B4E2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B4E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B4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3444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7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Медицинская профилактика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992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отделения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кабинеты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688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городское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сельское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отделений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физ.лиц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физ.лиц</a:t>
                      </a:r>
                      <a:endParaRPr lang="ru-RU"/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кабинетов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физ.лиц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89900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врачей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врачей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среднего мед. персонала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врачей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среднего медперсонала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9927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9927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9927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9927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9927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ВСЕГО по субъекту: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41027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 том числе:             в городе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9855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 сельской местности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492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Рисунок 107">
            <a:extLst>
              <a:ext uri="{FF2B5EF4-FFF2-40B4-BE49-F238E27FC236}">
                <a16:creationId xmlns="" xmlns:a16="http://schemas.microsoft.com/office/drawing/2014/main" id="{7E9DE1C1-3A28-B042-A51E-5CE1B32563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80985"/>
            <a:ext cx="12192000" cy="1994045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244088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Паспорт региона </a:t>
            </a:r>
            <a:br>
              <a:rPr lang="ru-RU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(предоставляется в формате EXCEL)</a:t>
            </a:r>
            <a:endParaRPr lang="ru-RU" sz="2000" b="1" dirty="0" smtClean="0">
              <a:solidFill>
                <a:prstClr val="black"/>
              </a:solidFill>
              <a:latin typeface="Montserrat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Прямоугольник 21">
            <a:extLst>
              <a:ext uri="{FF2B5EF4-FFF2-40B4-BE49-F238E27FC236}">
                <a16:creationId xmlns="" xmlns:a16="http://schemas.microsoft.com/office/drawing/2014/main" id="{8F4C1328-F2B2-E34A-B80F-1AF794486ADF}"/>
              </a:ext>
            </a:extLst>
          </p:cNvPr>
          <p:cNvSpPr/>
          <p:nvPr/>
        </p:nvSpPr>
        <p:spPr>
          <a:xfrm>
            <a:off x="1600050" y="1015383"/>
            <a:ext cx="15702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1200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31" name="Прямоугольник 30">
            <a:extLst>
              <a:ext uri="{FF2B5EF4-FFF2-40B4-BE49-F238E27FC236}">
                <a16:creationId xmlns="" xmlns:a16="http://schemas.microsoft.com/office/drawing/2014/main" id="{7D4D372C-A932-1443-B4E1-F3B94BC43516}"/>
              </a:ext>
            </a:extLst>
          </p:cNvPr>
          <p:cNvSpPr/>
          <p:nvPr/>
        </p:nvSpPr>
        <p:spPr>
          <a:xfrm>
            <a:off x="8869122" y="1236460"/>
            <a:ext cx="14482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115" name="Прямоугольник 114">
            <a:extLst>
              <a:ext uri="{FF2B5EF4-FFF2-40B4-BE49-F238E27FC236}">
                <a16:creationId xmlns="" xmlns:a16="http://schemas.microsoft.com/office/drawing/2014/main" id="{8761A4E6-EEFF-3B49-9518-0A5CCA11F163}"/>
              </a:ext>
            </a:extLst>
          </p:cNvPr>
          <p:cNvSpPr/>
          <p:nvPr/>
        </p:nvSpPr>
        <p:spPr>
          <a:xfrm>
            <a:off x="1328735" y="2865803"/>
            <a:ext cx="4767265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endParaRPr lang="ru-RU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graphicFrame>
        <p:nvGraphicFramePr>
          <p:cNvPr id="10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38779372"/>
              </p:ext>
            </p:extLst>
          </p:nvPr>
        </p:nvGraphicFramePr>
        <p:xfrm>
          <a:off x="683568" y="1578007"/>
          <a:ext cx="10275785" cy="4837430"/>
        </p:xfrm>
        <a:graphic>
          <a:graphicData uri="http://schemas.openxmlformats.org/drawingml/2006/table">
            <a:tbl>
              <a:tblPr/>
              <a:tblGrid>
                <a:gridCol w="210111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3508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5640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6640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9735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35697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362444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17991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1667">
                <a:tc row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Муниципальные образования (районы, города)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B4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7991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Центры здоровья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233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для взрослых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для детей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233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ЦЗ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физических лиц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ЦЗ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физических лиц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7145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врачей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среднего медперсонала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врачей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среднего медперсонала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7991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7991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7991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7991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7991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ВСЕГО по субъекту: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7041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 том числе:             в городе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5983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 сельской местности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7020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Рисунок 107">
            <a:extLst>
              <a:ext uri="{FF2B5EF4-FFF2-40B4-BE49-F238E27FC236}">
                <a16:creationId xmlns="" xmlns:a16="http://schemas.microsoft.com/office/drawing/2014/main" id="{7E9DE1C1-3A28-B042-A51E-5CE1B32563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80985"/>
            <a:ext cx="12192000" cy="1994045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244088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Паспорт региона </a:t>
            </a:r>
            <a:br>
              <a:rPr lang="ru-RU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(предоставляется в формате EXCEL)</a:t>
            </a:r>
            <a:endParaRPr lang="ru-RU" sz="2000" b="1" dirty="0" smtClean="0">
              <a:solidFill>
                <a:prstClr val="black"/>
              </a:solidFill>
              <a:latin typeface="Montserrat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Прямоугольник 21">
            <a:extLst>
              <a:ext uri="{FF2B5EF4-FFF2-40B4-BE49-F238E27FC236}">
                <a16:creationId xmlns="" xmlns:a16="http://schemas.microsoft.com/office/drawing/2014/main" id="{8F4C1328-F2B2-E34A-B80F-1AF794486ADF}"/>
              </a:ext>
            </a:extLst>
          </p:cNvPr>
          <p:cNvSpPr/>
          <p:nvPr/>
        </p:nvSpPr>
        <p:spPr>
          <a:xfrm>
            <a:off x="1600050" y="1015383"/>
            <a:ext cx="15702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1200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31" name="Прямоугольник 30">
            <a:extLst>
              <a:ext uri="{FF2B5EF4-FFF2-40B4-BE49-F238E27FC236}">
                <a16:creationId xmlns="" xmlns:a16="http://schemas.microsoft.com/office/drawing/2014/main" id="{7D4D372C-A932-1443-B4E1-F3B94BC43516}"/>
              </a:ext>
            </a:extLst>
          </p:cNvPr>
          <p:cNvSpPr/>
          <p:nvPr/>
        </p:nvSpPr>
        <p:spPr>
          <a:xfrm>
            <a:off x="8869122" y="1236460"/>
            <a:ext cx="14482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115" name="Прямоугольник 114">
            <a:extLst>
              <a:ext uri="{FF2B5EF4-FFF2-40B4-BE49-F238E27FC236}">
                <a16:creationId xmlns="" xmlns:a16="http://schemas.microsoft.com/office/drawing/2014/main" id="{8761A4E6-EEFF-3B49-9518-0A5CCA11F163}"/>
              </a:ext>
            </a:extLst>
          </p:cNvPr>
          <p:cNvSpPr/>
          <p:nvPr/>
        </p:nvSpPr>
        <p:spPr>
          <a:xfrm>
            <a:off x="1328735" y="2865803"/>
            <a:ext cx="4767265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endParaRPr lang="ru-RU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graphicFrame>
        <p:nvGraphicFramePr>
          <p:cNvPr id="9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04317876"/>
              </p:ext>
            </p:extLst>
          </p:nvPr>
        </p:nvGraphicFramePr>
        <p:xfrm>
          <a:off x="834516" y="1891935"/>
          <a:ext cx="10097943" cy="4589006"/>
        </p:xfrm>
        <a:graphic>
          <a:graphicData uri="http://schemas.openxmlformats.org/drawingml/2006/table">
            <a:tbl>
              <a:tblPr/>
              <a:tblGrid>
                <a:gridCol w="237453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9450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0457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1412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85510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85510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18957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3024"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Муниципальные образования (районы, города)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B4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895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Врачебно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физкультурный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диспансер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460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ВФД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физических лиц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отделений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число кабинетов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8064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врачей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среднего медперсонала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8957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8957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8957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8957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8957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ВСЕГО по субъекту: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9029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 том числе:             в городе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791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 сельской местности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4259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Рисунок 107">
            <a:extLst>
              <a:ext uri="{FF2B5EF4-FFF2-40B4-BE49-F238E27FC236}">
                <a16:creationId xmlns="" xmlns:a16="http://schemas.microsoft.com/office/drawing/2014/main" id="{7E9DE1C1-3A28-B042-A51E-5CE1B32563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80985"/>
            <a:ext cx="12192000" cy="1994045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244088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Паспорт региона </a:t>
            </a:r>
            <a:br>
              <a:rPr lang="ru-RU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(предоставляется в формате EXCEL)</a:t>
            </a:r>
            <a:endParaRPr lang="ru-RU" sz="2000" b="1" dirty="0" smtClean="0">
              <a:solidFill>
                <a:prstClr val="black"/>
              </a:solidFill>
              <a:latin typeface="Montserrat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Прямоугольник 21">
            <a:extLst>
              <a:ext uri="{FF2B5EF4-FFF2-40B4-BE49-F238E27FC236}">
                <a16:creationId xmlns="" xmlns:a16="http://schemas.microsoft.com/office/drawing/2014/main" id="{8F4C1328-F2B2-E34A-B80F-1AF794486ADF}"/>
              </a:ext>
            </a:extLst>
          </p:cNvPr>
          <p:cNvSpPr/>
          <p:nvPr/>
        </p:nvSpPr>
        <p:spPr>
          <a:xfrm>
            <a:off x="1600050" y="1015383"/>
            <a:ext cx="15702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1200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31" name="Прямоугольник 30">
            <a:extLst>
              <a:ext uri="{FF2B5EF4-FFF2-40B4-BE49-F238E27FC236}">
                <a16:creationId xmlns="" xmlns:a16="http://schemas.microsoft.com/office/drawing/2014/main" id="{7D4D372C-A932-1443-B4E1-F3B94BC43516}"/>
              </a:ext>
            </a:extLst>
          </p:cNvPr>
          <p:cNvSpPr/>
          <p:nvPr/>
        </p:nvSpPr>
        <p:spPr>
          <a:xfrm>
            <a:off x="8869122" y="1236460"/>
            <a:ext cx="14482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115" name="Прямоугольник 114">
            <a:extLst>
              <a:ext uri="{FF2B5EF4-FFF2-40B4-BE49-F238E27FC236}">
                <a16:creationId xmlns="" xmlns:a16="http://schemas.microsoft.com/office/drawing/2014/main" id="{8761A4E6-EEFF-3B49-9518-0A5CCA11F163}"/>
              </a:ext>
            </a:extLst>
          </p:cNvPr>
          <p:cNvSpPr/>
          <p:nvPr/>
        </p:nvSpPr>
        <p:spPr>
          <a:xfrm>
            <a:off x="1328735" y="2865803"/>
            <a:ext cx="4767265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endParaRPr lang="ru-RU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graphicFrame>
        <p:nvGraphicFramePr>
          <p:cNvPr id="10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3321146"/>
              </p:ext>
            </p:extLst>
          </p:nvPr>
        </p:nvGraphicFramePr>
        <p:xfrm>
          <a:off x="2042219" y="2201928"/>
          <a:ext cx="8107561" cy="2970007"/>
        </p:xfrm>
        <a:graphic>
          <a:graphicData uri="http://schemas.openxmlformats.org/drawingml/2006/table">
            <a:tbl>
              <a:tblPr/>
              <a:tblGrid>
                <a:gridCol w="348761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4483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075113">
                  <a:extLst>
                    <a:ext uri="{9D8B030D-6E8A-4147-A177-3AD203B41FA5}">
                      <a16:colId xmlns:a16="http://schemas.microsoft.com/office/drawing/2014/main" xmlns="" val="60953494"/>
                    </a:ext>
                  </a:extLst>
                </a:gridCol>
              </a:tblGrid>
              <a:tr h="1626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1313"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t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Примечания                   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080917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указать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ЦОЗМП/ЦМП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самостоятельный/объединен с (ЦЗ, ВФД, МИАЦ), является ли юридическим лицом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указать 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ВФД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самостоятельный/объединен с (ЦЗ, ЦМП/ЦОЗМП), является ли юридическим лицом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указать </a:t>
                      </a: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ВФД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/Центр</a:t>
                      </a:r>
                      <a:r>
                        <a:rPr lang="ru-RU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спортивной медицины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самостоятельный/объединен с (ЦЗ, ЦМП/ЦОЗМП), является ли юридическим лицом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62616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62616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62616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62616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62616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34798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25231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2552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01896" y="3175240"/>
            <a:ext cx="11429929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prstClr val="black"/>
                </a:solidFill>
                <a:latin typeface="Montserrat"/>
              </a:rPr>
              <a:t>При составлении отчета по </a:t>
            </a:r>
            <a:r>
              <a:rPr lang="ru-RU" sz="2000" dirty="0">
                <a:solidFill>
                  <a:prstClr val="black"/>
                </a:solidFill>
                <a:latin typeface="Montserrat"/>
                <a:hlinkClick r:id="rId3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форме № 70</a:t>
            </a:r>
            <a:r>
              <a:rPr lang="ru-RU" sz="2000" dirty="0">
                <a:solidFill>
                  <a:prstClr val="black"/>
                </a:solidFill>
                <a:latin typeface="Montserrat"/>
              </a:rPr>
              <a:t> в соответствующие разделы </a:t>
            </a:r>
            <a:r>
              <a:rPr lang="ru-RU" sz="2000" b="1" dirty="0">
                <a:solidFill>
                  <a:prstClr val="black"/>
                </a:solidFill>
                <a:latin typeface="Montserrat"/>
              </a:rPr>
              <a:t>включаются сведения</a:t>
            </a:r>
            <a:r>
              <a:rPr lang="ru-RU" sz="2000" dirty="0">
                <a:solidFill>
                  <a:prstClr val="black"/>
                </a:solidFill>
                <a:latin typeface="Montserrat"/>
              </a:rPr>
              <a:t>, о штатах, материально-техническом оснащении и проделанной работе за отчетный период </a:t>
            </a:r>
            <a:r>
              <a:rPr lang="ru-RU" sz="2000" b="1" dirty="0">
                <a:solidFill>
                  <a:prstClr val="black"/>
                </a:solidFill>
                <a:latin typeface="Montserrat"/>
              </a:rPr>
              <a:t>только </a:t>
            </a:r>
            <a:r>
              <a:rPr lang="ru-RU" sz="2000" b="1" dirty="0" smtClean="0">
                <a:solidFill>
                  <a:prstClr val="black"/>
                </a:solidFill>
                <a:latin typeface="Montserrat"/>
              </a:rPr>
              <a:t>ЦОЗМП/ЦМП</a:t>
            </a:r>
            <a:r>
              <a:rPr lang="ru-RU" sz="2000" dirty="0" smtClean="0">
                <a:solidFill>
                  <a:prstClr val="black"/>
                </a:solidFill>
                <a:latin typeface="Montserrat"/>
              </a:rPr>
              <a:t>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solidFill>
                  <a:prstClr val="black"/>
                </a:solidFill>
                <a:latin typeface="Montserrat"/>
              </a:rPr>
              <a:t>(не включать деятельность центра здоровья, врачебно-физкультурного диспансера и др.)</a:t>
            </a:r>
            <a:endParaRPr lang="ru-RU" sz="2000" i="1" dirty="0">
              <a:solidFill>
                <a:prstClr val="black"/>
              </a:solidFill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2977979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6697D475-B99B-7947-8354-03765AAD9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0045" y="14928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285099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</a:pPr>
            <a:r>
              <a:rPr lang="ru-RU" sz="2000" b="1" dirty="0">
                <a:solidFill>
                  <a:prstClr val="black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Пояснительная записка</a:t>
            </a:r>
            <a:endParaRPr lang="ru-RU" sz="2000" dirty="0">
              <a:solidFill>
                <a:prstClr val="black"/>
              </a:solidFill>
              <a:latin typeface="Montserra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 fontAlgn="base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</a:pPr>
            <a:r>
              <a:rPr lang="ru-RU" sz="2000" b="1" dirty="0">
                <a:solidFill>
                  <a:prstClr val="black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к годовой форме </a:t>
            </a:r>
            <a:r>
              <a:rPr lang="ru-RU" sz="2000" b="1" dirty="0" smtClean="0">
                <a:solidFill>
                  <a:prstClr val="black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отраслевого статистического наблюдения №70</a:t>
            </a:r>
          </a:p>
          <a:p>
            <a:pPr lvl="0" algn="ctr" fontAlgn="base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 «Сведения о деятельности центра медицинской профилактики»</a:t>
            </a:r>
            <a:endParaRPr lang="ru-RU" sz="2000" dirty="0">
              <a:solidFill>
                <a:prstClr val="black"/>
              </a:solidFill>
              <a:latin typeface="Montserra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79522" y="1462187"/>
            <a:ext cx="1143295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000" dirty="0">
                <a:solidFill>
                  <a:prstClr val="black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Пояснительная записка составлена согласно </a:t>
            </a:r>
            <a:r>
              <a:rPr lang="ru-RU" sz="2000" dirty="0" smtClean="0">
                <a:solidFill>
                  <a:prstClr val="black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приложениям к Порядку </a:t>
            </a:r>
            <a:r>
              <a:rPr lang="ru-RU" sz="2000" dirty="0" smtClean="0">
                <a:solidFill>
                  <a:prstClr val="black"/>
                </a:solidFill>
                <a:latin typeface="Montserrat"/>
              </a:rPr>
              <a:t>организации </a:t>
            </a:r>
            <a:r>
              <a:rPr lang="ru-RU" sz="2000" dirty="0">
                <a:solidFill>
                  <a:prstClr val="black"/>
                </a:solidFill>
                <a:latin typeface="Montserrat"/>
              </a:rPr>
              <a:t>и осуществления профилактики неинфекционных заболеваний и проведения мероприятий по формированию здорового образа жизни в медицинских организациях</a:t>
            </a:r>
            <a:r>
              <a:rPr lang="ru-RU" sz="2000" dirty="0" smtClean="0">
                <a:solidFill>
                  <a:prstClr val="black"/>
                </a:solidFill>
                <a:latin typeface="Montserrat"/>
              </a:rPr>
              <a:t>»</a:t>
            </a:r>
            <a:r>
              <a:rPr lang="ru-RU" sz="2000" dirty="0">
                <a:solidFill>
                  <a:prstClr val="black"/>
                </a:solidFill>
                <a:latin typeface="Montserrat"/>
              </a:rPr>
              <a:t> </a:t>
            </a:r>
            <a:r>
              <a:rPr lang="ru-RU" sz="2000" dirty="0" smtClean="0">
                <a:solidFill>
                  <a:prstClr val="black"/>
                </a:solidFill>
                <a:latin typeface="Montserrat"/>
              </a:rPr>
              <a:t>(приказ </a:t>
            </a:r>
            <a:r>
              <a:rPr lang="ru-RU" sz="2000" dirty="0">
                <a:solidFill>
                  <a:prstClr val="black"/>
                </a:solidFill>
                <a:latin typeface="Montserrat"/>
              </a:rPr>
              <a:t>Минздрава </a:t>
            </a:r>
            <a:r>
              <a:rPr lang="ru-RU" sz="2000" dirty="0" smtClean="0">
                <a:solidFill>
                  <a:prstClr val="black"/>
                </a:solidFill>
                <a:latin typeface="Montserrat"/>
              </a:rPr>
              <a:t>России </a:t>
            </a:r>
            <a:r>
              <a:rPr lang="ru-RU" sz="2000" dirty="0">
                <a:solidFill>
                  <a:prstClr val="black"/>
                </a:solidFill>
                <a:latin typeface="Montserrat"/>
              </a:rPr>
              <a:t>от 29.10.2020г. №1177н, приказа Минздрава России от 28.07.2020 г. №748н)</a:t>
            </a:r>
          </a:p>
          <a:p>
            <a:pPr lvl="0" algn="just"/>
            <a:endParaRPr lang="ru-RU" sz="2000" dirty="0">
              <a:solidFill>
                <a:prstClr val="black"/>
              </a:solidFill>
              <a:latin typeface="Montserra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9522" y="3294740"/>
            <a:ext cx="11332866" cy="1944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580" fontAlgn="base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</a:pPr>
            <a: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пояснительной записке предоставляются </a:t>
            </a:r>
            <a:r>
              <a:rPr lang="ru-RU" sz="2000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сводные сведения </a:t>
            </a:r>
            <a: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</a:t>
            </a:r>
            <a:r>
              <a:rPr lang="ru-RU" sz="2000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субъекту за </a:t>
            </a:r>
            <a: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отчетный период </a:t>
            </a:r>
            <a:r>
              <a:rPr lang="ru-RU" sz="2000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(2021 </a:t>
            </a:r>
            <a: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</a:t>
            </a:r>
            <a:r>
              <a:rPr lang="ru-RU" sz="2000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 </a:t>
            </a:r>
          </a:p>
          <a:p>
            <a:pPr lvl="0" indent="449580" algn="just" fontAlgn="base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Форма пояснительной записки: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«Методика формирования сведений о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деятельности центров общественного здоровья и медицинской профилактики и центров медицинской профилактики» </a:t>
            </a:r>
          </a:p>
          <a:p>
            <a:pPr lvl="0" indent="449580" algn="just" fontAlgn="base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</a:pPr>
            <a:endParaRPr lang="ru-RU" sz="2000" dirty="0" smtClean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624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712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dirty="0">
              <a:solidFill>
                <a:srgbClr val="CBAD91"/>
              </a:solidFill>
              <a:latin typeface="Montserrat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=""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400" dirty="0">
              <a:solidFill>
                <a:srgbClr val="49443F"/>
              </a:solidFill>
              <a:latin typeface="Montserrat Medium" pitchFamily="2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150" y="207782"/>
            <a:ext cx="4486296" cy="651443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64596" y="1300515"/>
            <a:ext cx="5941347" cy="409151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" name="Прямоугольник 9"/>
          <p:cNvSpPr/>
          <p:nvPr/>
        </p:nvSpPr>
        <p:spPr>
          <a:xfrm>
            <a:off x="5064596" y="5594493"/>
            <a:ext cx="712740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Montserrat"/>
              </a:rPr>
              <a:t>https://mednet.ru/novosti/metodika-formirovaniya-svedenij-o-deyatelnosti-czentrov-obshhestvennogo-zdorovya-i-mediczinskoj-profilaktiki-i-czentrov-mediczinskoj-profilaktiki</a:t>
            </a:r>
            <a:endParaRPr lang="ru-RU" sz="2000" dirty="0"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437413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712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dirty="0">
              <a:solidFill>
                <a:srgbClr val="CBAD91"/>
              </a:solidFill>
              <a:latin typeface="Montserrat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=""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400" dirty="0">
              <a:solidFill>
                <a:srgbClr val="49443F"/>
              </a:solidFill>
              <a:latin typeface="Montserrat Medium" pitchFamily="2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089" y="192180"/>
            <a:ext cx="11712388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537" lv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</a:pPr>
            <a:r>
              <a:rPr lang="ru-RU" sz="2000" b="1" dirty="0">
                <a:solidFill>
                  <a:prstClr val="black"/>
                </a:solidFill>
                <a:latin typeface="Montserrat"/>
              </a:rPr>
              <a:t>РАЗДЕЛ 1 </a:t>
            </a:r>
          </a:p>
          <a:p>
            <a:pPr marL="109537" lv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</a:pPr>
            <a:r>
              <a:rPr lang="ru-RU" sz="2000" b="1" dirty="0">
                <a:solidFill>
                  <a:prstClr val="black"/>
                </a:solidFill>
                <a:latin typeface="Montserrat"/>
              </a:rPr>
              <a:t>Общие сведения</a:t>
            </a:r>
          </a:p>
          <a:p>
            <a:pPr marL="109537" lvl="0" algn="just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</a:pPr>
            <a:endParaRPr lang="ru-RU" sz="2000" dirty="0" smtClean="0">
              <a:solidFill>
                <a:prstClr val="black"/>
              </a:solidFill>
              <a:latin typeface="Lucida Sans Unicode"/>
            </a:endParaRPr>
          </a:p>
          <a:p>
            <a:pPr marL="109537" lvl="0" algn="just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</a:pPr>
            <a:endParaRPr lang="ru-RU" sz="2000" dirty="0">
              <a:solidFill>
                <a:prstClr val="black"/>
              </a:solidFill>
              <a:latin typeface="Lucida Sans Unicode"/>
            </a:endParaRPr>
          </a:p>
          <a:p>
            <a:pPr marL="109537" lvl="0" algn="just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</a:pPr>
            <a:endParaRPr lang="ru-RU" sz="2000" dirty="0" smtClean="0">
              <a:solidFill>
                <a:prstClr val="black"/>
              </a:solidFill>
              <a:latin typeface="Lucida Sans Unicode"/>
            </a:endParaRPr>
          </a:p>
          <a:p>
            <a:pPr marL="109537" lvl="0" algn="just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</a:pPr>
            <a:r>
              <a:rPr lang="ru-RU" sz="2000" b="1" dirty="0" smtClean="0">
                <a:solidFill>
                  <a:prstClr val="black"/>
                </a:solidFill>
                <a:latin typeface="Lucida Sans Unicode"/>
              </a:rPr>
              <a:t>Общая </a:t>
            </a:r>
            <a:r>
              <a:rPr lang="ru-RU" sz="2000" b="1" dirty="0">
                <a:solidFill>
                  <a:prstClr val="black"/>
                </a:solidFill>
                <a:latin typeface="Lucida Sans Unicode"/>
              </a:rPr>
              <a:t>характеристика региона </a:t>
            </a:r>
          </a:p>
          <a:p>
            <a:pPr marL="109537" lvl="0" algn="just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</a:pPr>
            <a:r>
              <a:rPr lang="ru-RU" sz="2000" dirty="0" smtClean="0">
                <a:solidFill>
                  <a:prstClr val="black"/>
                </a:solidFill>
                <a:latin typeface="Lucida Sans Unicode"/>
              </a:rPr>
              <a:t>площадь территории</a:t>
            </a:r>
          </a:p>
          <a:p>
            <a:pPr marL="109537" lvl="0" algn="just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</a:pPr>
            <a:r>
              <a:rPr lang="ru-RU" sz="2000" dirty="0" smtClean="0">
                <a:solidFill>
                  <a:prstClr val="black"/>
                </a:solidFill>
                <a:latin typeface="Lucida Sans Unicode"/>
              </a:rPr>
              <a:t>численность </a:t>
            </a:r>
            <a:r>
              <a:rPr lang="ru-RU" sz="2000" dirty="0">
                <a:solidFill>
                  <a:prstClr val="black"/>
                </a:solidFill>
                <a:latin typeface="Lucida Sans Unicode"/>
              </a:rPr>
              <a:t>проживающего населения, </a:t>
            </a:r>
            <a:endParaRPr lang="ru-RU" sz="2000" dirty="0" smtClean="0">
              <a:solidFill>
                <a:prstClr val="black"/>
              </a:solidFill>
              <a:latin typeface="Lucida Sans Unicode"/>
            </a:endParaRPr>
          </a:p>
          <a:p>
            <a:pPr marL="109537" lvl="0" algn="just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</a:pPr>
            <a:r>
              <a:rPr lang="ru-RU" sz="2000" dirty="0" smtClean="0">
                <a:solidFill>
                  <a:prstClr val="black"/>
                </a:solidFill>
                <a:latin typeface="Lucida Sans Unicode"/>
              </a:rPr>
              <a:t>в </a:t>
            </a:r>
            <a:r>
              <a:rPr lang="ru-RU" sz="2000" dirty="0" err="1">
                <a:solidFill>
                  <a:prstClr val="black"/>
                </a:solidFill>
                <a:latin typeface="Lucida Sans Unicode"/>
              </a:rPr>
              <a:t>т.ч</a:t>
            </a:r>
            <a:r>
              <a:rPr lang="ru-RU" sz="2000" dirty="0">
                <a:solidFill>
                  <a:prstClr val="black"/>
                </a:solidFill>
                <a:latin typeface="Lucida Sans Unicode"/>
              </a:rPr>
              <a:t>. г</a:t>
            </a:r>
            <a:r>
              <a:rPr lang="ru-RU" sz="2000" dirty="0" smtClean="0">
                <a:solidFill>
                  <a:prstClr val="black"/>
                </a:solidFill>
                <a:latin typeface="Lucida Sans Unicode"/>
              </a:rPr>
              <a:t>ородского и сельского</a:t>
            </a:r>
          </a:p>
          <a:p>
            <a:pPr marL="109537" lvl="0" algn="just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</a:pPr>
            <a:r>
              <a:rPr lang="ru-RU" sz="2000" dirty="0" smtClean="0">
                <a:solidFill>
                  <a:prstClr val="black"/>
                </a:solidFill>
                <a:latin typeface="Lucida Sans Unicode"/>
              </a:rPr>
              <a:t>по </a:t>
            </a:r>
            <a:r>
              <a:rPr lang="ru-RU" sz="2000" dirty="0">
                <a:solidFill>
                  <a:prstClr val="black"/>
                </a:solidFill>
                <a:latin typeface="Lucida Sans Unicode"/>
              </a:rPr>
              <a:t>полу и возрасту – дети (0-15 лет), подростки (15-17 лет), лица трудоспособного возраста и </a:t>
            </a:r>
            <a:r>
              <a:rPr lang="ru-RU" sz="2000" dirty="0" smtClean="0">
                <a:solidFill>
                  <a:prstClr val="black"/>
                </a:solidFill>
                <a:latin typeface="Lucida Sans Unicode"/>
              </a:rPr>
              <a:t>старше</a:t>
            </a:r>
            <a:endParaRPr lang="ru-RU" sz="2000" dirty="0">
              <a:solidFill>
                <a:prstClr val="black"/>
              </a:solidFill>
              <a:latin typeface="Lucida Sans Unicode"/>
            </a:endParaRPr>
          </a:p>
        </p:txBody>
      </p:sp>
    </p:spTree>
    <p:extLst>
      <p:ext uri="{BB962C8B-B14F-4D97-AF65-F5344CB8AC3E}">
        <p14:creationId xmlns:p14="http://schemas.microsoft.com/office/powerpoint/2010/main" val="316508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712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dirty="0">
              <a:solidFill>
                <a:srgbClr val="CBAD91"/>
              </a:solidFill>
              <a:latin typeface="Montserrat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=""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400" dirty="0">
              <a:solidFill>
                <a:srgbClr val="49443F"/>
              </a:solidFill>
              <a:latin typeface="Montserrat Medium" pitchFamily="2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91670" y="320457"/>
            <a:ext cx="10646377" cy="5283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537" lv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</a:pPr>
            <a:r>
              <a:rPr lang="ru-RU" sz="2000" b="1" dirty="0">
                <a:solidFill>
                  <a:prstClr val="black"/>
                </a:solidFill>
                <a:latin typeface="Montserrat"/>
              </a:rPr>
              <a:t>РАЗДЕЛ 2 </a:t>
            </a:r>
          </a:p>
          <a:p>
            <a:pPr marL="109537" lv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</a:pPr>
            <a:r>
              <a:rPr lang="ru-RU" sz="2000" b="1" dirty="0">
                <a:solidFill>
                  <a:prstClr val="black"/>
                </a:solidFill>
                <a:latin typeface="Montserrat"/>
              </a:rPr>
              <a:t>Характеристика службы медицинской профилактики</a:t>
            </a:r>
          </a:p>
          <a:p>
            <a:pPr marL="109537" lv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</a:pPr>
            <a:endParaRPr lang="ru-RU" sz="2000" dirty="0">
              <a:solidFill>
                <a:prstClr val="black"/>
              </a:solidFill>
              <a:latin typeface="Lucida Sans Unicode"/>
            </a:endParaRPr>
          </a:p>
          <a:p>
            <a:pPr marL="109537" lv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</a:pPr>
            <a:endParaRPr lang="ru-RU" dirty="0" smtClean="0">
              <a:solidFill>
                <a:prstClr val="black"/>
              </a:solidFill>
              <a:latin typeface="Lucida Sans Unicode"/>
            </a:endParaRPr>
          </a:p>
          <a:p>
            <a:pPr marL="109537" lv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</a:pPr>
            <a:endParaRPr lang="ru-RU" dirty="0">
              <a:solidFill>
                <a:prstClr val="black"/>
              </a:solidFill>
              <a:latin typeface="Lucida Sans Unicode"/>
            </a:endParaRPr>
          </a:p>
          <a:p>
            <a:pPr marL="109537" lv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</a:pPr>
            <a:endParaRPr lang="ru-RU" dirty="0" smtClean="0">
              <a:solidFill>
                <a:prstClr val="black"/>
              </a:solidFill>
              <a:latin typeface="Lucida Sans Unicode"/>
            </a:endParaRPr>
          </a:p>
          <a:p>
            <a:pPr marL="109537" lv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</a:pPr>
            <a:r>
              <a:rPr lang="ru-RU" dirty="0" smtClean="0">
                <a:solidFill>
                  <a:prstClr val="black"/>
                </a:solidFill>
                <a:latin typeface="Lucida Sans Unicode"/>
              </a:rPr>
              <a:t>В </a:t>
            </a:r>
            <a:r>
              <a:rPr lang="ru-RU" dirty="0">
                <a:solidFill>
                  <a:prstClr val="black"/>
                </a:solidFill>
                <a:latin typeface="Lucida Sans Unicode"/>
              </a:rPr>
              <a:t>субъекте имеется: ЦОЗМП, ЦМП, другое (указать)</a:t>
            </a:r>
          </a:p>
          <a:p>
            <a:pPr marL="109537" lv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</a:pPr>
            <a:endParaRPr lang="ru-RU" dirty="0" smtClean="0">
              <a:solidFill>
                <a:prstClr val="black"/>
              </a:solidFill>
              <a:latin typeface="Lucida Sans Unicode"/>
            </a:endParaRPr>
          </a:p>
          <a:p>
            <a:pPr marL="109537" lv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</a:pPr>
            <a:r>
              <a:rPr lang="ru-RU" dirty="0" smtClean="0">
                <a:solidFill>
                  <a:prstClr val="black"/>
                </a:solidFill>
                <a:latin typeface="Lucida Sans Unicode"/>
              </a:rPr>
              <a:t>Указать </a:t>
            </a:r>
            <a:r>
              <a:rPr lang="ru-RU" dirty="0">
                <a:solidFill>
                  <a:prstClr val="black"/>
                </a:solidFill>
                <a:latin typeface="Lucida Sans Unicode"/>
              </a:rPr>
              <a:t>название, дату создания, число </a:t>
            </a:r>
            <a:r>
              <a:rPr lang="ru-RU" dirty="0" smtClean="0">
                <a:solidFill>
                  <a:prstClr val="black"/>
                </a:solidFill>
                <a:latin typeface="Lucida Sans Unicode"/>
              </a:rPr>
              <a:t>ЦОЗМП/ЦМП</a:t>
            </a:r>
            <a:r>
              <a:rPr lang="ru-RU" dirty="0">
                <a:solidFill>
                  <a:prstClr val="black"/>
                </a:solidFill>
                <a:latin typeface="Lucida Sans Unicode"/>
              </a:rPr>
              <a:t>) в регионе, </a:t>
            </a:r>
          </a:p>
          <a:p>
            <a:pPr marL="109537" lv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</a:pPr>
            <a:r>
              <a:rPr lang="ru-RU" dirty="0">
                <a:solidFill>
                  <a:prstClr val="black"/>
                </a:solidFill>
                <a:latin typeface="Lucida Sans Unicode"/>
              </a:rPr>
              <a:t>при наличии нескольких </a:t>
            </a:r>
            <a:r>
              <a:rPr lang="ru-RU" dirty="0" smtClean="0">
                <a:solidFill>
                  <a:prstClr val="black"/>
                </a:solidFill>
                <a:latin typeface="Lucida Sans Unicode"/>
              </a:rPr>
              <a:t>ЦОЗМП/ЦМП пояснить </a:t>
            </a:r>
            <a:r>
              <a:rPr lang="ru-RU" dirty="0">
                <a:solidFill>
                  <a:prstClr val="black"/>
                </a:solidFill>
                <a:latin typeface="Lucida Sans Unicode"/>
              </a:rPr>
              <a:t>их подчиненность.</a:t>
            </a:r>
          </a:p>
          <a:p>
            <a:pPr marL="109537" lv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</a:pPr>
            <a:endParaRPr lang="ru-RU" dirty="0">
              <a:solidFill>
                <a:prstClr val="black"/>
              </a:solidFill>
              <a:latin typeface="Lucida Sans Unicode"/>
            </a:endParaRPr>
          </a:p>
          <a:p>
            <a:pPr marL="109537" lv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</a:pPr>
            <a:r>
              <a:rPr lang="ru-RU" dirty="0">
                <a:solidFill>
                  <a:prstClr val="black"/>
                </a:solidFill>
                <a:latin typeface="Lucida Sans Unicode"/>
              </a:rPr>
              <a:t>Статус ЦОЗМП/ЦМП (юридическое лицо или нет, если не является юридическим лицом - на базе какой организации создан).</a:t>
            </a:r>
          </a:p>
          <a:p>
            <a:pPr marL="109537" lv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</a:pPr>
            <a:endParaRPr lang="ru-RU" dirty="0">
              <a:solidFill>
                <a:prstClr val="black"/>
              </a:solidFill>
              <a:latin typeface="Lucida Sans Unicode"/>
            </a:endParaRPr>
          </a:p>
          <a:p>
            <a:pPr marL="109537" lvl="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</a:pPr>
            <a:r>
              <a:rPr lang="ru-RU" dirty="0">
                <a:solidFill>
                  <a:prstClr val="black"/>
                </a:solidFill>
                <a:latin typeface="Lucida Sans Unicode"/>
              </a:rPr>
              <a:t>При наличии филиалов/отделений, наличии «входящих» подразделений (МИАЦ, ЦЗ, ВФД и т.п.). – перечислить, какие «входящие» подразделения имеются.</a:t>
            </a:r>
            <a:endParaRPr lang="ru-RU" dirty="0">
              <a:solidFill>
                <a:prstClr val="black"/>
              </a:solidFill>
              <a:latin typeface="Lucida Sans Unicode"/>
            </a:endParaRPr>
          </a:p>
        </p:txBody>
      </p:sp>
    </p:spTree>
    <p:extLst>
      <p:ext uri="{BB962C8B-B14F-4D97-AF65-F5344CB8AC3E}">
        <p14:creationId xmlns:p14="http://schemas.microsoft.com/office/powerpoint/2010/main" val="1130541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6697D475-B99B-7947-8354-03765AAD9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0683" y="-11415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dirty="0">
              <a:solidFill>
                <a:schemeClr val="tx1"/>
              </a:solidFill>
              <a:latin typeface="Montserrat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pic>
        <p:nvPicPr>
          <p:cNvPr id="8" name="Объект 4">
            <a:extLst>
              <a:ext uri="{FF2B5EF4-FFF2-40B4-BE49-F238E27FC236}">
                <a16:creationId xmlns:a16="http://schemas.microsoft.com/office/drawing/2014/main" xmlns="" id="{B74D5B3C-0DDB-4778-B330-FF0967F0CC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434595" y="770723"/>
            <a:ext cx="8709406" cy="4384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88771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6697D475-B99B-7947-8354-03765AAD9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0683" y="-11415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dirty="0">
              <a:solidFill>
                <a:prstClr val="black"/>
              </a:solidFill>
              <a:latin typeface="Montserrat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pic>
        <p:nvPicPr>
          <p:cNvPr id="7" name="Объект 4">
            <a:extLst>
              <a:ext uri="{FF2B5EF4-FFF2-40B4-BE49-F238E27FC236}">
                <a16:creationId xmlns:a16="http://schemas.microsoft.com/office/drawing/2014/main" xmlns="" id="{0BE24583-5764-4D77-991B-DE8A948251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282388" y="129889"/>
            <a:ext cx="10653819" cy="6609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74631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6697D475-B99B-7947-8354-03765AAD9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0683" y="-11415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dirty="0">
              <a:solidFill>
                <a:prstClr val="black"/>
              </a:solidFill>
              <a:latin typeface="Montserrat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pic>
        <p:nvPicPr>
          <p:cNvPr id="8" name="Объект 4">
            <a:extLst>
              <a:ext uri="{FF2B5EF4-FFF2-40B4-BE49-F238E27FC236}">
                <a16:creationId xmlns:a16="http://schemas.microsoft.com/office/drawing/2014/main" xmlns="" id="{F1EBE252-4899-4B9F-A50E-EF249074EB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254785" y="255271"/>
            <a:ext cx="10902580" cy="6473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79480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6697D475-B99B-7947-8354-03765AAD9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0683" y="-11415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dirty="0">
              <a:solidFill>
                <a:prstClr val="black"/>
              </a:solidFill>
              <a:latin typeface="Montserrat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4812" y="192180"/>
            <a:ext cx="1044836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1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Montserrat"/>
                <a:ea typeface="Times New Roman" panose="02020603050405020304" pitchFamily="18" charset="0"/>
                <a:cs typeface="Times New Roman" panose="02020603050405020304" pitchFamily="18" charset="0"/>
              </a:rPr>
              <a:t>Характеристика выездных форм </a:t>
            </a:r>
            <a:r>
              <a:rPr lang="ru-RU" b="1" dirty="0" smtClean="0">
                <a:latin typeface="Montserrat"/>
                <a:ea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endParaRPr lang="ru-RU" dirty="0">
              <a:latin typeface="Montserra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Montserrat"/>
                <a:ea typeface="Times New Roman" panose="02020603050405020304" pitchFamily="18" charset="0"/>
                <a:cs typeface="Times New Roman" panose="02020603050405020304" pitchFamily="18" charset="0"/>
              </a:rPr>
              <a:t>Указать сведения о работе мобильных центров здоровья (ЦЗ), размещенных на автомобильном и/или другом виде транспорта.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Montserrat"/>
                <a:ea typeface="Times New Roman" panose="02020603050405020304" pitchFamily="18" charset="0"/>
                <a:cs typeface="Times New Roman" panose="02020603050405020304" pitchFamily="18" charset="0"/>
              </a:rPr>
              <a:t>Число мобильных ЦЗ в субъекте, всего</a:t>
            </a:r>
            <a:r>
              <a:rPr lang="ru-RU" dirty="0">
                <a:latin typeface="Montserrat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____________________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Montserrat"/>
                <a:ea typeface="Times New Roman" panose="02020603050405020304" pitchFamily="18" charset="0"/>
                <a:cs typeface="Times New Roman" panose="02020603050405020304" pitchFamily="18" charset="0"/>
              </a:rPr>
              <a:t>Число выездов мобильных ЦЗ в отчетном году</a:t>
            </a:r>
            <a:r>
              <a:rPr lang="ru-RU" dirty="0">
                <a:latin typeface="Montserrat"/>
                <a:ea typeface="Times New Roman" panose="02020603050405020304" pitchFamily="18" charset="0"/>
                <a:cs typeface="Times New Roman" panose="02020603050405020304" pitchFamily="18" charset="0"/>
              </a:rPr>
              <a:t>_____________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Montserrat"/>
                <a:ea typeface="Times New Roman" panose="02020603050405020304" pitchFamily="18" charset="0"/>
                <a:cs typeface="Times New Roman" panose="02020603050405020304" pitchFamily="18" charset="0"/>
              </a:rPr>
              <a:t>Число обследованных лиц, взрослых (18 лет и старше)</a:t>
            </a:r>
            <a:r>
              <a:rPr lang="ru-RU" dirty="0">
                <a:latin typeface="Montserrat"/>
                <a:ea typeface="Times New Roman" panose="02020603050405020304" pitchFamily="18" charset="0"/>
                <a:cs typeface="Times New Roman" panose="02020603050405020304" pitchFamily="18" charset="0"/>
              </a:rPr>
              <a:t>______</a:t>
            </a:r>
          </a:p>
          <a:p>
            <a:pPr marL="1798320"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Montserrat"/>
                <a:ea typeface="Times New Roman" panose="02020603050405020304" pitchFamily="18" charset="0"/>
                <a:cs typeface="Times New Roman" panose="02020603050405020304" pitchFamily="18" charset="0"/>
              </a:rPr>
              <a:t>из них сельских жителей_____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Montserrat"/>
                <a:ea typeface="Times New Roman" panose="02020603050405020304" pitchFamily="18" charset="0"/>
                <a:cs typeface="Times New Roman" panose="02020603050405020304" pitchFamily="18" charset="0"/>
              </a:rPr>
              <a:t>Число обследованных лиц, детей (0-17 лет)</a:t>
            </a:r>
            <a:r>
              <a:rPr lang="ru-RU" dirty="0">
                <a:latin typeface="Montserrat"/>
                <a:ea typeface="Times New Roman" panose="02020603050405020304" pitchFamily="18" charset="0"/>
                <a:cs typeface="Times New Roman" panose="02020603050405020304" pitchFamily="18" charset="0"/>
              </a:rPr>
              <a:t>_________________</a:t>
            </a:r>
          </a:p>
          <a:p>
            <a:pPr marL="1798320"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Montserrat"/>
                <a:ea typeface="Times New Roman" panose="02020603050405020304" pitchFamily="18" charset="0"/>
                <a:cs typeface="Times New Roman" panose="02020603050405020304" pitchFamily="18" charset="0"/>
              </a:rPr>
              <a:t>из них сельских жителей_____</a:t>
            </a:r>
            <a:endParaRPr lang="ru-RU" dirty="0">
              <a:effectLst/>
              <a:latin typeface="Montserra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26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>
                <a:solidFill>
                  <a:prstClr val="black"/>
                </a:solidFill>
                <a:latin typeface="Montserrat"/>
              </a:rPr>
              <a:t>Таблица 4</a:t>
            </a:r>
          </a:p>
          <a:p>
            <a:r>
              <a:rPr lang="ru-RU" sz="2000">
                <a:solidFill>
                  <a:prstClr val="black"/>
                </a:solidFill>
                <a:latin typeface="Montserrat"/>
              </a:rPr>
              <a:t>Источники финансирования</a:t>
            </a:r>
            <a:endParaRPr lang="ru-RU" sz="2000" dirty="0">
              <a:solidFill>
                <a:prstClr val="black"/>
              </a:solidFill>
              <a:latin typeface="Montserrat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9751680"/>
              </p:ext>
            </p:extLst>
          </p:nvPr>
        </p:nvGraphicFramePr>
        <p:xfrm>
          <a:off x="295835" y="1680882"/>
          <a:ext cx="8780928" cy="4831678"/>
        </p:xfrm>
        <a:graphic>
          <a:graphicData uri="http://schemas.openxmlformats.org/drawingml/2006/table">
            <a:tbl>
              <a:tblPr firstRow="1" firstCol="1" bandRow="1"/>
              <a:tblGrid>
                <a:gridCol w="4147567"/>
                <a:gridCol w="1575775"/>
                <a:gridCol w="1645308"/>
                <a:gridCol w="1412278"/>
              </a:tblGrid>
              <a:tr h="447787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1800" dirty="0">
                        <a:effectLst/>
                        <a:latin typeface="Montserra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Код аналитики</a:t>
                      </a:r>
                      <a:endParaRPr lang="ru-RU" sz="1800" dirty="0">
                        <a:effectLst/>
                        <a:latin typeface="Montserra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Субсидия на Госзадание</a:t>
                      </a:r>
                      <a:endParaRPr lang="ru-RU" sz="1800">
                        <a:effectLst/>
                        <a:latin typeface="Montserra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77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предыдущий год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отчетный год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77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Оплата труда и начисление на выплаты по оплате труда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557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 них: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заработная плата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1211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778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Работы, услуги по содержанию имущества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1225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557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Услуги в области информационных технологий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1226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1227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557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Иные расходы, связанные с увеличением стоимости материальных запасов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1340,3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5861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6697D475-B99B-7947-8354-03765AAD9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0683" y="-11415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dirty="0">
              <a:solidFill>
                <a:prstClr val="black"/>
              </a:solidFill>
              <a:latin typeface="Montserrat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7" name="Объект 1">
            <a:extLst>
              <a:ext uri="{FF2B5EF4-FFF2-40B4-BE49-F238E27FC236}">
                <a16:creationId xmlns:a16="http://schemas.microsoft.com/office/drawing/2014/main" xmlns="" id="{74689DD6-D611-4302-BAAF-65B2F368E330}"/>
              </a:ext>
            </a:extLst>
          </p:cNvPr>
          <p:cNvSpPr txBox="1">
            <a:spLocks/>
          </p:cNvSpPr>
          <p:nvPr/>
        </p:nvSpPr>
        <p:spPr bwMode="auto">
          <a:xfrm>
            <a:off x="0" y="84136"/>
            <a:ext cx="11157365" cy="6324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65125" indent="-255588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0713" indent="-228600" algn="l" rtl="0" eaLnBrk="0" fontAlgn="base" hangingPunct="0"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8838" indent="-228600" algn="l" rtl="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537" marR="0" lvl="0" indent="0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  <a:buFont typeface="Wingdings 3" pitchFamily="18" charset="2"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/>
              </a:rPr>
              <a:t>РАЗДЕЛ 3 </a:t>
            </a:r>
          </a:p>
          <a:p>
            <a:pPr marL="109537" marR="0" lvl="0" indent="0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  <a:buFont typeface="Wingdings 3" pitchFamily="18" charset="2"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/>
              </a:rPr>
              <a:t>Пояснения к отчетной форме №70</a:t>
            </a:r>
          </a:p>
          <a:p>
            <a:pPr marL="109537" marR="0" lvl="0" indent="0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  <a:buFont typeface="Wingdings 3" pitchFamily="18" charset="2"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tserrat"/>
            </a:endParaRPr>
          </a:p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  <a:buFont typeface="Wingdings 3" pitchFamily="18" charset="2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/>
              </a:rPr>
              <a:t>При объединении ЦОЗМП/ЦМП с ЦЗ, ВФД и/или МИАЦ сведения по штатам указывать в таблицах для каждого подразделения отдельно (ЦМП, ЦЗ, ВФД).</a:t>
            </a:r>
          </a:p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  <a:buFont typeface="Wingdings 3" pitchFamily="18" charset="2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/>
              </a:rPr>
              <a:t>Таблица 1001 – указывать только подразделения медицинской профилактики</a:t>
            </a:r>
          </a:p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  <a:buFont typeface="Wingdings 3" pitchFamily="18" charset="2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/>
              </a:rPr>
              <a:t>Таблица 1200 – указывать только штаты ЦОЗМП/ЦМП</a:t>
            </a:r>
          </a:p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  <a:buFont typeface="Wingdings 3" pitchFamily="18" charset="2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/>
              </a:rPr>
              <a:t>Таблица 2002 – в строку «подготовлено методических материалов» включать только методические разработки и не включать памятки, листовки и другой раздаточный материал</a:t>
            </a:r>
          </a:p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  <a:buFont typeface="Wingdings 3" pitchFamily="18" charset="2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/>
              </a:rPr>
              <a:t>Таблица 2003 – указывать число исследований и число респондентов</a:t>
            </a:r>
          </a:p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  <a:buFont typeface="Wingdings 3" pitchFamily="18" charset="2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/>
              </a:rPr>
              <a:t>Таблица 3000 – в разделе «материалы для медицинских работников» указывать наименования подготовленных материалов</a:t>
            </a:r>
          </a:p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  <a:buFont typeface="Wingdings 3" pitchFamily="18" charset="2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/>
              </a:rPr>
              <a:t>Таблица 4000 – указывать наличие государственной Программы региона «Развитие здравоохранения» и подпрограммы «Профилактика заболеваний и формирование здорового образа жизни», наименование и число региональных, муниципальных и других программ и проектов, реализуемых в регионе</a:t>
            </a:r>
          </a:p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  <a:buFont typeface="Wingdings 3" pitchFamily="18" charset="2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/>
              </a:rPr>
              <a:t>Таблица 6000 – при объединении с ЦЗ и/или ВФД сведения указывать отдельно по каждому подразделению (ЦОЗМП/ЦМП, ЦЗ, ВФД). Указывать перечень специалистов, оказывающих платные услуги</a:t>
            </a:r>
          </a:p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  <a:buFont typeface="Wingdings 3" pitchFamily="18" charset="2"/>
              <a:buChar char="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ontserrat"/>
              </a:rPr>
              <a:t>Таблица 7000 – включать только финансовые средства, полученные на профилактическую работу с населением, не включать заработную плату и др. (указывать сведения по финансированию в соответствии с таблицей 4 «Источники финансирования»)</a:t>
            </a:r>
          </a:p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  <a:buFont typeface="Wingdings 3" pitchFamily="18" charset="2"/>
              <a:buChar char=""/>
              <a:tabLst/>
              <a:defRPr/>
            </a:pPr>
            <a:endParaRPr kumimoji="0" lang="ru-RU" sz="27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68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70A5389E-F193-DA44-ABB8-C2B6F2BCF3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464"/>
            <a:ext cx="12192000" cy="6843072"/>
          </a:xfrm>
          <a:prstGeom prst="rect">
            <a:avLst/>
          </a:prstGeom>
        </p:spPr>
      </p:pic>
      <p:pic>
        <p:nvPicPr>
          <p:cNvPr id="108" name="Рисунок 107">
            <a:extLst>
              <a:ext uri="{FF2B5EF4-FFF2-40B4-BE49-F238E27FC236}">
                <a16:creationId xmlns="" xmlns:a16="http://schemas.microsoft.com/office/drawing/2014/main" id="{7E9DE1C1-3A28-B042-A51E-5CE1B32563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65288"/>
            <a:ext cx="12192000" cy="1994045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669342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tx1"/>
                </a:solidFill>
                <a:latin typeface="Montserrat"/>
                <a:ea typeface="+mj-ea"/>
                <a:cs typeface="+mj-cs"/>
              </a:rPr>
              <a:t>ОБЩИЕ СВЕДЕНИЯ</a:t>
            </a:r>
            <a:br>
              <a:rPr lang="ru-RU" b="1" dirty="0">
                <a:solidFill>
                  <a:schemeClr val="tx1"/>
                </a:solidFill>
                <a:latin typeface="Montserrat"/>
                <a:ea typeface="+mj-ea"/>
                <a:cs typeface="+mj-cs"/>
              </a:rPr>
            </a:br>
            <a:r>
              <a:rPr lang="ru-RU" b="1" dirty="0">
                <a:solidFill>
                  <a:schemeClr val="tx1"/>
                </a:solidFill>
                <a:latin typeface="Montserrat"/>
                <a:ea typeface="+mj-ea"/>
                <a:cs typeface="+mj-cs"/>
              </a:rPr>
              <a:t/>
            </a:r>
            <a:br>
              <a:rPr lang="ru-RU" b="1" dirty="0">
                <a:solidFill>
                  <a:schemeClr val="tx1"/>
                </a:solidFill>
                <a:latin typeface="Montserrat"/>
                <a:ea typeface="+mj-ea"/>
                <a:cs typeface="+mj-cs"/>
              </a:rPr>
            </a:br>
            <a:r>
              <a:rPr lang="ru-RU" b="1" dirty="0" smtClean="0">
                <a:solidFill>
                  <a:schemeClr val="tx1"/>
                </a:solidFill>
                <a:latin typeface="Montserrat"/>
                <a:ea typeface="+mj-ea"/>
                <a:cs typeface="+mj-cs"/>
              </a:rPr>
              <a:t>1.1 </a:t>
            </a:r>
            <a:r>
              <a:rPr lang="ru-RU" b="1" dirty="0">
                <a:solidFill>
                  <a:schemeClr val="tx1"/>
                </a:solidFill>
                <a:latin typeface="Montserrat"/>
                <a:ea typeface="+mj-ea"/>
                <a:cs typeface="+mj-cs"/>
              </a:rPr>
              <a:t>СТРУКТУРА ЦЕНТРА МЕДИЦИНСКОЙ </a:t>
            </a:r>
            <a:r>
              <a:rPr lang="ru-RU" b="1" dirty="0" smtClean="0">
                <a:solidFill>
                  <a:schemeClr val="tx1"/>
                </a:solidFill>
                <a:latin typeface="Montserrat"/>
                <a:ea typeface="+mj-ea"/>
                <a:cs typeface="+mj-cs"/>
              </a:rPr>
              <a:t>ПРОФИЛАКТИКИ</a:t>
            </a:r>
          </a:p>
          <a:p>
            <a:endParaRPr lang="ru-RU" sz="2000" b="1" dirty="0" smtClean="0">
              <a:solidFill>
                <a:schemeClr val="tx1"/>
              </a:solidFill>
              <a:latin typeface="Montserrat"/>
              <a:ea typeface="+mj-ea"/>
              <a:cs typeface="+mj-cs"/>
            </a:endParaRPr>
          </a:p>
          <a:p>
            <a:r>
              <a:rPr lang="ru-RU" b="1" dirty="0" smtClean="0">
                <a:solidFill>
                  <a:schemeClr val="tx1"/>
                </a:solidFill>
                <a:latin typeface="Montserrat"/>
                <a:ea typeface="+mj-ea"/>
                <a:cs typeface="+mj-cs"/>
              </a:rPr>
              <a:t>Таблица 1001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Прямоугольник 21">
            <a:extLst>
              <a:ext uri="{FF2B5EF4-FFF2-40B4-BE49-F238E27FC236}">
                <a16:creationId xmlns="" xmlns:a16="http://schemas.microsoft.com/office/drawing/2014/main" id="{8F4C1328-F2B2-E34A-B80F-1AF794486ADF}"/>
              </a:ext>
            </a:extLst>
          </p:cNvPr>
          <p:cNvSpPr/>
          <p:nvPr/>
        </p:nvSpPr>
        <p:spPr>
          <a:xfrm>
            <a:off x="1600050" y="1015383"/>
            <a:ext cx="15702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1200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31" name="Прямоугольник 30">
            <a:extLst>
              <a:ext uri="{FF2B5EF4-FFF2-40B4-BE49-F238E27FC236}">
                <a16:creationId xmlns="" xmlns:a16="http://schemas.microsoft.com/office/drawing/2014/main" id="{7D4D372C-A932-1443-B4E1-F3B94BC43516}"/>
              </a:ext>
            </a:extLst>
          </p:cNvPr>
          <p:cNvSpPr/>
          <p:nvPr/>
        </p:nvSpPr>
        <p:spPr>
          <a:xfrm>
            <a:off x="8869122" y="1236460"/>
            <a:ext cx="14482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115" name="Прямоугольник 114">
            <a:extLst>
              <a:ext uri="{FF2B5EF4-FFF2-40B4-BE49-F238E27FC236}">
                <a16:creationId xmlns="" xmlns:a16="http://schemas.microsoft.com/office/drawing/2014/main" id="{8761A4E6-EEFF-3B49-9518-0A5CCA11F163}"/>
              </a:ext>
            </a:extLst>
          </p:cNvPr>
          <p:cNvSpPr/>
          <p:nvPr/>
        </p:nvSpPr>
        <p:spPr>
          <a:xfrm>
            <a:off x="1328735" y="2865803"/>
            <a:ext cx="4767265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endParaRPr lang="ru-RU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graphicFrame>
        <p:nvGraphicFramePr>
          <p:cNvPr id="12" name="Group 49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1317206"/>
              </p:ext>
            </p:extLst>
          </p:nvPr>
        </p:nvGraphicFramePr>
        <p:xfrm>
          <a:off x="297057" y="1676807"/>
          <a:ext cx="4176266" cy="4966039"/>
        </p:xfrm>
        <a:graphic>
          <a:graphicData uri="http://schemas.openxmlformats.org/drawingml/2006/table">
            <a:tbl>
              <a:tblPr/>
              <a:tblGrid>
                <a:gridCol w="26892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2073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6630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4719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(1001)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905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 подразделений и кабинетов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№ строки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Всего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26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400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Отделы: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400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 организационно-методический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01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400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 редакционно-издательский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02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400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 информационно-аналитический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03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127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 межсекторальных и внешних связей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04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400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 консультативно-оздоровительный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05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400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 методический кабинет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06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4905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 отделение мониторинга здоровья населения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07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400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 прочие*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08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41998"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*-указать </a:t>
                      </a:r>
                      <a:r>
                        <a:rPr kumimoji="0" lang="ru-RU" sz="1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какие__________________________________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867835" y="3890725"/>
            <a:ext cx="6212541" cy="2113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125" lvl="0" indent="-255588" algn="just" fontAlgn="base">
              <a:lnSpc>
                <a:spcPct val="80000"/>
              </a:lnSpc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  <a:buFont typeface="Wingdings 3" pitchFamily="18" charset="2"/>
              <a:buChar char=""/>
            </a:pPr>
            <a:r>
              <a:rPr lang="ru-RU" sz="2000" dirty="0">
                <a:solidFill>
                  <a:prstClr val="black"/>
                </a:solidFill>
                <a:latin typeface="Arial" charset="0"/>
              </a:rPr>
              <a:t>указывается число поименованных подразделений </a:t>
            </a:r>
            <a:r>
              <a:rPr lang="ru-RU" sz="2000" b="1" dirty="0">
                <a:solidFill>
                  <a:prstClr val="black"/>
                </a:solidFill>
                <a:latin typeface="Arial" charset="0"/>
              </a:rPr>
              <a:t>в соответствии с утвержденным штатным расписанием </a:t>
            </a:r>
            <a:r>
              <a:rPr lang="ru-RU" sz="2000" dirty="0" smtClean="0">
                <a:solidFill>
                  <a:prstClr val="black"/>
                </a:solidFill>
                <a:latin typeface="Arial" charset="0"/>
              </a:rPr>
              <a:t>ЦОЗМП/ЦМП;</a:t>
            </a:r>
          </a:p>
          <a:p>
            <a:pPr marL="365125" lvl="0" indent="-255588" algn="just" fontAlgn="base">
              <a:lnSpc>
                <a:spcPct val="80000"/>
              </a:lnSpc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  <a:buFont typeface="Wingdings 3" pitchFamily="18" charset="2"/>
              <a:buChar char=""/>
            </a:pPr>
            <a:r>
              <a:rPr lang="ru-RU" sz="2000" dirty="0">
                <a:solidFill>
                  <a:prstClr val="black"/>
                </a:solidFill>
                <a:latin typeface="Arial" charset="0"/>
              </a:rPr>
              <a:t>е</a:t>
            </a:r>
            <a:r>
              <a:rPr lang="ru-RU" sz="2000" dirty="0" smtClean="0">
                <a:solidFill>
                  <a:prstClr val="black"/>
                </a:solidFill>
                <a:latin typeface="Arial" charset="0"/>
              </a:rPr>
              <a:t>сли отделы имеют другое название (приложение №7 к приказу Минздрава России №1177н), то они выносятся в строку прочие с обязательным перечислением под таблицей</a:t>
            </a:r>
            <a:endParaRPr lang="ru-RU" sz="2000" dirty="0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0993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712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dirty="0">
              <a:solidFill>
                <a:srgbClr val="CBAD91"/>
              </a:solidFill>
              <a:latin typeface="Montserrat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=""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400" dirty="0">
              <a:solidFill>
                <a:srgbClr val="49443F"/>
              </a:solidFill>
              <a:latin typeface="Montserrat Medium" pitchFamily="2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1352" y="389056"/>
            <a:ext cx="1151812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Montserrat"/>
              </a:rPr>
              <a:t>РАЗДЕЛ 4 </a:t>
            </a:r>
            <a:endParaRPr lang="ru-RU" sz="2400" dirty="0" smtClean="0">
              <a:latin typeface="Montserrat"/>
            </a:endParaRPr>
          </a:p>
          <a:p>
            <a:endParaRPr lang="ru-RU" sz="2400" dirty="0">
              <a:latin typeface="Montserrat"/>
            </a:endParaRPr>
          </a:p>
          <a:p>
            <a:endParaRPr lang="ru-RU" sz="2400" dirty="0" smtClean="0">
              <a:latin typeface="Montserrat"/>
            </a:endParaRPr>
          </a:p>
          <a:p>
            <a:endParaRPr lang="ru-RU" sz="2400" dirty="0">
              <a:latin typeface="Montserrat"/>
            </a:endParaRPr>
          </a:p>
          <a:p>
            <a:endParaRPr lang="ru-RU" sz="2400" dirty="0">
              <a:latin typeface="Montserrat"/>
            </a:endParaRPr>
          </a:p>
          <a:p>
            <a:r>
              <a:rPr lang="ru-RU" sz="2400" dirty="0">
                <a:latin typeface="Montserrat"/>
              </a:rPr>
              <a:t>Деятельность центра общественного здоровья и медицинской </a:t>
            </a:r>
            <a:r>
              <a:rPr lang="ru-RU" sz="2400" dirty="0" smtClean="0">
                <a:latin typeface="Montserrat"/>
              </a:rPr>
              <a:t>профилактики/</a:t>
            </a:r>
          </a:p>
          <a:p>
            <a:endParaRPr lang="ru-RU" sz="2400" dirty="0">
              <a:latin typeface="Montserrat"/>
            </a:endParaRPr>
          </a:p>
          <a:p>
            <a:r>
              <a:rPr lang="ru-RU" sz="2400" dirty="0" smtClean="0">
                <a:latin typeface="Montserrat"/>
              </a:rPr>
              <a:t>центра </a:t>
            </a:r>
            <a:r>
              <a:rPr lang="ru-RU" sz="2400" dirty="0">
                <a:latin typeface="Montserrat"/>
              </a:rPr>
              <a:t>медицинской профилактики</a:t>
            </a:r>
          </a:p>
        </p:txBody>
      </p:sp>
    </p:spTree>
    <p:extLst>
      <p:ext uri="{BB962C8B-B14F-4D97-AF65-F5344CB8AC3E}">
        <p14:creationId xmlns:p14="http://schemas.microsoft.com/office/powerpoint/2010/main" val="3540307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dirty="0">
              <a:solidFill>
                <a:prstClr val="black"/>
              </a:solidFill>
              <a:latin typeface="Montserrat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xmlns="" id="{C8361140-36BB-4574-A23D-90A886DE7BD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5579154"/>
              </p:ext>
            </p:extLst>
          </p:nvPr>
        </p:nvGraphicFramePr>
        <p:xfrm>
          <a:off x="995082" y="188879"/>
          <a:ext cx="9964271" cy="6669121"/>
        </p:xfrm>
        <a:graphic>
          <a:graphicData uri="http://schemas.openxmlformats.org/drawingml/2006/table">
            <a:tbl>
              <a:tblPr firstRow="1" firstCol="1" bandRow="1"/>
              <a:tblGrid>
                <a:gridCol w="870074">
                  <a:extLst>
                    <a:ext uri="{9D8B030D-6E8A-4147-A177-3AD203B41FA5}">
                      <a16:colId xmlns:a16="http://schemas.microsoft.com/office/drawing/2014/main" xmlns="" val="3095920973"/>
                    </a:ext>
                  </a:extLst>
                </a:gridCol>
                <a:gridCol w="9094197">
                  <a:extLst>
                    <a:ext uri="{9D8B030D-6E8A-4147-A177-3AD203B41FA5}">
                      <a16:colId xmlns:a16="http://schemas.microsoft.com/office/drawing/2014/main" xmlns="" val="2468561075"/>
                    </a:ext>
                  </a:extLst>
                </a:gridCol>
              </a:tblGrid>
              <a:tr h="48839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57" marR="59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Наименование основных функций и мероприятий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57" marR="59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42306119"/>
                  </a:ext>
                </a:extLst>
              </a:tr>
              <a:tr h="2556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57" marR="59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Основная деятельность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57" marR="59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24085063"/>
                  </a:ext>
                </a:extLst>
              </a:tr>
              <a:tr h="12448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57" marR="59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Разработка, реализация и оценка эффективности мер, направленных на снижение заболеваемости и предотвратимой смертности от неинфекционных заболеваний, увеличение ожидаемой продолжительности здоровой жизни за счет увеличения доли лиц, ведущих здоровый образ жизни (далее - укрепление общественного здоровья)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57" marR="59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942901039"/>
                  </a:ext>
                </a:extLst>
              </a:tr>
              <a:tr h="2556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57" marR="59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Указать какие мероприятия проводятся, какие меры оцениваются и как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57" marR="59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742205528"/>
                  </a:ext>
                </a:extLst>
              </a:tr>
              <a:tr h="7668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57" marR="59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Разработка и реализация региональных программ укрепления общественного здоровья, содержащих мероприятия по профилактике неинфекционных заболеваний, формированию здорового образа жизни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57" marR="59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795276991"/>
                  </a:ext>
                </a:extLst>
              </a:tr>
              <a:tr h="5112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57" marR="59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Профилактические программы, в разработке и реализации которых принимал участие ЦОЗМП/ЦМП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57" marR="59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413337082"/>
                  </a:ext>
                </a:extLst>
              </a:tr>
              <a:tr h="2556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2.1.1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57" marR="59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федеральные (число, название программ и проектов)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57" marR="59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066145112"/>
                  </a:ext>
                </a:extLst>
              </a:tr>
              <a:tr h="2556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2.1.2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57" marR="59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региональные (число, название программ и проектов)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57" marR="59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356776624"/>
                  </a:ext>
                </a:extLst>
              </a:tr>
              <a:tr h="2556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2.1.3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57" marR="59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муниципальные (число, название программ и проектов)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57" marR="59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181448878"/>
                  </a:ext>
                </a:extLst>
              </a:tr>
              <a:tr h="2556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2.1.4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57" marR="59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корпоративные (число, название программ и проектов)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57" marR="59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697564033"/>
                  </a:ext>
                </a:extLst>
              </a:tr>
              <a:tr h="2556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2.1.5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57" marR="59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международные (число, название программ и проектов)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57" marR="59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54740993"/>
                  </a:ext>
                </a:extLst>
              </a:tr>
              <a:tr h="5112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57" marR="59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Разработка и реализация мероприятий, направленных на формирование здорового образа жизни у детей и молодежи, в субъекте Российской Федерации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57" marR="59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943016931"/>
                  </a:ext>
                </a:extLst>
              </a:tr>
              <a:tr h="48839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57" marR="59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мероприятия, в разработке и реализации которых принимал участие ЦОЗМП/ЦМП 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57" marR="59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92282608"/>
                  </a:ext>
                </a:extLst>
              </a:tr>
              <a:tr h="2556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3.1.1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57" marR="59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региональные (число, название, число участников/охват населения)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57" marR="59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04223310"/>
                  </a:ext>
                </a:extLst>
              </a:tr>
              <a:tr h="2556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3.1.2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57" marR="59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муниципальные (число, название, число участников/охват населения)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57" marR="59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994142411"/>
                  </a:ext>
                </a:extLst>
              </a:tr>
              <a:tr h="2556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3.1.3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57" marR="59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корпоративные (число, название, число участников/охват населения)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057" marR="59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4224584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175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dirty="0">
              <a:solidFill>
                <a:prstClr val="black"/>
              </a:solidFill>
              <a:latin typeface="Montserrat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graphicFrame>
        <p:nvGraphicFramePr>
          <p:cNvPr id="7" name="Объект 4">
            <a:extLst>
              <a:ext uri="{FF2B5EF4-FFF2-40B4-BE49-F238E27FC236}">
                <a16:creationId xmlns:a16="http://schemas.microsoft.com/office/drawing/2014/main" xmlns="" id="{84C96398-BEC2-4FBC-89D3-F43D581FB71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88275103"/>
              </p:ext>
            </p:extLst>
          </p:nvPr>
        </p:nvGraphicFramePr>
        <p:xfrm>
          <a:off x="1238798" y="684312"/>
          <a:ext cx="9384377" cy="3870270"/>
        </p:xfrm>
        <a:graphic>
          <a:graphicData uri="http://schemas.openxmlformats.org/drawingml/2006/table">
            <a:tbl>
              <a:tblPr firstRow="1" firstCol="1" bandRow="1"/>
              <a:tblGrid>
                <a:gridCol w="9384377">
                  <a:extLst>
                    <a:ext uri="{9D8B030D-6E8A-4147-A177-3AD203B41FA5}">
                      <a16:colId xmlns:a16="http://schemas.microsoft.com/office/drawing/2014/main" xmlns="" val="2374630032"/>
                    </a:ext>
                  </a:extLst>
                </a:gridCol>
              </a:tblGrid>
              <a:tr h="34139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Демография и статистика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951381471"/>
                  </a:ext>
                </a:extLst>
              </a:tr>
              <a:tr h="14345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67005" algn="l"/>
                        </a:tabLst>
                      </a:pPr>
                      <a:r>
                        <a:rPr lang="ru-RU" sz="1600" i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 Анализ </a:t>
                      </a: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смертности от неинфекционных заболеваний на региональном и муниципальном уровне с оценкой географических, половозрастных и социальных факторов, включая оценку ожидаемой продолжительности жизни и повозрастных коэффициентов смертности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70976689"/>
                  </a:ext>
                </a:extLst>
              </a:tr>
              <a:tr h="70577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4.1 наличие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утвержденных целевых показателей для оценки (если разработаны – перечислить)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698258395"/>
                  </a:ext>
                </a:extLst>
              </a:tr>
              <a:tr h="34139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4.1.1 региональные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299908373"/>
                  </a:ext>
                </a:extLst>
              </a:tr>
              <a:tr h="34139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4.1.2.для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муниципальных образований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30577672"/>
                  </a:ext>
                </a:extLst>
              </a:tr>
              <a:tr h="70577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4.2</a:t>
                      </a:r>
                      <a:r>
                        <a:rPr lang="ru-RU" sz="1600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наличие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системы мониторинга показателей (если есть – описать кратко (кто проводит, как, периодичность предоставления и т.д.))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3804106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9930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dirty="0">
              <a:solidFill>
                <a:prstClr val="black"/>
              </a:solidFill>
              <a:latin typeface="Montserrat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xmlns="" id="{E6CF8C35-E1FD-43E5-865C-61B249BE05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5907041"/>
              </p:ext>
            </p:extLst>
          </p:nvPr>
        </p:nvGraphicFramePr>
        <p:xfrm>
          <a:off x="1093694" y="192182"/>
          <a:ext cx="10004612" cy="6743013"/>
        </p:xfrm>
        <a:graphic>
          <a:graphicData uri="http://schemas.openxmlformats.org/drawingml/2006/table">
            <a:tbl>
              <a:tblPr firstRow="1" firstCol="1" bandRow="1"/>
              <a:tblGrid>
                <a:gridCol w="10004612">
                  <a:extLst>
                    <a:ext uri="{9D8B030D-6E8A-4147-A177-3AD203B41FA5}">
                      <a16:colId xmlns:a16="http://schemas.microsoft.com/office/drawing/2014/main" xmlns="" val="3839938015"/>
                    </a:ext>
                  </a:extLst>
                </a:gridCol>
              </a:tblGrid>
              <a:tr h="27071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Мероприятия в области гигиенического обучения и воспитания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466" marR="584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464563738"/>
                  </a:ext>
                </a:extLst>
              </a:tr>
              <a:tr h="76541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 Повышение </a:t>
                      </a: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эффективности пропаганды и обучения навыкам здорового образа жизни и профилактики неинфекционных заболеваний в рамках общеобразовательных программ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466" marR="584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292639407"/>
                  </a:ext>
                </a:extLst>
              </a:tr>
              <a:tr h="76541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5.1.1 конференции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круглые столы, совещания, общественные слушания, организованные ЦОЗМП/ЦМП (указать число, тематику, количество участников)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466" marR="584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917942340"/>
                  </a:ext>
                </a:extLst>
              </a:tr>
              <a:tr h="27071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5.1.2 посвященные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комплексным вопросам профилактики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466" marR="584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216027177"/>
                  </a:ext>
                </a:extLst>
              </a:tr>
              <a:tr h="27071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5.1.3 посвященные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отдельным факторам риска ХНИЗ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466" marR="584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854685644"/>
                  </a:ext>
                </a:extLst>
              </a:tr>
              <a:tr h="76541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5.1.4 конференции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круглые столы, совещания, общественные слушания, организованные другими организациями, в которых принимали участие сотрудники ЦОЗМП/ЦМП (указать число, тематику, количество участников)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466" marR="584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66035023"/>
                  </a:ext>
                </a:extLst>
              </a:tr>
              <a:tr h="27071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5.1.5 другое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466" marR="584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64663020"/>
                  </a:ext>
                </a:extLst>
              </a:tr>
              <a:tr h="76541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5.2 организация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 участие в проведении массовых мероприятий, акций, круглых столов, научно-практических конференций по вопросам укрепления общественного здоровья (указать число, тематику, количество участников)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466" marR="584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82235327"/>
                  </a:ext>
                </a:extLst>
              </a:tr>
              <a:tr h="76541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 Подготовка </a:t>
                      </a: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предложений по созданию на региональном и муниципальном уровнях условий, обеспечивающих возможность ведения здорового образа жизни, систематических занятий физической культурой и спортом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466" marR="584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754618605"/>
                  </a:ext>
                </a:extLst>
              </a:tr>
              <a:tr h="50479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6.1 предложения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в разработке и реализации которых принимал участие ЦОЗМП/ЦМП (перечислить)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466" marR="584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67959192"/>
                  </a:ext>
                </a:extLst>
              </a:tr>
              <a:tr h="50479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6.2 мероприятия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реализуемые на региональном уровне (перечень с учетом межведомственного взаимодействия)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466" marR="584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298400842"/>
                  </a:ext>
                </a:extLst>
              </a:tr>
              <a:tr h="76541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6.3 мероприятия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реализуемые на муниципальном уровне (перечень, с учетом мероприятий, предложенных органами управления муниципальных образований)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466" marR="584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092054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8461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dirty="0">
              <a:solidFill>
                <a:prstClr val="black"/>
              </a:solidFill>
              <a:latin typeface="Montserrat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graphicFrame>
        <p:nvGraphicFramePr>
          <p:cNvPr id="7" name="Объект 5">
            <a:extLst>
              <a:ext uri="{FF2B5EF4-FFF2-40B4-BE49-F238E27FC236}">
                <a16:creationId xmlns:a16="http://schemas.microsoft.com/office/drawing/2014/main" xmlns="" id="{C6351CB9-11F1-44A8-9D13-78E9230C05A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31353231"/>
              </p:ext>
            </p:extLst>
          </p:nvPr>
        </p:nvGraphicFramePr>
        <p:xfrm>
          <a:off x="876922" y="26395"/>
          <a:ext cx="9853831" cy="6819114"/>
        </p:xfrm>
        <a:graphic>
          <a:graphicData uri="http://schemas.openxmlformats.org/drawingml/2006/table">
            <a:tbl>
              <a:tblPr firstRow="1" firstCol="1" bandRow="1"/>
              <a:tblGrid>
                <a:gridCol w="860430">
                  <a:extLst>
                    <a:ext uri="{9D8B030D-6E8A-4147-A177-3AD203B41FA5}">
                      <a16:colId xmlns:a16="http://schemas.microsoft.com/office/drawing/2014/main" xmlns="" val="2584891022"/>
                    </a:ext>
                  </a:extLst>
                </a:gridCol>
                <a:gridCol w="8993401">
                  <a:extLst>
                    <a:ext uri="{9D8B030D-6E8A-4147-A177-3AD203B41FA5}">
                      <a16:colId xmlns:a16="http://schemas.microsoft.com/office/drawing/2014/main" xmlns="" val="4171930186"/>
                    </a:ext>
                  </a:extLst>
                </a:gridCol>
              </a:tblGrid>
              <a:tr h="89324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09" marR="526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Разработка и проведение коммуникационных кампаний, направленных на повышение ответственности граждан за свое здоровье, осознание ценности человеческой жизни и здоровья, формирование культуры здоровья в различных возрастных и социальных группах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09" marR="526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516831968"/>
                  </a:ext>
                </a:extLst>
              </a:tr>
              <a:tr h="5140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09" marR="526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массовые акции и мероприятия для населения, организованные ЦОЗМП/ЦМП (указать число, тематику, количество участников)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09" marR="526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213442532"/>
                  </a:ext>
                </a:extLst>
              </a:tr>
              <a:tr h="2570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7.1.1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09" marR="526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посвященные комплексным вопросам профилактики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09" marR="526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425580747"/>
                  </a:ext>
                </a:extLst>
              </a:tr>
              <a:tr h="2570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7.1.2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09" marR="526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посвященные диспансеризации и ПМО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09" marR="526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76446076"/>
                  </a:ext>
                </a:extLst>
              </a:tr>
              <a:tr h="2570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7.1.3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09" marR="526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обучающие оказанию первой помощи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09" marR="526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122676000"/>
                  </a:ext>
                </a:extLst>
              </a:tr>
              <a:tr h="2570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7.1.4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09" marR="526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посвященные профилактике отдельных факторов риска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09" marR="526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044436444"/>
                  </a:ext>
                </a:extLst>
              </a:tr>
              <a:tr h="2570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09" marR="526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Работа со СМИ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09" marR="526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687102134"/>
                  </a:ext>
                </a:extLst>
              </a:tr>
              <a:tr h="43946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7.2.1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09" marR="526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телепередачи по вопросам профилактики с участием специалистов ЦОЗМП/ЦМП (чисто, тематика)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09" marR="526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7844196"/>
                  </a:ext>
                </a:extLst>
              </a:tr>
              <a:tr h="66635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7.2.2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09" marR="526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социальные сети и мессенджеры, в которых организованы информационные каналы ЦОЗМП/ЦМП и регулярные публикации (название, перечень публикаций)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09" marR="526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088844631"/>
                  </a:ext>
                </a:extLst>
              </a:tr>
              <a:tr h="2570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7.2.3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09" marR="526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публикации в печатных изданиях (количество, название, где опубликованы)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09" marR="526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656597419"/>
                  </a:ext>
                </a:extLst>
              </a:tr>
              <a:tr h="2570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7.2.4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09" marR="526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наличие сайта ЦОЗМП/ЦМП (если есть – предоставить ссылку)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09" marR="526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89796168"/>
                  </a:ext>
                </a:extLst>
              </a:tr>
              <a:tr h="66635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7.2.5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09" marR="526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публикации на сайте ЦОЗМП/ЦМП по вопросам ЗОЖ, коррекции ФР и профилактики заболеваний, правилам оказания первой помощи (число публикаций)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09" marR="526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52215914"/>
                  </a:ext>
                </a:extLst>
              </a:tr>
              <a:tr h="66635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7.3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09" marR="526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Работа горячей линии/телефона доверия по вопросам профилактики заболеваний и ЗОЖ с участием специалистов ЦОЗМП/ЦМП (наличие, число принятых обращений)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09" marR="526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292447297"/>
                  </a:ext>
                </a:extLst>
              </a:tr>
              <a:tr h="66635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09" marR="526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Разработка и реализация программ информирования беременных и рожениц по вопросам укрепления здоровья матери и ребенка, включая важность грудного вскармливания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09" marR="526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322130082"/>
                  </a:ext>
                </a:extLst>
              </a:tr>
              <a:tr h="43946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09" marR="526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программы, в разработке и реализации которых принимал участие ЦОЗМП/ЦМП (число, название)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609" marR="526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8824075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1849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32544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dirty="0">
              <a:solidFill>
                <a:prstClr val="black"/>
              </a:solidFill>
              <a:latin typeface="Montserrat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xmlns="" id="{CDCE51B6-27A9-4B1A-8891-79DD95942FF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6360849"/>
              </p:ext>
            </p:extLst>
          </p:nvPr>
        </p:nvGraphicFramePr>
        <p:xfrm>
          <a:off x="467545" y="192180"/>
          <a:ext cx="10518702" cy="6148089"/>
        </p:xfrm>
        <a:graphic>
          <a:graphicData uri="http://schemas.openxmlformats.org/drawingml/2006/table">
            <a:tbl>
              <a:tblPr firstRow="1" firstCol="1" bandRow="1"/>
              <a:tblGrid>
                <a:gridCol w="918487">
                  <a:extLst>
                    <a:ext uri="{9D8B030D-6E8A-4147-A177-3AD203B41FA5}">
                      <a16:colId xmlns:a16="http://schemas.microsoft.com/office/drawing/2014/main" xmlns="" val="3646708940"/>
                    </a:ext>
                  </a:extLst>
                </a:gridCol>
                <a:gridCol w="9600215">
                  <a:extLst>
                    <a:ext uri="{9D8B030D-6E8A-4147-A177-3AD203B41FA5}">
                      <a16:colId xmlns:a16="http://schemas.microsoft.com/office/drawing/2014/main" xmlns="" val="4077460092"/>
                    </a:ext>
                  </a:extLst>
                </a:gridCol>
              </a:tblGrid>
              <a:tr h="134176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42" marR="65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Разработка, реализация и оценка эффективности региональных программ по популяризации рационального питания, ликвидации </a:t>
                      </a:r>
                      <a:r>
                        <a:rPr lang="ru-RU" sz="1600" i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микронутриентной</a:t>
                      </a: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недостаточности, прежде всего дефицита йода, увеличению потребления овощей и фруктов, пищевых волокон, рыбы и морепродуктов, снижению избыточного потребления гражданами соли, сахара, насыщенных жиров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42" marR="65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316952027"/>
                  </a:ext>
                </a:extLst>
              </a:tr>
              <a:tr h="52641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42" marR="65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программы, в разработке и реализации которых принимал участие ЦОЗМП/ЦМП (число, название)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42" marR="65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961311085"/>
                  </a:ext>
                </a:extLst>
              </a:tr>
              <a:tr h="79819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42" marR="65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наличие мониторинга эффективности мероприятий, выполняемых в рамках реализуемых программ (какие показатели оцениваются, исполнители, кратность предоставления)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42" marR="65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172939036"/>
                  </a:ext>
                </a:extLst>
              </a:tr>
              <a:tr h="21571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42" marR="65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Разработка, реализация и оценка эффективности мер по профилактике хронических неинфекционных заболеваний у людей старшего возраста, включающих повышение физической активности данной категории граждан, сокращения потребления (распития) ими алкогольной продукции и потребления табака, повышения информированности граждан о возраст-ассоциированных заболеваниях и информирование общества по вопросам качества жизни граждан старшего поколения, ранней диагностики возраст-ассоциированных неинфекционных заболеваний и факторов риска их развития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42" marR="65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210699033"/>
                  </a:ext>
                </a:extLst>
              </a:tr>
              <a:tr h="52641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10.1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42" marR="65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программы, в разработке и реализации которых принимал участие ЦОЗМП/ЦМП (число, название)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42" marR="65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689073423"/>
                  </a:ext>
                </a:extLst>
              </a:tr>
              <a:tr h="79819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10.2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42" marR="65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наличие мониторинга эффективности мероприятий, выполняемых в рамках реализуемых программ (какие показатели оцениваются, исполнители, кратность предоставления)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242" marR="65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6878699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8786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075459" cy="666534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dirty="0">
              <a:solidFill>
                <a:prstClr val="black"/>
              </a:solidFill>
              <a:latin typeface="Montserrat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graphicFrame>
        <p:nvGraphicFramePr>
          <p:cNvPr id="7" name="Объект 4">
            <a:extLst>
              <a:ext uri="{FF2B5EF4-FFF2-40B4-BE49-F238E27FC236}">
                <a16:creationId xmlns:a16="http://schemas.microsoft.com/office/drawing/2014/main" xmlns="" id="{970D2288-32B3-4613-8CB2-431ECE380B1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2739982"/>
              </p:ext>
            </p:extLst>
          </p:nvPr>
        </p:nvGraphicFramePr>
        <p:xfrm>
          <a:off x="0" y="79316"/>
          <a:ext cx="11427782" cy="6799580"/>
        </p:xfrm>
        <a:graphic>
          <a:graphicData uri="http://schemas.openxmlformats.org/drawingml/2006/table">
            <a:tbl>
              <a:tblPr firstRow="1" firstCol="1" bandRow="1"/>
              <a:tblGrid>
                <a:gridCol w="997867">
                  <a:extLst>
                    <a:ext uri="{9D8B030D-6E8A-4147-A177-3AD203B41FA5}">
                      <a16:colId xmlns:a16="http://schemas.microsoft.com/office/drawing/2014/main" xmlns="" val="3069126556"/>
                    </a:ext>
                  </a:extLst>
                </a:gridCol>
                <a:gridCol w="10429915">
                  <a:extLst>
                    <a:ext uri="{9D8B030D-6E8A-4147-A177-3AD203B41FA5}">
                      <a16:colId xmlns:a16="http://schemas.microsoft.com/office/drawing/2014/main" xmlns="" val="3075870595"/>
                    </a:ext>
                  </a:extLst>
                </a:gridCol>
              </a:tblGrid>
              <a:tr h="52395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Организационно-методическое сопровождение деятельности медицинских организаций и их структурных подразделений, обучение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031136072"/>
                  </a:ext>
                </a:extLst>
              </a:tr>
              <a:tr h="7945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Разработка, реализация и оценка эффективности мер, направленных на совершенствование деятельности медицинских организаций и их структурных подразделений, осуществляющих профилактику неинфекционных заболеваний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722185822"/>
                  </a:ext>
                </a:extLst>
              </a:tr>
              <a:tr h="2544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перечень мер, в разработке и реализации которых принимал участие ЦОЗМП/ЦМП (число, название)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041436433"/>
                  </a:ext>
                </a:extLst>
              </a:tr>
              <a:tr h="52395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наличие мониторинга эффективности реализуемых мер (какие показатели оцениваются, исполнители, кратность предоставления)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17802290"/>
                  </a:ext>
                </a:extLst>
              </a:tr>
              <a:tr h="52395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11.3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Проведение занятий с медицинскими работниками по вопросам профилактики и формированию ЗОЖ у населения (число занятий, число участников)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509769877"/>
                  </a:ext>
                </a:extLst>
              </a:tr>
              <a:tr h="64648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11.3.1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 сотрудниками отделений/кабинетов МП: 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 сотрудниками ЦЗ: 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632853991"/>
                  </a:ext>
                </a:extLst>
              </a:tr>
              <a:tr h="25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11.3.2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 сотрудниками медицинских организаций (за исключением стр. 11.3.1)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827117227"/>
                  </a:ext>
                </a:extLst>
              </a:tr>
              <a:tr h="25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11.3.3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 сотрудниками санаторно-курортных организаций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015111453"/>
                  </a:ext>
                </a:extLst>
              </a:tr>
              <a:tr h="25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11.3.4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 сотрудниками других организаций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977397595"/>
                  </a:ext>
                </a:extLst>
              </a:tr>
              <a:tr h="2544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11.4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Проведение занятий по вопросам проведения диспансеризации и ПМО (число занятий, число участников)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824747424"/>
                  </a:ext>
                </a:extLst>
              </a:tr>
              <a:tr h="2544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11.5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Разработка распорядительных и методических материалов (количество наименований)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89921240"/>
                  </a:ext>
                </a:extLst>
              </a:tr>
              <a:tr h="25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11.5.1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для медицинских организаций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388386511"/>
                  </a:ext>
                </a:extLst>
              </a:tr>
              <a:tr h="25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11.5.2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для образовательных организаций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686453555"/>
                  </a:ext>
                </a:extLst>
              </a:tr>
              <a:tr h="25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11.5.3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для организаций культуры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039138878"/>
                  </a:ext>
                </a:extLst>
              </a:tr>
              <a:tr h="25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11.5.4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для организаций физической культуры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14030499"/>
                  </a:ext>
                </a:extLst>
              </a:tr>
              <a:tr h="25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11.5.5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для СМИ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10462588"/>
                  </a:ext>
                </a:extLst>
              </a:tr>
              <a:tr h="25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11.5.6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для муниципальных органов власти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95801421"/>
                  </a:ext>
                </a:extLst>
              </a:tr>
              <a:tr h="25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11.5.7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для членов общественных организаций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629526370"/>
                  </a:ext>
                </a:extLst>
              </a:tr>
              <a:tr h="25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11.5.8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для волонтеров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854" marR="538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9733579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1377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075459" cy="666534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dirty="0">
              <a:solidFill>
                <a:prstClr val="black"/>
              </a:solidFill>
              <a:latin typeface="Montserrat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xmlns="" id="{50B94A24-5BEA-45E1-8D0E-5CF8E58F7D7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5024136"/>
              </p:ext>
            </p:extLst>
          </p:nvPr>
        </p:nvGraphicFramePr>
        <p:xfrm>
          <a:off x="457200" y="184430"/>
          <a:ext cx="10780848" cy="6612852"/>
        </p:xfrm>
        <a:graphic>
          <a:graphicData uri="http://schemas.openxmlformats.org/drawingml/2006/table">
            <a:tbl>
              <a:tblPr firstRow="1" firstCol="1" bandRow="1"/>
              <a:tblGrid>
                <a:gridCol w="941377">
                  <a:extLst>
                    <a:ext uri="{9D8B030D-6E8A-4147-A177-3AD203B41FA5}">
                      <a16:colId xmlns:a16="http://schemas.microsoft.com/office/drawing/2014/main" xmlns="" val="3866401911"/>
                    </a:ext>
                  </a:extLst>
                </a:gridCol>
                <a:gridCol w="9839471">
                  <a:extLst>
                    <a:ext uri="{9D8B030D-6E8A-4147-A177-3AD203B41FA5}">
                      <a16:colId xmlns:a16="http://schemas.microsoft.com/office/drawing/2014/main" xmlns="" val="430852494"/>
                    </a:ext>
                  </a:extLst>
                </a:gridCol>
              </a:tblGrid>
              <a:tr h="4635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Проведение мониторинга, анализ распространенности ФР ХНИЗ, проведение эпидемиологических исследований, проведение социологических опросов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19089155"/>
                  </a:ext>
                </a:extLst>
              </a:tr>
              <a:tr h="4635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Мониторинг и анализ распространенности факторов риска неинфекционных заболеваний на региональном и муниципальном уровне, в том числе проведение эпидемиологических исследований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3535"/>
                  </a:ext>
                </a:extLst>
              </a:tr>
              <a:tr h="4635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Наличие мониторинга распространенности факторов риска неинфекционных заболеваний на региональном уровне (указать перечень показателей, исполнителя, кратность предоставления)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438067602"/>
                  </a:ext>
                </a:extLst>
              </a:tr>
              <a:tr h="4635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12.2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Наличие мониторинга распространенности факторов риска неинфекционных заболеваний на муниципальном уровне (указать перечень показателей, исполнителя, кратность предоставления)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994154887"/>
                  </a:ext>
                </a:extLst>
              </a:tr>
              <a:tr h="3057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12.2.1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доля муниципальных образований, участвующих в мониторинге (от общего числа муниципальных образований субъекта)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390283437"/>
                  </a:ext>
                </a:extLst>
              </a:tr>
              <a:tr h="3057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12.2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Изучение информированности населения о факторах риска развития ХНИЗ (указать число завершенных исследований, число респондентов)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65498104"/>
                  </a:ext>
                </a:extLst>
              </a:tr>
              <a:tr h="3057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12.2.1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 нескольких ФР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726833060"/>
                  </a:ext>
                </a:extLst>
              </a:tr>
              <a:tr h="3057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12.2.2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недостаточности физической активности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418306459"/>
                  </a:ext>
                </a:extLst>
              </a:tr>
              <a:tr h="3057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12.2.3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нерационального питания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432674024"/>
                  </a:ext>
                </a:extLst>
              </a:tr>
              <a:tr h="3057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12.2.4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избыточной массы тела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109695446"/>
                  </a:ext>
                </a:extLst>
              </a:tr>
              <a:tr h="3057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12.2.5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курения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89384432"/>
                  </a:ext>
                </a:extLst>
              </a:tr>
              <a:tr h="3057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12.2.6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артериальной гипертензии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75756418"/>
                  </a:ext>
                </a:extLst>
              </a:tr>
              <a:tr h="3057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12.2.7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гиперхолистеринемии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031837474"/>
                  </a:ext>
                </a:extLst>
              </a:tr>
              <a:tr h="3057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12.2.8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гипергликемии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95623056"/>
                  </a:ext>
                </a:extLst>
              </a:tr>
              <a:tr h="3057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12.2.9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пагубного потребления алкоголя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010260955"/>
                  </a:ext>
                </a:extLst>
              </a:tr>
              <a:tr h="3057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12.3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Изучение информированности населения о диспансеризации и ПМО (число завершенных исследований, число респондентов)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75681147"/>
                  </a:ext>
                </a:extLst>
              </a:tr>
              <a:tr h="3057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12.4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Изучение информированности населения о правилах оказания первой помощи (число завершенных исследований, число респондентов)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698332093"/>
                  </a:ext>
                </a:extLst>
              </a:tr>
              <a:tr h="3057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12.5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Другие исследования (указать какие, число завершенных исследований, число респондентов)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419" marR="494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077721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9392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075459" cy="666534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dirty="0">
              <a:solidFill>
                <a:prstClr val="black"/>
              </a:solidFill>
              <a:latin typeface="Montserrat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graphicFrame>
        <p:nvGraphicFramePr>
          <p:cNvPr id="7" name="Объект 4">
            <a:extLst>
              <a:ext uri="{FF2B5EF4-FFF2-40B4-BE49-F238E27FC236}">
                <a16:creationId xmlns:a16="http://schemas.microsoft.com/office/drawing/2014/main" xmlns="" id="{1EE52995-A0A6-4A2E-B64D-2AD2B81A13A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0682495"/>
              </p:ext>
            </p:extLst>
          </p:nvPr>
        </p:nvGraphicFramePr>
        <p:xfrm>
          <a:off x="251520" y="332656"/>
          <a:ext cx="10720546" cy="6242956"/>
        </p:xfrm>
        <a:graphic>
          <a:graphicData uri="http://schemas.openxmlformats.org/drawingml/2006/table">
            <a:tbl>
              <a:tblPr firstRow="1" firstCol="1" bandRow="1"/>
              <a:tblGrid>
                <a:gridCol w="936113">
                  <a:extLst>
                    <a:ext uri="{9D8B030D-6E8A-4147-A177-3AD203B41FA5}">
                      <a16:colId xmlns:a16="http://schemas.microsoft.com/office/drawing/2014/main" xmlns="" val="134636350"/>
                    </a:ext>
                  </a:extLst>
                </a:gridCol>
                <a:gridCol w="9784433">
                  <a:extLst>
                    <a:ext uri="{9D8B030D-6E8A-4147-A177-3AD203B41FA5}">
                      <a16:colId xmlns:a16="http://schemas.microsoft.com/office/drawing/2014/main" xmlns="" val="2906794815"/>
                    </a:ext>
                  </a:extLst>
                </a:gridCol>
              </a:tblGrid>
              <a:tr h="29500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Межведомственное взаимодействие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486293812"/>
                  </a:ext>
                </a:extLst>
              </a:tr>
              <a:tr h="59000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Организация межведомственного взаимодействия на региональном, муниципальном уровне по вопросам общественного здоровья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167177663"/>
                  </a:ext>
                </a:extLst>
              </a:tr>
              <a:tr h="13284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13.1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Наличие в регионе межведомственного координационного Совета (может иметь другое название) по профилактике ХНИЗ и формированию ЗОЖ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представить документ об утверждении губернатором (при наличии Совета) – как приложение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55515543"/>
                  </a:ext>
                </a:extLst>
              </a:tr>
              <a:tr h="56668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13.1.1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 наличии Совета предоставить документ об утверждении губернатором (как приложение)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764285298"/>
                  </a:ext>
                </a:extLst>
              </a:tr>
              <a:tr h="11518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Взаимодействие с образовательными организациями, организациями физической культуры, некоммерческими организациями, включая волонтерские организации, в целях разработки и реализации региональных, муниципальных и корпоративных программ укрепления общественного здоровья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710742773"/>
                  </a:ext>
                </a:extLst>
              </a:tr>
              <a:tr h="29500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14.1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перечень программ и проектов (число, название)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683291535"/>
                  </a:ext>
                </a:extLst>
              </a:tr>
              <a:tr h="56668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14.2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перечень взаимодействующих организаций (в рамках указанных программ и проектов)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423755719"/>
                  </a:ext>
                </a:extLst>
              </a:tr>
              <a:tr h="85925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Взаимодействие с профильными национальными медицинскими исследовательскими центрами, курирующими субъекты Российской Федерации по соответствующему профилю медицинской деятельности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186032318"/>
                  </a:ext>
                </a:extLst>
              </a:tr>
              <a:tr h="29500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15.1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 какими Центрами осуществляется взаимодействие (перечислить)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515655816"/>
                  </a:ext>
                </a:extLst>
              </a:tr>
              <a:tr h="29500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15.1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Указать основные вопросы, по которым осуществляется взаимодействие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539937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9139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075459" cy="666534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dirty="0">
              <a:solidFill>
                <a:prstClr val="black"/>
              </a:solidFill>
              <a:latin typeface="Montserrat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xmlns="" id="{FC134B46-293D-48C3-8FE9-417D3BE6068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5150"/>
              </p:ext>
            </p:extLst>
          </p:nvPr>
        </p:nvGraphicFramePr>
        <p:xfrm>
          <a:off x="467544" y="408694"/>
          <a:ext cx="10155632" cy="4833866"/>
        </p:xfrm>
        <a:graphic>
          <a:graphicData uri="http://schemas.openxmlformats.org/drawingml/2006/table">
            <a:tbl>
              <a:tblPr firstRow="1" firstCol="1" bandRow="1"/>
              <a:tblGrid>
                <a:gridCol w="886785">
                  <a:extLst>
                    <a:ext uri="{9D8B030D-6E8A-4147-A177-3AD203B41FA5}">
                      <a16:colId xmlns:a16="http://schemas.microsoft.com/office/drawing/2014/main" xmlns="" val="2249012904"/>
                    </a:ext>
                  </a:extLst>
                </a:gridCol>
                <a:gridCol w="9268847">
                  <a:extLst>
                    <a:ext uri="{9D8B030D-6E8A-4147-A177-3AD203B41FA5}">
                      <a16:colId xmlns:a16="http://schemas.microsoft.com/office/drawing/2014/main" xmlns="" val="1791032116"/>
                    </a:ext>
                  </a:extLst>
                </a:gridCol>
              </a:tblGrid>
              <a:tr h="2711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Контролирующая функция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172773311"/>
                  </a:ext>
                </a:extLst>
              </a:tr>
              <a:tr h="171815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Анализ работы медицинских организаций по профилактике неинфекционных заболеваний и формированию здорового образа жизни, организационно-методического обеспечения проведения профилактических медицинских осмотров и диспансеризации определенных групп взрослого населения, диспансерного наблюдения лиц, имеющих высокий риск развития хронических неинфекционных заболеваний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155120559"/>
                  </a:ext>
                </a:extLst>
              </a:tr>
              <a:tr h="2711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16.1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Проведено проверочных мероприятий, всего (количество)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143677508"/>
                  </a:ext>
                </a:extLst>
              </a:tr>
              <a:tr h="119946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16.1.1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т.ч. 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отделений/кабинетов МП: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ЦЗ: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302136674"/>
                  </a:ext>
                </a:extLst>
              </a:tr>
              <a:tr h="5605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16.1.2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медицинских организаций, оказывающих помощь в амбулаторных условиях (за исключением стр. 16.1.1)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50568038"/>
                  </a:ext>
                </a:extLst>
              </a:tr>
              <a:tr h="2711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16.1.3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медицинских организаций, оказывающих помощь в стационарных условиях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132722901"/>
                  </a:ext>
                </a:extLst>
              </a:tr>
              <a:tr h="2711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16.1.4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санаторно-курортных организаций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484493137"/>
                  </a:ext>
                </a:extLst>
              </a:tr>
              <a:tr h="2711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16.1.5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других организаций (указать каких)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7363415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1734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70A5389E-F193-DA44-ABB8-C2B6F2BCF3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1365" y="7464"/>
            <a:ext cx="12192000" cy="6843072"/>
          </a:xfrm>
          <a:prstGeom prst="rect">
            <a:avLst/>
          </a:prstGeom>
        </p:spPr>
      </p:pic>
      <p:pic>
        <p:nvPicPr>
          <p:cNvPr id="108" name="Рисунок 107">
            <a:extLst>
              <a:ext uri="{FF2B5EF4-FFF2-40B4-BE49-F238E27FC236}">
                <a16:creationId xmlns="" xmlns:a16="http://schemas.microsoft.com/office/drawing/2014/main" id="{7E9DE1C1-3A28-B042-A51E-5CE1B32563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65288"/>
            <a:ext cx="12192000" cy="1994045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669342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prstClr val="black"/>
                </a:solidFill>
                <a:latin typeface="Montserrat"/>
              </a:rPr>
              <a:t>ОБЩИЕ СВЕДЕНИЯ</a:t>
            </a:r>
            <a:br>
              <a:rPr lang="ru-RU" b="1" dirty="0">
                <a:solidFill>
                  <a:prstClr val="black"/>
                </a:solidFill>
                <a:latin typeface="Montserrat"/>
              </a:rPr>
            </a:br>
            <a:r>
              <a:rPr lang="ru-RU" b="1" dirty="0">
                <a:solidFill>
                  <a:prstClr val="black"/>
                </a:solidFill>
                <a:latin typeface="Montserrat"/>
              </a:rPr>
              <a:t/>
            </a:r>
            <a:br>
              <a:rPr lang="ru-RU" b="1" dirty="0">
                <a:solidFill>
                  <a:prstClr val="black"/>
                </a:solidFill>
                <a:latin typeface="Montserrat"/>
              </a:rPr>
            </a:br>
            <a:r>
              <a:rPr lang="ru-RU" b="1" dirty="0" smtClean="0">
                <a:solidFill>
                  <a:prstClr val="black"/>
                </a:solidFill>
                <a:latin typeface="Montserrat"/>
              </a:rPr>
              <a:t>1.2 ШТАТЫ УЧРЕЖДЕНИЯ НА КОНЕЦ ГОДА</a:t>
            </a:r>
            <a:endParaRPr lang="ru-RU" b="1" dirty="0" smtClean="0">
              <a:solidFill>
                <a:prstClr val="black"/>
              </a:solidFill>
              <a:latin typeface="Montserrat"/>
            </a:endParaRPr>
          </a:p>
          <a:p>
            <a:endParaRPr lang="ru-RU" sz="2000" b="1" dirty="0" smtClean="0">
              <a:solidFill>
                <a:prstClr val="black"/>
              </a:solidFill>
              <a:latin typeface="Montserrat"/>
            </a:endParaRPr>
          </a:p>
          <a:p>
            <a:r>
              <a:rPr lang="ru-RU" b="1" dirty="0" smtClean="0">
                <a:solidFill>
                  <a:prstClr val="black"/>
                </a:solidFill>
                <a:latin typeface="Montserrat"/>
              </a:rPr>
              <a:t>Таблица </a:t>
            </a:r>
            <a:r>
              <a:rPr lang="ru-RU" b="1" dirty="0" smtClean="0">
                <a:solidFill>
                  <a:prstClr val="black"/>
                </a:solidFill>
                <a:latin typeface="Montserrat"/>
              </a:rPr>
              <a:t>1200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Прямоугольник 21">
            <a:extLst>
              <a:ext uri="{FF2B5EF4-FFF2-40B4-BE49-F238E27FC236}">
                <a16:creationId xmlns="" xmlns:a16="http://schemas.microsoft.com/office/drawing/2014/main" id="{8F4C1328-F2B2-E34A-B80F-1AF794486ADF}"/>
              </a:ext>
            </a:extLst>
          </p:cNvPr>
          <p:cNvSpPr/>
          <p:nvPr/>
        </p:nvSpPr>
        <p:spPr>
          <a:xfrm>
            <a:off x="1600050" y="1015383"/>
            <a:ext cx="15702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1200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31" name="Прямоугольник 30">
            <a:extLst>
              <a:ext uri="{FF2B5EF4-FFF2-40B4-BE49-F238E27FC236}">
                <a16:creationId xmlns="" xmlns:a16="http://schemas.microsoft.com/office/drawing/2014/main" id="{7D4D372C-A932-1443-B4E1-F3B94BC43516}"/>
              </a:ext>
            </a:extLst>
          </p:cNvPr>
          <p:cNvSpPr/>
          <p:nvPr/>
        </p:nvSpPr>
        <p:spPr>
          <a:xfrm>
            <a:off x="8869122" y="1236460"/>
            <a:ext cx="14482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115" name="Прямоугольник 114">
            <a:extLst>
              <a:ext uri="{FF2B5EF4-FFF2-40B4-BE49-F238E27FC236}">
                <a16:creationId xmlns="" xmlns:a16="http://schemas.microsoft.com/office/drawing/2014/main" id="{8761A4E6-EEFF-3B49-9518-0A5CCA11F163}"/>
              </a:ext>
            </a:extLst>
          </p:cNvPr>
          <p:cNvSpPr/>
          <p:nvPr/>
        </p:nvSpPr>
        <p:spPr>
          <a:xfrm>
            <a:off x="1328735" y="2865803"/>
            <a:ext cx="4767265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endParaRPr lang="ru-RU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graphicFrame>
        <p:nvGraphicFramePr>
          <p:cNvPr id="11" name="Group 60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1419297"/>
              </p:ext>
            </p:extLst>
          </p:nvPr>
        </p:nvGraphicFramePr>
        <p:xfrm>
          <a:off x="404693" y="1023070"/>
          <a:ext cx="8059737" cy="5643563"/>
        </p:xfrm>
        <a:graphic>
          <a:graphicData uri="http://schemas.openxmlformats.org/drawingml/2006/table">
            <a:tbl>
              <a:tblPr/>
              <a:tblGrid>
                <a:gridCol w="363061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667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9056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936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8573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9216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31825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82563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182562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227013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576262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</a:tblGrid>
              <a:tr h="8334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(1200)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8600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 должностей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№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Число должностей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Наличие квалификационной категории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143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строки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штатные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занятые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физических лиц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высшая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II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286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286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Врачи - всего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3337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 т.ч.: руководители учреждений и их заместители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953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Специалисты с высшим немедицинским образованием - всего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286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 т.ч.:   психологи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286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социологи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286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педагоги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286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редакторы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286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журналисты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286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инженеры ЭВМ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286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прочие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3238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Инструкторы по санитарному просвещению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12836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(гигиеническому образованию)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2286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Прочий персонал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2286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Всего по ЦМП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706478" y="4112088"/>
            <a:ext cx="340483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/>
              <a:t>Указываются штаты только ЦОЗМП/ЦМП</a:t>
            </a:r>
            <a:r>
              <a:rPr lang="ru-RU" sz="2000" dirty="0" smtClean="0"/>
              <a:t>, </a:t>
            </a:r>
          </a:p>
          <a:p>
            <a:r>
              <a:rPr lang="ru-RU" sz="2000" dirty="0" smtClean="0"/>
              <a:t>при наличии нескольких ЦОЗМП/ЦМП указываются сводные данные по субъекту с описанием каждой организации в пояснительной записке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339502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075459" cy="666534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dirty="0">
              <a:solidFill>
                <a:prstClr val="black"/>
              </a:solidFill>
              <a:latin typeface="Montserrat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graphicFrame>
        <p:nvGraphicFramePr>
          <p:cNvPr id="7" name="Объект 4">
            <a:extLst>
              <a:ext uri="{FF2B5EF4-FFF2-40B4-BE49-F238E27FC236}">
                <a16:creationId xmlns:a16="http://schemas.microsoft.com/office/drawing/2014/main" xmlns="" id="{52828E79-7604-467A-A17D-FF464821780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0130484"/>
              </p:ext>
            </p:extLst>
          </p:nvPr>
        </p:nvGraphicFramePr>
        <p:xfrm>
          <a:off x="395536" y="332656"/>
          <a:ext cx="10842512" cy="6076081"/>
        </p:xfrm>
        <a:graphic>
          <a:graphicData uri="http://schemas.openxmlformats.org/drawingml/2006/table">
            <a:tbl>
              <a:tblPr firstRow="1" firstCol="1" bandRow="1"/>
              <a:tblGrid>
                <a:gridCol w="946763">
                  <a:extLst>
                    <a:ext uri="{9D8B030D-6E8A-4147-A177-3AD203B41FA5}">
                      <a16:colId xmlns:a16="http://schemas.microsoft.com/office/drawing/2014/main" xmlns="" val="212625930"/>
                    </a:ext>
                  </a:extLst>
                </a:gridCol>
                <a:gridCol w="9895749">
                  <a:extLst>
                    <a:ext uri="{9D8B030D-6E8A-4147-A177-3AD203B41FA5}">
                      <a16:colId xmlns:a16="http://schemas.microsoft.com/office/drawing/2014/main" xmlns="" val="601178167"/>
                    </a:ext>
                  </a:extLst>
                </a:gridCol>
              </a:tblGrid>
              <a:tr h="36589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Другие функции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104182509"/>
                  </a:ext>
                </a:extLst>
              </a:tr>
              <a:tr h="231857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Разработка, реализация и оценка эффективности мер по повышению охвата населения профилактическими осмотрами и диспансеризацией, расширение практики выявления факторов риска и их коррекции, а также пропаганды здорового образа жизни медицинскими работниками, повышение охвата профилактическим консультированием с целью ранней и наиболее полной коррекции выявленных поведенческих и биологических факторов риска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773827871"/>
                  </a:ext>
                </a:extLst>
              </a:tr>
              <a:tr h="36589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17.1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Перечень мер, разработанных и реализуемых при участии ЦОЗМП/ЦМП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506357557"/>
                  </a:ext>
                </a:extLst>
              </a:tr>
              <a:tr h="11469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17.2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Проведение занятий по вопросам краткого и углубленного (индивидуального) и группового профилактического консультирования (число занятий, число участников)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786823363"/>
                  </a:ext>
                </a:extLst>
              </a:tr>
              <a:tr h="36589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17.3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Критерии эффективности (целевые показатели), применяемые для оценки п.17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409368178"/>
                  </a:ext>
                </a:extLst>
              </a:tr>
              <a:tr h="7564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Анализ результатов проведения профилактических медицинских осмотров и диспансеризации населения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655661166"/>
                  </a:ext>
                </a:extLst>
              </a:tr>
              <a:tr h="7564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18.1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какие конкретно действия осуществляет ЦОЗМП/ЦМП в этом направлении (стр.18) (перечислить)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5568505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2792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075459" cy="666534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dirty="0">
              <a:solidFill>
                <a:prstClr val="black"/>
              </a:solidFill>
              <a:latin typeface="Montserrat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xmlns="" id="{3EF35692-B788-4628-9203-E2A5A6AE69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5917685"/>
              </p:ext>
            </p:extLst>
          </p:nvPr>
        </p:nvGraphicFramePr>
        <p:xfrm>
          <a:off x="323528" y="332657"/>
          <a:ext cx="10541696" cy="6076079"/>
        </p:xfrm>
        <a:graphic>
          <a:graphicData uri="http://schemas.openxmlformats.org/drawingml/2006/table">
            <a:tbl>
              <a:tblPr firstRow="1" firstCol="1" bandRow="1"/>
              <a:tblGrid>
                <a:gridCol w="920495">
                  <a:extLst>
                    <a:ext uri="{9D8B030D-6E8A-4147-A177-3AD203B41FA5}">
                      <a16:colId xmlns:a16="http://schemas.microsoft.com/office/drawing/2014/main" xmlns="" val="4135415506"/>
                    </a:ext>
                  </a:extLst>
                </a:gridCol>
                <a:gridCol w="9621201">
                  <a:extLst>
                    <a:ext uri="{9D8B030D-6E8A-4147-A177-3AD203B41FA5}">
                      <a16:colId xmlns:a16="http://schemas.microsoft.com/office/drawing/2014/main" xmlns="" val="1479289410"/>
                    </a:ext>
                  </a:extLst>
                </a:gridCol>
              </a:tblGrid>
              <a:tr h="86801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Выявление и тиражирование лучших муниципальных программ общественного здоровья 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629599206"/>
                  </a:ext>
                </a:extLst>
              </a:tr>
              <a:tr h="41986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19.1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дать краткое описание деятельности по этому вопросу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388504843"/>
                  </a:ext>
                </a:extLst>
              </a:tr>
              <a:tr h="86801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Участие в разработке и мониторинг реализации муниципальных и корпоративных программ укрепления общественного здоровья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586508482"/>
                  </a:ext>
                </a:extLst>
              </a:tr>
              <a:tr h="86801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20.1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Муниципальные программы, разработанные с участием ЦОЗМП/ЦМП (число, название)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194846217"/>
                  </a:ext>
                </a:extLst>
              </a:tr>
              <a:tr h="13161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20.1.1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Число муниципальных образований, в которых реализуются муниципальные программы по общественному здоровью (перечислить муниципальные образования)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30193104"/>
                  </a:ext>
                </a:extLst>
              </a:tr>
              <a:tr h="86801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20.2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Корпоративные программы, разработанные с участием ЦОЗМП/ЦМП (число, название)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93313402"/>
                  </a:ext>
                </a:extLst>
              </a:tr>
              <a:tr h="86801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20.2.1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Число предприятий/организаций, в которых реализуются корпоративные программы (перечислить предприятия/организации))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3136594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968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075459" cy="666534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dirty="0">
              <a:solidFill>
                <a:prstClr val="black"/>
              </a:solidFill>
              <a:latin typeface="Montserrat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graphicFrame>
        <p:nvGraphicFramePr>
          <p:cNvPr id="7" name="Объект 5">
            <a:extLst>
              <a:ext uri="{FF2B5EF4-FFF2-40B4-BE49-F238E27FC236}">
                <a16:creationId xmlns:a16="http://schemas.microsoft.com/office/drawing/2014/main" xmlns="" id="{0316B4B6-323A-49D1-94DA-870DA53D297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314586"/>
              </p:ext>
            </p:extLst>
          </p:nvPr>
        </p:nvGraphicFramePr>
        <p:xfrm>
          <a:off x="251520" y="404664"/>
          <a:ext cx="10986528" cy="6020413"/>
        </p:xfrm>
        <a:graphic>
          <a:graphicData uri="http://schemas.openxmlformats.org/drawingml/2006/table">
            <a:tbl>
              <a:tblPr firstRow="1" firstCol="1" bandRow="1"/>
              <a:tblGrid>
                <a:gridCol w="959338">
                  <a:extLst>
                    <a:ext uri="{9D8B030D-6E8A-4147-A177-3AD203B41FA5}">
                      <a16:colId xmlns:a16="http://schemas.microsoft.com/office/drawing/2014/main" xmlns="" val="3964100363"/>
                    </a:ext>
                  </a:extLst>
                </a:gridCol>
                <a:gridCol w="10027190">
                  <a:extLst>
                    <a:ext uri="{9D8B030D-6E8A-4147-A177-3AD203B41FA5}">
                      <a16:colId xmlns:a16="http://schemas.microsoft.com/office/drawing/2014/main" xmlns="" val="901305397"/>
                    </a:ext>
                  </a:extLst>
                </a:gridCol>
              </a:tblGrid>
              <a:tr h="52867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Участие в проведении прикладных и фундаментальных научных исследований в области общественного здоровья 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358882371"/>
                  </a:ext>
                </a:extLst>
              </a:tr>
              <a:tr h="2557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21.1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дать краткое описание деятельности по этому вопросу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529598103"/>
                  </a:ext>
                </a:extLst>
              </a:tr>
              <a:tr h="107457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Разработка, реализация и оценка эффективности мер, направленных на повышение ответственности работодателей за здоровье работников, через систему экономических и иных стимулов, а также рекомендаций по разработке корпоративных программ по укреплению здоровья 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080900595"/>
                  </a:ext>
                </a:extLst>
              </a:tr>
              <a:tr h="2557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22.1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дать краткое описание деятельности по этому вопросу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865550867"/>
                  </a:ext>
                </a:extLst>
              </a:tr>
              <a:tr h="13475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Разработка предложений по внесению изменений в нормативные правовые акты субъекта Российской Федерации, направленных на повышение защищенности граждан от воздействия табачного дыма и последствий потребления табака, а также сокращения бремени заболеваний и социальных последствий, связанных с потреблением (распитием) алкогольной продукции 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164208476"/>
                  </a:ext>
                </a:extLst>
              </a:tr>
              <a:tr h="2557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23.1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дать краткое описание деятельности по этому вопросу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758660480"/>
                  </a:ext>
                </a:extLst>
              </a:tr>
              <a:tr h="52867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Разработка, реализация и оценка эффективности мер по повышению доступности медицинской помощи при табачной зависимости и алкоголизме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295992518"/>
                  </a:ext>
                </a:extLst>
              </a:tr>
              <a:tr h="2557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24.1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дать краткое описание деятельности по этому вопросу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89247603"/>
                  </a:ext>
                </a:extLst>
              </a:tr>
              <a:tr h="107457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Разработка и внедрение программ, направленных на повышение числа лиц, контролирующих артериальное давление в целях профилактики осложнений сердечно-сосудистых заболеваний, в том числе посредством медицинских изделий с функцией дистанционной передачи данных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036508214"/>
                  </a:ext>
                </a:extLst>
              </a:tr>
              <a:tr h="2557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25.1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дать краткое описание деятельности по этому вопросу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546058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144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075459" cy="666534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dirty="0">
              <a:solidFill>
                <a:prstClr val="black"/>
              </a:solidFill>
              <a:latin typeface="Montserrat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graphicFrame>
        <p:nvGraphicFramePr>
          <p:cNvPr id="7" name="Объект 4">
            <a:extLst>
              <a:ext uri="{FF2B5EF4-FFF2-40B4-BE49-F238E27FC236}">
                <a16:creationId xmlns:a16="http://schemas.microsoft.com/office/drawing/2014/main" xmlns="" id="{8096A7ED-F402-44BB-97BA-5146966F109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78033489"/>
              </p:ext>
            </p:extLst>
          </p:nvPr>
        </p:nvGraphicFramePr>
        <p:xfrm>
          <a:off x="467544" y="658906"/>
          <a:ext cx="10653174" cy="4085783"/>
        </p:xfrm>
        <a:graphic>
          <a:graphicData uri="http://schemas.openxmlformats.org/drawingml/2006/table">
            <a:tbl>
              <a:tblPr firstRow="1" firstCol="1" bandRow="1"/>
              <a:tblGrid>
                <a:gridCol w="930230">
                  <a:extLst>
                    <a:ext uri="{9D8B030D-6E8A-4147-A177-3AD203B41FA5}">
                      <a16:colId xmlns:a16="http://schemas.microsoft.com/office/drawing/2014/main" xmlns="" val="1080743614"/>
                    </a:ext>
                  </a:extLst>
                </a:gridCol>
                <a:gridCol w="9722944">
                  <a:extLst>
                    <a:ext uri="{9D8B030D-6E8A-4147-A177-3AD203B41FA5}">
                      <a16:colId xmlns:a16="http://schemas.microsoft.com/office/drawing/2014/main" xmlns="" val="993153060"/>
                    </a:ext>
                  </a:extLst>
                </a:gridCol>
              </a:tblGrid>
              <a:tr h="11097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Разработка, реализация и оценка эффективности мер по совершенствованию диспансерного наблюдения, в том числе дистанционного диспансерного наблюдения с применением информационных технологий, за пациентами с неинфекционными заболеваниями, включая психические расстройства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18881162"/>
                  </a:ext>
                </a:extLst>
              </a:tr>
              <a:tr h="26408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26.1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дать краткое описание деятельности по этому вопросу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44038433"/>
                  </a:ext>
                </a:extLst>
              </a:tr>
              <a:tr h="5459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Организация и проведение общественных слушаний по вопросам укрепления общественного здоровья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640050249"/>
                  </a:ext>
                </a:extLst>
              </a:tr>
              <a:tr h="26408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27.1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дать краткое описание деятельности по этому вопросу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874152238"/>
                  </a:ext>
                </a:extLst>
              </a:tr>
              <a:tr h="5459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Участие в совершенствовании системы организации лечебного питания для детей с хроническими заболеваниями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554874460"/>
                  </a:ext>
                </a:extLst>
              </a:tr>
              <a:tr h="26408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28.1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дать краткое описание деятельности по этому вопросу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996802210"/>
                  </a:ext>
                </a:extLst>
              </a:tr>
              <a:tr h="8278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Участие в разработке мер по улучшению выявления и профилактики депрессивных, тревожных и </a:t>
                      </a:r>
                      <a:r>
                        <a:rPr lang="ru-RU" sz="1600" i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постстрессовых</a:t>
                      </a: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расстройств, повышения доступности психологической и психотерапевтической помощи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071440289"/>
                  </a:ext>
                </a:extLst>
              </a:tr>
              <a:tr h="26408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29.1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дать краткое описание деятельности по этому вопросу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720776555"/>
                  </a:ext>
                </a:extLst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5042647"/>
            <a:ext cx="10644539" cy="1322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9909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>
            <a:extLst>
              <a:ext uri="{FF2B5EF4-FFF2-40B4-BE49-F238E27FC236}">
                <a16:creationId xmlns="" xmlns:a16="http://schemas.microsoft.com/office/drawing/2014/main" id="{1F8EB215-59FB-CD49-82EA-121DE786A74E}"/>
              </a:ext>
            </a:extLst>
          </p:cNvPr>
          <p:cNvSpPr/>
          <p:nvPr/>
        </p:nvSpPr>
        <p:spPr>
          <a:xfrm>
            <a:off x="0" y="6294432"/>
            <a:ext cx="12192000" cy="54864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548" y="375060"/>
            <a:ext cx="571429" cy="66951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815353" y="1152938"/>
            <a:ext cx="875403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125" lvl="0" indent="-255588" algn="ctr" fontAlgn="base"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</a:pPr>
            <a:r>
              <a:rPr lang="ru-RU" sz="3200" b="1" dirty="0">
                <a:latin typeface="Montserrat"/>
                <a:cs typeface="Arial" charset="0"/>
              </a:rPr>
              <a:t>СПАСИБО ЗА ВНИМАНИЕ!</a:t>
            </a:r>
          </a:p>
          <a:p>
            <a:pPr marL="365125" lvl="0" indent="-255588" algn="ctr" fontAlgn="base"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</a:pPr>
            <a:endParaRPr lang="ru-RU" sz="3200" b="1" dirty="0" smtClean="0">
              <a:latin typeface="Montserrat"/>
              <a:cs typeface="Arial" charset="0"/>
            </a:endParaRPr>
          </a:p>
          <a:p>
            <a:pPr marL="365125" lvl="0" indent="-255588" algn="ctr" fontAlgn="base"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</a:pPr>
            <a:endParaRPr lang="en-US" sz="3200" b="1" dirty="0">
              <a:latin typeface="Montserrat"/>
              <a:cs typeface="Arial" charset="0"/>
            </a:endParaRPr>
          </a:p>
          <a:p>
            <a:pPr marL="365125" lvl="0" indent="-255588" algn="ctr" fontAlgn="base"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</a:pPr>
            <a:r>
              <a:rPr lang="en-US" sz="3200" b="1" dirty="0">
                <a:latin typeface="Montserrat"/>
                <a:cs typeface="Arial" charset="0"/>
              </a:rPr>
              <a:t>E-mail: </a:t>
            </a:r>
            <a:r>
              <a:rPr lang="en-US" sz="3200" b="1" dirty="0">
                <a:latin typeface="Montserrat"/>
                <a:cs typeface="Arial" charset="0"/>
                <a:hlinkClick r:id="rId3"/>
              </a:rPr>
              <a:t>savchenko@mednet.ru</a:t>
            </a:r>
            <a:endParaRPr lang="en-US" sz="3200" b="1" dirty="0">
              <a:latin typeface="Montserrat"/>
              <a:cs typeface="Arial" charset="0"/>
            </a:endParaRPr>
          </a:p>
          <a:p>
            <a:pPr marL="365125" lvl="0" indent="-255588" algn="ctr" fontAlgn="base"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</a:pPr>
            <a:endParaRPr lang="en-US" sz="3200" b="1" dirty="0">
              <a:latin typeface="Montserrat"/>
              <a:cs typeface="Arial" charset="0"/>
            </a:endParaRPr>
          </a:p>
          <a:p>
            <a:pPr marL="365125" lvl="0" indent="-255588" algn="ctr" fontAlgn="base"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</a:pPr>
            <a:r>
              <a:rPr lang="ru-RU" sz="3200" b="1" dirty="0">
                <a:latin typeface="Montserrat"/>
                <a:cs typeface="Arial" charset="0"/>
              </a:rPr>
              <a:t>Тел. 8 (495) 618–31–83  доб. </a:t>
            </a:r>
            <a:r>
              <a:rPr lang="ru-RU" sz="3200" b="1" dirty="0" smtClean="0">
                <a:latin typeface="Montserrat"/>
                <a:cs typeface="Arial" charset="0"/>
              </a:rPr>
              <a:t>526</a:t>
            </a:r>
            <a:endParaRPr lang="ru-RU" sz="3200" b="1" dirty="0">
              <a:latin typeface="Montserrat"/>
              <a:cs typeface="Arial" charset="0"/>
            </a:endParaRPr>
          </a:p>
          <a:p>
            <a:pPr marL="365125" lvl="0" indent="-255588" algn="ctr" fontAlgn="base"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</a:pPr>
            <a:r>
              <a:rPr lang="ru-RU" sz="3200" b="1" dirty="0" smtClean="0">
                <a:latin typeface="Montserrat"/>
                <a:cs typeface="Arial" charset="0"/>
              </a:rPr>
              <a:t>Савченко Екатерина </a:t>
            </a:r>
            <a:r>
              <a:rPr lang="ru-RU" sz="3200" b="1" dirty="0">
                <a:latin typeface="Montserrat"/>
                <a:cs typeface="Arial" charset="0"/>
              </a:rPr>
              <a:t>Дмитриевна</a:t>
            </a:r>
            <a:r>
              <a:rPr lang="ru-RU" sz="4000" b="1" dirty="0">
                <a:latin typeface="Calibri" pitchFamily="34" charset="0"/>
                <a:cs typeface="Arial" charset="0"/>
              </a:rPr>
              <a:t> </a:t>
            </a:r>
            <a:endParaRPr lang="en-US" sz="4000" b="1" dirty="0">
              <a:latin typeface="Calibri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392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solidFill>
                  <a:srgbClr val="0070C0"/>
                </a:solidFill>
                <a:latin typeface="Montserrat"/>
                <a:ea typeface="+mj-ea"/>
                <a:cs typeface="Arial" pitchFamily="34" charset="0"/>
              </a:rPr>
              <a:t>Раздел </a:t>
            </a:r>
            <a:r>
              <a:rPr lang="ru-RU" sz="2000" b="1" dirty="0" smtClean="0">
                <a:solidFill>
                  <a:srgbClr val="0070C0"/>
                </a:solidFill>
                <a:latin typeface="Montserrat"/>
                <a:ea typeface="+mj-ea"/>
                <a:cs typeface="Arial" pitchFamily="34" charset="0"/>
              </a:rPr>
              <a:t>1.2</a:t>
            </a:r>
            <a:r>
              <a:rPr lang="ru-RU" sz="2000" b="1" dirty="0" smtClean="0">
                <a:solidFill>
                  <a:srgbClr val="676A55"/>
                </a:solidFill>
                <a:latin typeface="Montserrat"/>
                <a:ea typeface="+mj-ea"/>
                <a:cs typeface="Arial" pitchFamily="34" charset="0"/>
              </a:rPr>
              <a:t> </a:t>
            </a:r>
            <a:r>
              <a:rPr lang="ru-RU" sz="2000" b="1" dirty="0">
                <a:solidFill>
                  <a:schemeClr val="tx1"/>
                </a:solidFill>
                <a:latin typeface="Montserrat"/>
                <a:ea typeface="+mj-ea"/>
                <a:cs typeface="Arial" pitchFamily="34" charset="0"/>
              </a:rPr>
              <a:t>Штаты учреждения на конец отчетного </a:t>
            </a:r>
            <a:r>
              <a:rPr lang="ru-RU" sz="2000" b="1" dirty="0" smtClean="0">
                <a:solidFill>
                  <a:schemeClr val="tx1"/>
                </a:solidFill>
                <a:latin typeface="Montserrat"/>
                <a:ea typeface="+mj-ea"/>
                <a:cs typeface="Arial" pitchFamily="34" charset="0"/>
              </a:rPr>
              <a:t>года</a:t>
            </a:r>
            <a:endParaRPr lang="ru-RU" sz="2000" dirty="0">
              <a:solidFill>
                <a:schemeClr val="tx1"/>
              </a:solidFill>
              <a:latin typeface="Montserrat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=""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400" dirty="0">
              <a:solidFill>
                <a:srgbClr val="49443F"/>
              </a:solidFill>
              <a:latin typeface="Montserrat Medium" pitchFamily="2" charset="0"/>
            </a:endParaRPr>
          </a:p>
        </p:txBody>
      </p:sp>
      <p:sp>
        <p:nvSpPr>
          <p:cNvPr id="7" name="Rectangle 3"/>
          <p:cNvSpPr txBox="1">
            <a:spLocks/>
          </p:cNvSpPr>
          <p:nvPr/>
        </p:nvSpPr>
        <p:spPr bwMode="auto">
          <a:xfrm>
            <a:off x="468312" y="1341438"/>
            <a:ext cx="11341163" cy="504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65125" indent="-255588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0713" indent="-228600" algn="l" rtl="0" eaLnBrk="0" fontAlgn="base" hangingPunct="0"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8838" indent="-228600" algn="l" rtl="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 eaLnBrk="1" hangingPunct="1">
              <a:lnSpc>
                <a:spcPct val="90000"/>
              </a:lnSpc>
              <a:buFont typeface="Wingdings 3" pitchFamily="18" charset="2"/>
              <a:buNone/>
            </a:pPr>
            <a:r>
              <a:rPr lang="ru-RU" sz="2000" b="1" dirty="0" smtClean="0">
                <a:latin typeface="Montserrat"/>
                <a:hlinkClick r:id="rId4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Таблица 1200</a:t>
            </a:r>
            <a:r>
              <a:rPr lang="ru-RU" sz="2000" b="1" dirty="0" smtClean="0">
                <a:latin typeface="Montserrat"/>
              </a:rPr>
              <a:t> 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000" dirty="0" smtClean="0">
                <a:latin typeface="Montserrat"/>
              </a:rPr>
              <a:t>указывается число штатных и занятых должностей, а также физических лиц в соответствии со штатным расписанием </a:t>
            </a:r>
            <a:r>
              <a:rPr lang="ru-RU" sz="2000" b="1" dirty="0" smtClean="0">
                <a:latin typeface="Montserrat"/>
              </a:rPr>
              <a:t>только по ЦМП</a:t>
            </a:r>
            <a:r>
              <a:rPr lang="ru-RU" sz="2000" dirty="0" smtClean="0">
                <a:latin typeface="Montserrat"/>
              </a:rPr>
              <a:t>; 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000" dirty="0" smtClean="0">
                <a:latin typeface="Montserrat"/>
              </a:rPr>
              <a:t>в </a:t>
            </a:r>
            <a:r>
              <a:rPr lang="ru-RU" sz="2000" dirty="0" smtClean="0">
                <a:solidFill>
                  <a:srgbClr val="FF0000"/>
                </a:solidFill>
                <a:latin typeface="Montserrat"/>
              </a:rPr>
              <a:t>гр. 6-8</a:t>
            </a:r>
            <a:r>
              <a:rPr lang="ru-RU" sz="2000" dirty="0" smtClean="0">
                <a:latin typeface="Montserrat"/>
              </a:rPr>
              <a:t> указывается наличие у сотрудников квалификационных категорий; 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000" dirty="0" smtClean="0">
                <a:latin typeface="Montserrat"/>
              </a:rPr>
              <a:t>в </a:t>
            </a:r>
            <a:r>
              <a:rPr lang="ru-RU" sz="2000" dirty="0" smtClean="0">
                <a:solidFill>
                  <a:srgbClr val="FF0000"/>
                </a:solidFill>
                <a:latin typeface="Montserrat"/>
              </a:rPr>
              <a:t>гр. 5</a:t>
            </a:r>
            <a:r>
              <a:rPr lang="ru-RU" sz="2000" dirty="0" smtClean="0">
                <a:latin typeface="Montserrat"/>
              </a:rPr>
              <a:t> указывается число физических лиц – основных сотрудников;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000" dirty="0" smtClean="0">
                <a:latin typeface="Montserrat"/>
              </a:rPr>
              <a:t>если сотрудник помимо основной должности занимает 0,5 ставки другой должности, то как физическое лицо он показывается 1 раз по основной должности;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000" dirty="0" smtClean="0">
                <a:latin typeface="Montserrat"/>
              </a:rPr>
              <a:t>в </a:t>
            </a:r>
            <a:r>
              <a:rPr lang="ru-RU" sz="2000" dirty="0" smtClean="0">
                <a:solidFill>
                  <a:srgbClr val="FF0000"/>
                </a:solidFill>
                <a:latin typeface="Montserrat"/>
              </a:rPr>
              <a:t>стр. 2</a:t>
            </a:r>
            <a:r>
              <a:rPr lang="ru-RU" sz="2000" dirty="0" smtClean="0">
                <a:latin typeface="Montserrat"/>
              </a:rPr>
              <a:t> указывается только число руководителей ЦМП и их заместителей (стр.1 &gt; стр.2);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000" dirty="0" smtClean="0">
                <a:latin typeface="Montserrat"/>
              </a:rPr>
              <a:t>стр. 1 гр. 5 ≥ стр. 1 гр. 6+7+8;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000" dirty="0" smtClean="0">
                <a:latin typeface="Montserrat"/>
              </a:rPr>
              <a:t>стр. З = стр. 4 + 5 + 6 + 7 + 8 + 9 + 10;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000" dirty="0" smtClean="0">
                <a:latin typeface="Montserrat"/>
              </a:rPr>
              <a:t>в </a:t>
            </a:r>
            <a:r>
              <a:rPr lang="ru-RU" sz="2000" dirty="0" smtClean="0">
                <a:latin typeface="Montserrat"/>
                <a:hlinkClick r:id="rId5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строке 13</a:t>
            </a:r>
            <a:r>
              <a:rPr lang="ru-RU" sz="2000" dirty="0" smtClean="0">
                <a:latin typeface="Montserrat"/>
              </a:rPr>
              <a:t> "Всего по ЦМП" указывается сумма </a:t>
            </a:r>
            <a:r>
              <a:rPr lang="ru-RU" sz="2000" dirty="0" smtClean="0">
                <a:latin typeface="Montserrat"/>
                <a:hlinkClick r:id="rId6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строк 1,</a:t>
            </a:r>
            <a:r>
              <a:rPr lang="ru-RU" sz="2000" dirty="0" smtClean="0">
                <a:latin typeface="Montserrat"/>
              </a:rPr>
              <a:t> </a:t>
            </a:r>
            <a:r>
              <a:rPr lang="ru-RU" sz="2000" dirty="0" smtClean="0">
                <a:latin typeface="Montserrat"/>
                <a:hlinkClick r:id="rId7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3,</a:t>
            </a:r>
            <a:r>
              <a:rPr lang="ru-RU" sz="2000" dirty="0" smtClean="0">
                <a:latin typeface="Montserrat"/>
              </a:rPr>
              <a:t> </a:t>
            </a:r>
            <a:r>
              <a:rPr lang="ru-RU" sz="2000" dirty="0" smtClean="0">
                <a:latin typeface="Montserrat"/>
                <a:hlinkClick r:id="rId8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11,</a:t>
            </a:r>
            <a:r>
              <a:rPr lang="ru-RU" sz="2000" dirty="0" smtClean="0">
                <a:latin typeface="Montserrat"/>
              </a:rPr>
              <a:t> </a:t>
            </a:r>
            <a:r>
              <a:rPr lang="ru-RU" sz="2000" dirty="0" smtClean="0">
                <a:latin typeface="Montserrat"/>
                <a:hlinkClick r:id="rId9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12 по графам 3-8.</a:t>
            </a:r>
            <a:endParaRPr lang="ru-RU" sz="2000" dirty="0" smtClean="0">
              <a:latin typeface="Montserrat"/>
            </a:endParaRPr>
          </a:p>
          <a:p>
            <a:pPr algn="just" eaLnBrk="1" hangingPunct="1">
              <a:lnSpc>
                <a:spcPct val="90000"/>
              </a:lnSpc>
            </a:pPr>
            <a:endParaRPr lang="ru-RU" sz="2000" dirty="0" smtClean="0">
              <a:latin typeface="Montserrat"/>
            </a:endParaRPr>
          </a:p>
          <a:p>
            <a:pPr eaLnBrk="1" hangingPunct="1">
              <a:lnSpc>
                <a:spcPct val="90000"/>
              </a:lnSpc>
            </a:pPr>
            <a:endParaRPr lang="ru-RU" sz="2000" b="1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7876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70A5389E-F193-DA44-ABB8-C2B6F2BCF3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1365" y="7464"/>
            <a:ext cx="12192000" cy="6843072"/>
          </a:xfrm>
          <a:prstGeom prst="rect">
            <a:avLst/>
          </a:prstGeom>
        </p:spPr>
      </p:pic>
      <p:pic>
        <p:nvPicPr>
          <p:cNvPr id="108" name="Рисунок 107">
            <a:extLst>
              <a:ext uri="{FF2B5EF4-FFF2-40B4-BE49-F238E27FC236}">
                <a16:creationId xmlns="" xmlns:a16="http://schemas.microsoft.com/office/drawing/2014/main" id="{7E9DE1C1-3A28-B042-A51E-5CE1B32563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65288"/>
            <a:ext cx="12192000" cy="1994045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669342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prstClr val="black"/>
                </a:solidFill>
                <a:latin typeface="Montserrat"/>
              </a:rPr>
              <a:t/>
            </a:r>
            <a:br>
              <a:rPr lang="ru-RU" b="1" dirty="0">
                <a:solidFill>
                  <a:prstClr val="black"/>
                </a:solidFill>
                <a:latin typeface="Montserrat"/>
              </a:rPr>
            </a:br>
            <a:r>
              <a:rPr lang="ru-RU" b="1" dirty="0" smtClean="0">
                <a:solidFill>
                  <a:prstClr val="black"/>
                </a:solidFill>
                <a:latin typeface="Montserrat"/>
              </a:rPr>
              <a:t>1.3 МАТЕРИАЛЬНО-ТЕХНИЧЕСКОЕ ОСНАЩЕНИЕ</a:t>
            </a:r>
            <a:endParaRPr lang="ru-RU" b="1" dirty="0" smtClean="0">
              <a:solidFill>
                <a:prstClr val="black"/>
              </a:solidFill>
              <a:latin typeface="Montserrat"/>
            </a:endParaRPr>
          </a:p>
          <a:p>
            <a:endParaRPr lang="ru-RU" sz="2000" b="1" dirty="0" smtClean="0">
              <a:solidFill>
                <a:prstClr val="black"/>
              </a:solidFill>
              <a:latin typeface="Montserrat"/>
            </a:endParaRPr>
          </a:p>
          <a:p>
            <a:r>
              <a:rPr lang="ru-RU" b="1" dirty="0" smtClean="0">
                <a:solidFill>
                  <a:prstClr val="black"/>
                </a:solidFill>
                <a:latin typeface="Montserrat"/>
              </a:rPr>
              <a:t>Таблица </a:t>
            </a:r>
            <a:r>
              <a:rPr lang="ru-RU" b="1" dirty="0" smtClean="0">
                <a:solidFill>
                  <a:prstClr val="black"/>
                </a:solidFill>
                <a:latin typeface="Montserrat"/>
              </a:rPr>
              <a:t>1300</a:t>
            </a:r>
            <a:endParaRPr lang="ru-RU" b="1" dirty="0" smtClean="0">
              <a:solidFill>
                <a:prstClr val="black"/>
              </a:solidFill>
              <a:latin typeface="Montserrat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Прямоугольник 21">
            <a:extLst>
              <a:ext uri="{FF2B5EF4-FFF2-40B4-BE49-F238E27FC236}">
                <a16:creationId xmlns="" xmlns:a16="http://schemas.microsoft.com/office/drawing/2014/main" id="{8F4C1328-F2B2-E34A-B80F-1AF794486ADF}"/>
              </a:ext>
            </a:extLst>
          </p:cNvPr>
          <p:cNvSpPr/>
          <p:nvPr/>
        </p:nvSpPr>
        <p:spPr>
          <a:xfrm>
            <a:off x="1600050" y="1015383"/>
            <a:ext cx="15702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1200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31" name="Прямоугольник 30">
            <a:extLst>
              <a:ext uri="{FF2B5EF4-FFF2-40B4-BE49-F238E27FC236}">
                <a16:creationId xmlns="" xmlns:a16="http://schemas.microsoft.com/office/drawing/2014/main" id="{7D4D372C-A932-1443-B4E1-F3B94BC43516}"/>
              </a:ext>
            </a:extLst>
          </p:cNvPr>
          <p:cNvSpPr/>
          <p:nvPr/>
        </p:nvSpPr>
        <p:spPr>
          <a:xfrm>
            <a:off x="8869122" y="1236460"/>
            <a:ext cx="14482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115" name="Прямоугольник 114">
            <a:extLst>
              <a:ext uri="{FF2B5EF4-FFF2-40B4-BE49-F238E27FC236}">
                <a16:creationId xmlns="" xmlns:a16="http://schemas.microsoft.com/office/drawing/2014/main" id="{8761A4E6-EEFF-3B49-9518-0A5CCA11F163}"/>
              </a:ext>
            </a:extLst>
          </p:cNvPr>
          <p:cNvSpPr/>
          <p:nvPr/>
        </p:nvSpPr>
        <p:spPr>
          <a:xfrm>
            <a:off x="1328735" y="2865803"/>
            <a:ext cx="4767265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endParaRPr lang="ru-RU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660288"/>
            <a:ext cx="54326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solidFill>
                  <a:prstClr val="black"/>
                </a:solidFill>
              </a:rPr>
              <a:t>При </a:t>
            </a:r>
            <a:r>
              <a:rPr lang="ru-RU" sz="2000" dirty="0" smtClean="0">
                <a:solidFill>
                  <a:prstClr val="black"/>
                </a:solidFill>
              </a:rPr>
              <a:t>внесении сведений о </a:t>
            </a:r>
            <a:r>
              <a:rPr lang="ru-RU" sz="2000" dirty="0">
                <a:solidFill>
                  <a:prstClr val="black"/>
                </a:solidFill>
              </a:rPr>
              <a:t>материально-технической оснащенности </a:t>
            </a:r>
            <a:r>
              <a:rPr lang="ru-RU" sz="2000" dirty="0" smtClean="0">
                <a:solidFill>
                  <a:prstClr val="black"/>
                </a:solidFill>
              </a:rPr>
              <a:t>ЦОЗМП/ЦМП, входящего </a:t>
            </a:r>
            <a:r>
              <a:rPr lang="ru-RU" sz="2000" dirty="0">
                <a:solidFill>
                  <a:prstClr val="black"/>
                </a:solidFill>
              </a:rPr>
              <a:t>в </a:t>
            </a:r>
            <a:r>
              <a:rPr lang="ru-RU" sz="2000" dirty="0" smtClean="0">
                <a:solidFill>
                  <a:prstClr val="black"/>
                </a:solidFill>
              </a:rPr>
              <a:t>состав другой медицинской организации, указываются </a:t>
            </a:r>
            <a:r>
              <a:rPr lang="ru-RU" sz="2000" dirty="0">
                <a:solidFill>
                  <a:prstClr val="black"/>
                </a:solidFill>
              </a:rPr>
              <a:t>только постоянно закрепленные за подразделением аппаратура и оборудование</a:t>
            </a:r>
          </a:p>
        </p:txBody>
      </p:sp>
      <p:graphicFrame>
        <p:nvGraphicFramePr>
          <p:cNvPr id="12" name="Group 30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8956397"/>
              </p:ext>
            </p:extLst>
          </p:nvPr>
        </p:nvGraphicFramePr>
        <p:xfrm>
          <a:off x="6186254" y="322728"/>
          <a:ext cx="4681537" cy="6527808"/>
        </p:xfrm>
        <a:graphic>
          <a:graphicData uri="http://schemas.openxmlformats.org/drawingml/2006/table">
            <a:tbl>
              <a:tblPr/>
              <a:tblGrid>
                <a:gridCol w="288131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636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3662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551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(1300)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325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 </a:t>
                      </a:r>
                      <a:endParaRPr kumimoji="0" lang="ru-RU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№ строки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Всего единиц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75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8579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Автотранспорт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8925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Множительная техника</a:t>
                      </a: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*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875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Персональный компьютер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8579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Принтер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875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Факс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8579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Киноаппаратура проекционная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8925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Фотоаппарат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8406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Телевизор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9099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Магнитофон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8579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Видеомагнитофон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8406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Плеер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8925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Диктофон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8579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Видеокамера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28579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Фонд: библиотечный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15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28925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видеофильмов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28406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видеоклипов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17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28925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аудиокассет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18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28406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компьютерных программ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289258"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34" charset="0"/>
                          <a:sym typeface="Symbol" pitchFamily="18" charset="2"/>
                        </a:rPr>
                        <a:t>*указать какая _________________________________________________________________________</a:t>
                      </a:r>
                      <a:endParaRPr kumimoji="0" lang="ru-RU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  <a:sym typeface="Times New Roman" pitchFamily="18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7018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70A5389E-F193-DA44-ABB8-C2B6F2BCF3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1365" y="7464"/>
            <a:ext cx="12192000" cy="6843072"/>
          </a:xfrm>
          <a:prstGeom prst="rect">
            <a:avLst/>
          </a:prstGeom>
        </p:spPr>
      </p:pic>
      <p:pic>
        <p:nvPicPr>
          <p:cNvPr id="108" name="Рисунок 107">
            <a:extLst>
              <a:ext uri="{FF2B5EF4-FFF2-40B4-BE49-F238E27FC236}">
                <a16:creationId xmlns="" xmlns:a16="http://schemas.microsoft.com/office/drawing/2014/main" id="{7E9DE1C1-3A28-B042-A51E-5CE1B32563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65288"/>
            <a:ext cx="12192000" cy="1994045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669342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prstClr val="black"/>
                </a:solidFill>
                <a:latin typeface="Montserrat"/>
              </a:rPr>
              <a:t>2. ОРГАНИЗАЦИОННО-МЕТОДИЧЕСКАЯ РАБОТА</a:t>
            </a:r>
          </a:p>
          <a:p>
            <a:r>
              <a:rPr lang="ru-RU" b="1" dirty="0">
                <a:solidFill>
                  <a:prstClr val="black"/>
                </a:solidFill>
                <a:latin typeface="Montserrat"/>
              </a:rPr>
              <a:t/>
            </a:r>
            <a:br>
              <a:rPr lang="ru-RU" b="1" dirty="0">
                <a:solidFill>
                  <a:prstClr val="black"/>
                </a:solidFill>
                <a:latin typeface="Montserrat"/>
              </a:rPr>
            </a:br>
            <a:r>
              <a:rPr lang="ru-RU" b="1" dirty="0" smtClean="0">
                <a:solidFill>
                  <a:prstClr val="black"/>
                </a:solidFill>
                <a:latin typeface="Montserrat"/>
              </a:rPr>
              <a:t>2.1 ОБУЧЕНИЕ КАДРОВ</a:t>
            </a:r>
            <a:endParaRPr lang="ru-RU" b="1" dirty="0" smtClean="0">
              <a:solidFill>
                <a:prstClr val="black"/>
              </a:solidFill>
              <a:latin typeface="Montserrat"/>
            </a:endParaRPr>
          </a:p>
          <a:p>
            <a:endParaRPr lang="ru-RU" sz="2000" b="1" dirty="0" smtClean="0">
              <a:solidFill>
                <a:prstClr val="black"/>
              </a:solidFill>
              <a:latin typeface="Montserrat"/>
            </a:endParaRPr>
          </a:p>
          <a:p>
            <a:r>
              <a:rPr lang="ru-RU" b="1" dirty="0" smtClean="0">
                <a:solidFill>
                  <a:prstClr val="black"/>
                </a:solidFill>
                <a:latin typeface="Montserrat"/>
              </a:rPr>
              <a:t>Таблицы 2001, 2020</a:t>
            </a:r>
            <a:endParaRPr lang="ru-RU" b="1" dirty="0" smtClean="0">
              <a:solidFill>
                <a:prstClr val="black"/>
              </a:solidFill>
              <a:latin typeface="Montserrat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Прямоугольник 21">
            <a:extLst>
              <a:ext uri="{FF2B5EF4-FFF2-40B4-BE49-F238E27FC236}">
                <a16:creationId xmlns="" xmlns:a16="http://schemas.microsoft.com/office/drawing/2014/main" id="{8F4C1328-F2B2-E34A-B80F-1AF794486ADF}"/>
              </a:ext>
            </a:extLst>
          </p:cNvPr>
          <p:cNvSpPr/>
          <p:nvPr/>
        </p:nvSpPr>
        <p:spPr>
          <a:xfrm>
            <a:off x="1600050" y="1015383"/>
            <a:ext cx="15702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1200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31" name="Прямоугольник 30">
            <a:extLst>
              <a:ext uri="{FF2B5EF4-FFF2-40B4-BE49-F238E27FC236}">
                <a16:creationId xmlns="" xmlns:a16="http://schemas.microsoft.com/office/drawing/2014/main" id="{7D4D372C-A932-1443-B4E1-F3B94BC43516}"/>
              </a:ext>
            </a:extLst>
          </p:cNvPr>
          <p:cNvSpPr/>
          <p:nvPr/>
        </p:nvSpPr>
        <p:spPr>
          <a:xfrm>
            <a:off x="8869122" y="1236460"/>
            <a:ext cx="14482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115" name="Прямоугольник 114">
            <a:extLst>
              <a:ext uri="{FF2B5EF4-FFF2-40B4-BE49-F238E27FC236}">
                <a16:creationId xmlns="" xmlns:a16="http://schemas.microsoft.com/office/drawing/2014/main" id="{8761A4E6-EEFF-3B49-9518-0A5CCA11F163}"/>
              </a:ext>
            </a:extLst>
          </p:cNvPr>
          <p:cNvSpPr/>
          <p:nvPr/>
        </p:nvSpPr>
        <p:spPr>
          <a:xfrm>
            <a:off x="1328735" y="2865803"/>
            <a:ext cx="4767265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endParaRPr lang="ru-RU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graphicFrame>
        <p:nvGraphicFramePr>
          <p:cNvPr id="11" name="Group 2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4408437"/>
              </p:ext>
            </p:extLst>
          </p:nvPr>
        </p:nvGraphicFramePr>
        <p:xfrm>
          <a:off x="99453" y="1398494"/>
          <a:ext cx="5544864" cy="5467135"/>
        </p:xfrm>
        <a:graphic>
          <a:graphicData uri="http://schemas.openxmlformats.org/drawingml/2006/table">
            <a:tbl>
              <a:tblPr/>
              <a:tblGrid>
                <a:gridCol w="295329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4747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3488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0920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390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(2001)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1095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8000"/>
                        <a:buFont typeface="Wingdings 3" pitchFamily="18" charset="2"/>
                        <a:buNone/>
                        <a:tabLst/>
                      </a:pPr>
                      <a:endParaRPr kumimoji="0" lang="ru-RU" sz="23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34504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Категория обучаемых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№ строки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Проведено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Обучено 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587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занятий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человек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627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627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Медицинские работники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8359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 т.ч. из учреждений: лечебно-профилактических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9627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санаторно-курортных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9627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аптечных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8168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Студенты высших и средних учебных заведений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9627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Немедицинские работники</a:t>
                      </a: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*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/>
                          <a:cs typeface="Arial" pitchFamily="34" charset="0"/>
                        </a:rPr>
                        <a:t> </a:t>
                      </a: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688192"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 указать какие ___________________________________________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0" lang="ru-RU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(2020)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Из строки 01 обучено: врачей 1)_____________, среднего медперсонала 2)________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 Unicode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13" name="Rectangle 4"/>
          <p:cNvSpPr txBox="1">
            <a:spLocks/>
          </p:cNvSpPr>
          <p:nvPr/>
        </p:nvSpPr>
        <p:spPr bwMode="auto">
          <a:xfrm>
            <a:off x="7256167" y="1861936"/>
            <a:ext cx="4553309" cy="454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65125" indent="-255588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0713" indent="-228600" algn="l" rtl="0" eaLnBrk="0" fontAlgn="base" hangingPunct="0"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8838" indent="-228600" algn="l" rtl="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 eaLnBrk="1" hangingPunct="1">
              <a:buFont typeface="Wingdings 3" pitchFamily="18" charset="2"/>
              <a:buNone/>
            </a:pPr>
            <a:r>
              <a:rPr lang="ru-RU" sz="1800" b="1" dirty="0" smtClean="0">
                <a:latin typeface="Arial" charset="0"/>
                <a:hlinkClick r:id="rId5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Таблица 2001</a:t>
            </a:r>
            <a:endParaRPr lang="ru-RU" sz="1800" b="1" dirty="0" smtClean="0">
              <a:latin typeface="Arial" charset="0"/>
            </a:endParaRPr>
          </a:p>
          <a:p>
            <a:pPr algn="just" eaLnBrk="1" hangingPunct="1"/>
            <a:r>
              <a:rPr lang="ru-RU" sz="1800" dirty="0" smtClean="0">
                <a:latin typeface="Arial" charset="0"/>
              </a:rPr>
              <a:t>указываются категории обучаемых лиц (гр. 1), их количество (гр. 4) и число проведенных с ними занятий (гр. 3);</a:t>
            </a:r>
          </a:p>
          <a:p>
            <a:pPr algn="just" eaLnBrk="1" hangingPunct="1"/>
            <a:r>
              <a:rPr lang="ru-RU" sz="1800" dirty="0" smtClean="0">
                <a:latin typeface="Arial" charset="0"/>
              </a:rPr>
              <a:t>стр. 1  гр. 3, 4 = стр. 2 + 3 + 4;</a:t>
            </a:r>
          </a:p>
          <a:p>
            <a:pPr algn="just" eaLnBrk="1" hangingPunct="1"/>
            <a:r>
              <a:rPr lang="ru-RU" sz="1800" dirty="0" smtClean="0">
                <a:latin typeface="Arial" charset="0"/>
              </a:rPr>
              <a:t>гр. 3 </a:t>
            </a:r>
            <a:r>
              <a:rPr lang="en-US" sz="1800" dirty="0" smtClean="0">
                <a:latin typeface="Arial" charset="0"/>
              </a:rPr>
              <a:t>&lt;</a:t>
            </a:r>
            <a:r>
              <a:rPr lang="ru-RU" sz="1800" dirty="0" smtClean="0">
                <a:latin typeface="Arial" charset="0"/>
              </a:rPr>
              <a:t> гр.</a:t>
            </a:r>
            <a:r>
              <a:rPr lang="en-US" sz="1800" dirty="0" smtClean="0">
                <a:latin typeface="Arial" charset="0"/>
              </a:rPr>
              <a:t> 4</a:t>
            </a:r>
            <a:r>
              <a:rPr lang="ru-RU" sz="1800" dirty="0" smtClean="0">
                <a:latin typeface="Arial" charset="0"/>
              </a:rPr>
              <a:t> по всем стр.</a:t>
            </a:r>
            <a:endParaRPr lang="en-US" sz="1800" dirty="0" smtClean="0">
              <a:latin typeface="Arial" charset="0"/>
            </a:endParaRPr>
          </a:p>
          <a:p>
            <a:pPr algn="ctr" eaLnBrk="1" hangingPunct="1">
              <a:buFont typeface="Wingdings 3" pitchFamily="18" charset="2"/>
              <a:buNone/>
            </a:pPr>
            <a:endParaRPr lang="ru-RU" sz="1800" b="1" u="sng" dirty="0" smtClean="0">
              <a:solidFill>
                <a:srgbClr val="FF0000"/>
              </a:solidFill>
              <a:latin typeface="Arial" charset="0"/>
            </a:endParaRPr>
          </a:p>
          <a:p>
            <a:pPr algn="ctr" eaLnBrk="1" hangingPunct="1">
              <a:buFont typeface="Wingdings 3" pitchFamily="18" charset="2"/>
              <a:buNone/>
            </a:pPr>
            <a:r>
              <a:rPr lang="ru-RU" sz="1800" b="1" u="sng" dirty="0" smtClean="0">
                <a:solidFill>
                  <a:srgbClr val="0070C0"/>
                </a:solidFill>
                <a:latin typeface="Arial" charset="0"/>
              </a:rPr>
              <a:t>Таблица 2020</a:t>
            </a:r>
          </a:p>
          <a:p>
            <a:pPr algn="just" eaLnBrk="1" hangingPunct="1">
              <a:buFont typeface="Wingdings 3" pitchFamily="18" charset="2"/>
              <a:buNone/>
            </a:pPr>
            <a:r>
              <a:rPr lang="ru-RU" sz="1800" dirty="0" smtClean="0">
                <a:latin typeface="Arial" charset="0"/>
              </a:rPr>
              <a:t>    стр. 1 гр. 1 + гр. 2 = </a:t>
            </a:r>
          </a:p>
          <a:p>
            <a:pPr algn="just" eaLnBrk="1" hangingPunct="1">
              <a:buFont typeface="Wingdings 3" pitchFamily="18" charset="2"/>
              <a:buNone/>
            </a:pPr>
            <a:r>
              <a:rPr lang="ru-RU" sz="1800" dirty="0" smtClean="0">
                <a:latin typeface="Arial" charset="0"/>
              </a:rPr>
              <a:t>	таб. 2001 стр. 1 гр. 4</a:t>
            </a:r>
            <a:endParaRPr lang="en-US" sz="1800" dirty="0" smtClean="0">
              <a:latin typeface="Arial" charset="0"/>
            </a:endParaRPr>
          </a:p>
          <a:p>
            <a:pPr eaLnBrk="1" hangingPunct="1"/>
            <a:endParaRPr lang="ru-RU" sz="2100" dirty="0" smtClean="0">
              <a:latin typeface="Arial" charset="0"/>
            </a:endParaRPr>
          </a:p>
          <a:p>
            <a:pPr eaLnBrk="1" hangingPunct="1">
              <a:buFont typeface="Wingdings 3" pitchFamily="18" charset="2"/>
              <a:buNone/>
            </a:pPr>
            <a:endParaRPr lang="ru-RU" sz="2100" dirty="0" smtClean="0">
              <a:latin typeface="Arial" charset="0"/>
            </a:endParaRPr>
          </a:p>
          <a:p>
            <a:pPr eaLnBrk="1" hangingPunct="1"/>
            <a:endParaRPr lang="ru-RU" sz="21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1701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Montserrat"/>
                <a:ea typeface="+mj-ea"/>
                <a:cs typeface="Arial" pitchFamily="34" charset="0"/>
              </a:rPr>
              <a:t>2.1. ОБУЧЕНИЕ КАДРОВ</a:t>
            </a:r>
            <a:endParaRPr lang="ru-RU" dirty="0">
              <a:solidFill>
                <a:schemeClr val="tx1"/>
              </a:solidFill>
              <a:latin typeface="Montserrat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01896" y="1232144"/>
            <a:ext cx="11429929" cy="5209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65125" lvl="0" indent="-255588" fontAlgn="base">
              <a:lnSpc>
                <a:spcPct val="80000"/>
              </a:lnSpc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</a:pPr>
            <a:r>
              <a:rPr lang="ru-RU" dirty="0">
                <a:solidFill>
                  <a:prstClr val="black"/>
                </a:solidFill>
                <a:latin typeface="Montserrat"/>
              </a:rPr>
              <a:t>Примечание: </a:t>
            </a:r>
          </a:p>
          <a:p>
            <a:pPr marL="365125" lvl="0" indent="-255588" algn="just" fontAlgn="base">
              <a:lnSpc>
                <a:spcPct val="80000"/>
              </a:lnSpc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  <a:buFont typeface="Wingdings 3" pitchFamily="18" charset="2"/>
              <a:buChar char=""/>
            </a:pPr>
            <a:r>
              <a:rPr lang="ru-RU" dirty="0">
                <a:solidFill>
                  <a:prstClr val="black"/>
                </a:solidFill>
                <a:latin typeface="Montserrat"/>
              </a:rPr>
              <a:t>Подлежат учету мероприятия, организованные и проведенные </a:t>
            </a:r>
            <a:r>
              <a:rPr lang="ru-RU" dirty="0" smtClean="0">
                <a:solidFill>
                  <a:prstClr val="black"/>
                </a:solidFill>
                <a:latin typeface="Montserrat"/>
              </a:rPr>
              <a:t>ЦОЗМП/ЦМП</a:t>
            </a:r>
            <a:r>
              <a:rPr lang="ru-RU" dirty="0">
                <a:solidFill>
                  <a:prstClr val="black"/>
                </a:solidFill>
                <a:latin typeface="Montserrat"/>
              </a:rPr>
              <a:t>, а также органами здравоохранения или другими ведомствами, если в их организации и проведении принимали </a:t>
            </a:r>
            <a:r>
              <a:rPr lang="ru-RU" dirty="0">
                <a:solidFill>
                  <a:srgbClr val="0070C0"/>
                </a:solidFill>
                <a:latin typeface="Montserrat"/>
              </a:rPr>
              <a:t>непосредственное</a:t>
            </a:r>
            <a:r>
              <a:rPr lang="ru-RU" dirty="0">
                <a:solidFill>
                  <a:prstClr val="black"/>
                </a:solidFill>
                <a:latin typeface="Montserrat"/>
              </a:rPr>
              <a:t> участие специалисты ЦОЗМП/ЦМП</a:t>
            </a:r>
            <a:r>
              <a:rPr lang="ru-RU" dirty="0" smtClean="0">
                <a:solidFill>
                  <a:prstClr val="black"/>
                </a:solidFill>
                <a:latin typeface="Montserrat"/>
              </a:rPr>
              <a:t>;</a:t>
            </a:r>
            <a:endParaRPr lang="ru-RU" dirty="0">
              <a:solidFill>
                <a:prstClr val="black"/>
              </a:solidFill>
              <a:latin typeface="Montserrat"/>
            </a:endParaRPr>
          </a:p>
          <a:p>
            <a:pPr marL="365125" lvl="0" indent="-255588" algn="just" fontAlgn="base">
              <a:lnSpc>
                <a:spcPct val="80000"/>
              </a:lnSpc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  <a:buFont typeface="Wingdings 3" pitchFamily="18" charset="2"/>
              <a:buChar char=""/>
            </a:pPr>
            <a:endParaRPr lang="ru-RU" dirty="0">
              <a:solidFill>
                <a:prstClr val="black"/>
              </a:solidFill>
              <a:latin typeface="Montserrat"/>
            </a:endParaRPr>
          </a:p>
          <a:p>
            <a:pPr marL="365125" lvl="0" indent="-255588" algn="just" fontAlgn="base">
              <a:lnSpc>
                <a:spcPct val="80000"/>
              </a:lnSpc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  <a:buFont typeface="Wingdings 3" pitchFamily="18" charset="2"/>
              <a:buChar char=""/>
            </a:pPr>
            <a:r>
              <a:rPr lang="ru-RU" dirty="0">
                <a:solidFill>
                  <a:prstClr val="black"/>
                </a:solidFill>
                <a:latin typeface="Montserrat"/>
              </a:rPr>
              <a:t>Участие подразумевает проведение занятия, выступление с докладом, лекцией и т.п. Одно лишь присутствие сотрудников ЦОЗМП/ЦМП</a:t>
            </a:r>
            <a:r>
              <a:rPr lang="ru-RU" dirty="0" smtClean="0">
                <a:solidFill>
                  <a:prstClr val="black"/>
                </a:solidFill>
                <a:latin typeface="Montserrat"/>
              </a:rPr>
              <a:t> </a:t>
            </a:r>
            <a:r>
              <a:rPr lang="ru-RU" dirty="0">
                <a:solidFill>
                  <a:prstClr val="black"/>
                </a:solidFill>
                <a:latin typeface="Montserrat"/>
              </a:rPr>
              <a:t>на этих мероприятиях учету по </a:t>
            </a:r>
            <a:r>
              <a:rPr lang="ru-RU" dirty="0">
                <a:solidFill>
                  <a:prstClr val="black"/>
                </a:solidFill>
                <a:latin typeface="Montserrat"/>
                <a:hlinkClick r:id="rId3" tooltip="Приказ Минздрава РФ от 23.09.2003 N 455 &quot;О совершенствовании деятельности органов и учреждений здравоохранения по профилактике заболеваний в Российской Федерации&quot; (вместе с &quot;Положением об организации деятельности республиканского, краевого, областного, ок"/>
              </a:rPr>
              <a:t>форме №70</a:t>
            </a:r>
            <a:r>
              <a:rPr lang="ru-RU" dirty="0">
                <a:solidFill>
                  <a:prstClr val="black"/>
                </a:solidFill>
                <a:latin typeface="Montserrat"/>
              </a:rPr>
              <a:t> не подлежит;</a:t>
            </a:r>
          </a:p>
          <a:p>
            <a:pPr marL="365125" lvl="0" indent="-255588" algn="just" fontAlgn="base">
              <a:lnSpc>
                <a:spcPct val="80000"/>
              </a:lnSpc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  <a:buFont typeface="Wingdings 3" pitchFamily="18" charset="2"/>
              <a:buChar char=""/>
            </a:pPr>
            <a:endParaRPr lang="ru-RU" dirty="0">
              <a:solidFill>
                <a:prstClr val="black"/>
              </a:solidFill>
              <a:latin typeface="Montserrat"/>
            </a:endParaRPr>
          </a:p>
          <a:p>
            <a:pPr marL="365125" lvl="0" indent="-255588" algn="just" fontAlgn="base">
              <a:lnSpc>
                <a:spcPct val="80000"/>
              </a:lnSpc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  <a:buFont typeface="Wingdings 3" pitchFamily="18" charset="2"/>
              <a:buChar char=""/>
            </a:pPr>
            <a:r>
              <a:rPr lang="ru-RU" dirty="0">
                <a:solidFill>
                  <a:prstClr val="black"/>
                </a:solidFill>
                <a:latin typeface="Montserrat"/>
              </a:rPr>
              <a:t>Одним занятием считается любой одноразовый сбор (семинар, конференция и т.п.) независимо от численности участников и количества рассмотренных вопросов (прослушанных докладов);</a:t>
            </a:r>
          </a:p>
          <a:p>
            <a:pPr marL="365125" lvl="0" indent="-255588" algn="just" fontAlgn="base">
              <a:lnSpc>
                <a:spcPct val="80000"/>
              </a:lnSpc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  <a:buFont typeface="Wingdings 3" pitchFamily="18" charset="2"/>
              <a:buChar char=""/>
            </a:pPr>
            <a:endParaRPr lang="ru-RU" dirty="0">
              <a:solidFill>
                <a:prstClr val="black"/>
              </a:solidFill>
              <a:latin typeface="Montserrat"/>
            </a:endParaRPr>
          </a:p>
          <a:p>
            <a:pPr marL="365125" lvl="0" indent="-255588" algn="just" fontAlgn="base">
              <a:lnSpc>
                <a:spcPct val="80000"/>
              </a:lnSpc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  <a:buFont typeface="Wingdings 3" pitchFamily="18" charset="2"/>
              <a:buChar char=""/>
            </a:pPr>
            <a:r>
              <a:rPr lang="ru-RU" dirty="0">
                <a:solidFill>
                  <a:prstClr val="black"/>
                </a:solidFill>
                <a:latin typeface="Montserrat"/>
              </a:rPr>
              <a:t>Если ЦОЗМП/ЦМП</a:t>
            </a:r>
            <a:r>
              <a:rPr lang="ru-RU" dirty="0" smtClean="0">
                <a:solidFill>
                  <a:prstClr val="black"/>
                </a:solidFill>
                <a:latin typeface="Montserrat"/>
              </a:rPr>
              <a:t> </a:t>
            </a:r>
            <a:r>
              <a:rPr lang="ru-RU" dirty="0">
                <a:solidFill>
                  <a:prstClr val="black"/>
                </a:solidFill>
                <a:latin typeface="Montserrat"/>
              </a:rPr>
              <a:t>принимал участие в курсовых учебных мероприятиях каждая отдельно прочитанная тема учитывается как занятие. При этом количество охваченных человек учитывается только один раз по числу обучавшихся на данном цикле (курсах);</a:t>
            </a:r>
          </a:p>
          <a:p>
            <a:pPr marL="365125" lvl="0" indent="-255588" algn="just" fontAlgn="base">
              <a:lnSpc>
                <a:spcPct val="80000"/>
              </a:lnSpc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  <a:buFont typeface="Wingdings 3" pitchFamily="18" charset="2"/>
              <a:buChar char=""/>
            </a:pPr>
            <a:endParaRPr lang="ru-RU" dirty="0">
              <a:solidFill>
                <a:prstClr val="black"/>
              </a:solidFill>
              <a:latin typeface="Montserrat"/>
            </a:endParaRPr>
          </a:p>
          <a:p>
            <a:pPr marL="365125" lvl="0" indent="-255588" algn="just" fontAlgn="base">
              <a:lnSpc>
                <a:spcPct val="80000"/>
              </a:lnSpc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  <a:buFont typeface="Wingdings 3" pitchFamily="18" charset="2"/>
              <a:buChar char=""/>
            </a:pPr>
            <a:r>
              <a:rPr lang="ru-RU" dirty="0">
                <a:solidFill>
                  <a:prstClr val="black"/>
                </a:solidFill>
                <a:latin typeface="Montserrat"/>
              </a:rPr>
              <a:t>Занятия со смешанной аудиторией (медработники различных медицинских учреждений, медработники и педагоги и т.п.) учитываются только один раз и указываются в строке, соответствующей категории обучаемых, представленной на данном учебном мероприятии в большинстве. Количество же обучавшихся в этом случае учитывается раздельно и указывается в </a:t>
            </a:r>
            <a:r>
              <a:rPr lang="ru-RU" dirty="0" smtClean="0">
                <a:solidFill>
                  <a:prstClr val="black"/>
                </a:solidFill>
                <a:latin typeface="Montserrat"/>
              </a:rPr>
              <a:t>соответствующих строках</a:t>
            </a:r>
            <a:endParaRPr lang="ru-RU" dirty="0">
              <a:solidFill>
                <a:prstClr val="black"/>
              </a:solidFill>
              <a:latin typeface="Montserrat"/>
            </a:endParaRPr>
          </a:p>
          <a:p>
            <a:pPr marL="365125" lvl="0" indent="-255588" algn="just" fontAlgn="base">
              <a:lnSpc>
                <a:spcPct val="80000"/>
              </a:lnSpc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</a:pPr>
            <a:endParaRPr lang="ru-RU" sz="1400" b="1" dirty="0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1937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3784</TotalTime>
  <Words>5107</Words>
  <Application>Microsoft Office PowerPoint</Application>
  <PresentationFormat>Широкоэкранный</PresentationFormat>
  <Paragraphs>1844</Paragraphs>
  <Slides>54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54</vt:i4>
      </vt:variant>
    </vt:vector>
  </HeadingPairs>
  <TitlesOfParts>
    <vt:vector size="69" baseType="lpstr">
      <vt:lpstr>Arial</vt:lpstr>
      <vt:lpstr>Arial Cyr</vt:lpstr>
      <vt:lpstr>Calibri</vt:lpstr>
      <vt:lpstr>Calibri Light</vt:lpstr>
      <vt:lpstr>Cambria Math</vt:lpstr>
      <vt:lpstr>Lucida Sans Unicode</vt:lpstr>
      <vt:lpstr>Montserrat</vt:lpstr>
      <vt:lpstr>Montserrat Light</vt:lpstr>
      <vt:lpstr>Montserrat Medium</vt:lpstr>
      <vt:lpstr>Montserrat SemiBold</vt:lpstr>
      <vt:lpstr>Symbol</vt:lpstr>
      <vt:lpstr>Times New Roman</vt:lpstr>
      <vt:lpstr>Wingdings</vt:lpstr>
      <vt:lpstr>Wingdings 3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 Office User</dc:creator>
  <cp:lastModifiedBy>Екатерина Д. Савченко</cp:lastModifiedBy>
  <cp:revision>112</cp:revision>
  <dcterms:created xsi:type="dcterms:W3CDTF">2020-11-29T07:52:22Z</dcterms:created>
  <dcterms:modified xsi:type="dcterms:W3CDTF">2021-11-29T09:13:48Z</dcterms:modified>
</cp:coreProperties>
</file>