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59" r:id="rId4"/>
    <p:sldId id="382" r:id="rId5"/>
    <p:sldId id="263" r:id="rId6"/>
    <p:sldId id="265" r:id="rId7"/>
    <p:sldId id="266" r:id="rId8"/>
    <p:sldId id="381" r:id="rId9"/>
    <p:sldId id="384" r:id="rId10"/>
    <p:sldId id="362" r:id="rId11"/>
    <p:sldId id="385" r:id="rId12"/>
    <p:sldId id="386" r:id="rId13"/>
    <p:sldId id="387" r:id="rId14"/>
    <p:sldId id="388" r:id="rId15"/>
    <p:sldId id="389" r:id="rId16"/>
    <p:sldId id="390" r:id="rId17"/>
    <p:sldId id="36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01"/>
  </p:normalViewPr>
  <p:slideViewPr>
    <p:cSldViewPr snapToGrid="0" snapToObjects="1">
      <p:cViewPr varScale="1">
        <p:scale>
          <a:sx n="99" d="100"/>
          <a:sy n="99" d="100"/>
        </p:scale>
        <p:origin x="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savchenko@mednet.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379548" y="2059644"/>
            <a:ext cx="1088908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форма № 53</a:t>
            </a:r>
          </a:p>
          <a:p>
            <a:endParaRPr lang="ru-RU" sz="3200" b="1" dirty="0" smtClean="0">
              <a:solidFill>
                <a:srgbClr val="49443F"/>
              </a:solidFill>
              <a:latin typeface="Montserrat" pitchFamily="2" charset="0"/>
            </a:endParaRPr>
          </a:p>
          <a:p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ОТЧЕТ О МЕДИЦИНСКОМ НАБЛЮДЕНИИ </a:t>
            </a:r>
          </a:p>
          <a:p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ЗА  ЛИЦАМИ, ЗАНИМАЮЩИМИСЯ ФИЗИЧЕСКОЙ КУЛЬТУРОЙ И СПОРТОМ</a:t>
            </a:r>
            <a:endParaRPr lang="ru-RU" sz="3200" dirty="0" smtClean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  <p:sp>
        <p:nvSpPr>
          <p:cNvPr id="9" name="Text Box 1033"/>
          <p:cNvSpPr txBox="1">
            <a:spLocks noChangeArrowheads="1"/>
          </p:cNvSpPr>
          <p:nvPr/>
        </p:nvSpPr>
        <p:spPr bwMode="auto">
          <a:xfrm>
            <a:off x="3369464" y="4485494"/>
            <a:ext cx="92020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lvl="0" eaLnBrk="0" hangingPunct="0"/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Е.Д. Савченко, в.н.с. отделения научных основ организации первичной медико-санитарной </a:t>
            </a:r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помощи</a:t>
            </a: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А.Ш. </a:t>
            </a:r>
            <a:r>
              <a:rPr lang="ru-RU" sz="1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Сененко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ru-RU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в.н.с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отделения научных основ организации первичной медико-санитарной </a:t>
            </a:r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помощи</a:t>
            </a:r>
            <a:endParaRPr lang="ru-RU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ФГБУ «ЦНИИОИЗ»  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Минздрава России</a:t>
            </a:r>
          </a:p>
          <a:p>
            <a:pPr lvl="0" eaLnBrk="0" hangingPunct="0"/>
            <a:endParaRPr lang="ru-RU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eaLnBrk="0" hangingPunct="0"/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А.В. Капустина, </a:t>
            </a:r>
            <a:r>
              <a:rPr lang="ru-RU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с.н.с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научно-организационный отдел</a:t>
            </a:r>
          </a:p>
          <a:p>
            <a:pPr lvl="0" eaLnBrk="0" hangingPunct="0"/>
            <a:r>
              <a:rPr lang="ru-RU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ФГБУ «НМИЦ ТПМ» 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Минздрава России</a:t>
            </a:r>
          </a:p>
          <a:p>
            <a:pPr lvl="0"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sz="1200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endParaRPr lang="ru-RU" b="1" dirty="0">
              <a:solidFill>
                <a:srgbClr val="796F39"/>
              </a:solidFill>
            </a:endParaRPr>
          </a:p>
          <a:p>
            <a:pPr eaLnBrk="0" hangingPunct="0"/>
            <a:r>
              <a:rPr lang="ru-RU" b="1" dirty="0">
                <a:solidFill>
                  <a:srgbClr val="796F39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Таблица 4</a:t>
            </a:r>
            <a:endParaRPr lang="ru-RU" altLang="ru-RU" sz="2000" dirty="0">
              <a:solidFill>
                <a:prstClr val="black"/>
              </a:solidFill>
              <a:latin typeface="Montserra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врачебно-физкультурного </a:t>
            </a:r>
            <a:r>
              <a:rPr lang="ru-RU" altLang="ru-RU" sz="2000" b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диспансера, центра </a:t>
            </a:r>
            <a:r>
              <a:rPr lang="ru-RU" alt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лечебной физкультуры и спортивной медицины</a:t>
            </a:r>
            <a:endParaRPr lang="ru-RU" altLang="ru-RU" sz="2000" dirty="0">
              <a:solidFill>
                <a:prstClr val="black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3FC90F7-D68B-4F9A-9286-B8BDC02A1E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14614"/>
              </p:ext>
            </p:extLst>
          </p:nvPr>
        </p:nvGraphicFramePr>
        <p:xfrm>
          <a:off x="755576" y="1237714"/>
          <a:ext cx="10482472" cy="4534678"/>
        </p:xfrm>
        <a:graphic>
          <a:graphicData uri="http://schemas.openxmlformats.org/drawingml/2006/table">
            <a:tbl>
              <a:tblPr firstRow="1" firstCol="1" bandRow="1"/>
              <a:tblGrid>
                <a:gridCol w="915323">
                  <a:extLst>
                    <a:ext uri="{9D8B030D-6E8A-4147-A177-3AD203B41FA5}">
                      <a16:colId xmlns:a16="http://schemas.microsoft.com/office/drawing/2014/main" xmlns="" val="1826305981"/>
                    </a:ext>
                  </a:extLst>
                </a:gridCol>
                <a:gridCol w="9567149">
                  <a:extLst>
                    <a:ext uri="{9D8B030D-6E8A-4147-A177-3AD203B41FA5}">
                      <a16:colId xmlns:a16="http://schemas.microsoft.com/office/drawing/2014/main" xmlns="" val="603762877"/>
                    </a:ext>
                  </a:extLst>
                </a:gridCol>
              </a:tblGrid>
              <a:tr h="1321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Координация деятельности по профилю работы с медицинскими, спортивными, образовательными, общественными и иными организациями в целях оптимизации осуществляемой деятельности (межведомственное взаимодействие)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59702530"/>
                  </a:ext>
                </a:extLst>
              </a:tr>
              <a:tr h="6503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координационного совета (межведомственного совета, рабочей группы) (указать название, когда и кем утвержден, состав)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1574333"/>
                  </a:ext>
                </a:extLst>
              </a:tr>
              <a:tr h="314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рабочих встреч (заседаний)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07808999"/>
                  </a:ext>
                </a:extLst>
              </a:tr>
              <a:tr h="314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тематика обсуждаемых вопросов, утвержденные решения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0197823"/>
                  </a:ext>
                </a:extLst>
              </a:tr>
              <a:tr h="314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программы и проекты, реализуемые с участием ВФД (число, название)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43089967"/>
                  </a:ext>
                </a:extLst>
              </a:tr>
              <a:tr h="6503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взаимодействующих организаций (в рамках указанных программ и проектов)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33339285"/>
                  </a:ext>
                </a:extLst>
              </a:tr>
              <a:tr h="314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Оздоровление детей и молодежи на этапах физического воспитания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6809549"/>
                  </a:ext>
                </a:extLst>
              </a:tr>
              <a:tr h="6503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мероприятия, разработанные и реализуемые в данном направлении (перечислить)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5390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81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E3EB85EA-B8DF-41A1-831C-E4386285E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415172"/>
              </p:ext>
            </p:extLst>
          </p:nvPr>
        </p:nvGraphicFramePr>
        <p:xfrm>
          <a:off x="658905" y="861694"/>
          <a:ext cx="10408023" cy="5768844"/>
        </p:xfrm>
        <a:graphic>
          <a:graphicData uri="http://schemas.openxmlformats.org/drawingml/2006/table">
            <a:tbl>
              <a:tblPr firstRow="1" firstCol="1" bandRow="1"/>
              <a:tblGrid>
                <a:gridCol w="703434">
                  <a:extLst>
                    <a:ext uri="{9D8B030D-6E8A-4147-A177-3AD203B41FA5}">
                      <a16:colId xmlns:a16="http://schemas.microsoft.com/office/drawing/2014/main" xmlns="" val="1996662788"/>
                    </a:ext>
                  </a:extLst>
                </a:gridCol>
                <a:gridCol w="9704589">
                  <a:extLst>
                    <a:ext uri="{9D8B030D-6E8A-4147-A177-3AD203B41FA5}">
                      <a16:colId xmlns:a16="http://schemas.microsoft.com/office/drawing/2014/main" xmlns="" val="3535640565"/>
                    </a:ext>
                  </a:extLst>
                </a:gridCol>
              </a:tblGrid>
              <a:tr h="10925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Повышение эффективности использования средств физической культуры, в </a:t>
                      </a:r>
                      <a:r>
                        <a:rPr lang="ru-RU" sz="18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лечебной физкультуры, для сохранения и восстановления здоровья населения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17906396"/>
                  </a:ext>
                </a:extLst>
              </a:tr>
              <a:tr h="7205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показатели (индикаторы) для оценки эффективности средств физической культуры (при наличии – перечислить)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37980026"/>
                  </a:ext>
                </a:extLst>
              </a:tr>
              <a:tr h="7205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наличие мониторинга эффективности реализуемых мер (какие показатели оцениваются, исполнители, кратность предоставления)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39955425"/>
                  </a:ext>
                </a:extLst>
              </a:tr>
              <a:tr h="14455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средства физической культуры, используемые для сохранения и восстановления здоровья населения (указать какие мероприятия проводятся – название, количество, какие организации вовлечены в работу)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44200114"/>
                  </a:ext>
                </a:extLst>
              </a:tr>
              <a:tr h="10925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консультативного приема населения различных возрастных групп с выдачей рекомендаций по оздоровительным двигательным режимам, закаливанию, применению средств и методов физической культуры и спорта в целях укрепления здоровья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20037442"/>
                  </a:ext>
                </a:extLst>
              </a:tr>
              <a:tr h="3485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консультаций, всего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40447163"/>
                  </a:ext>
                </a:extLst>
              </a:tr>
              <a:tr h="3485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них, консультировано детей (0-17 лет)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35257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2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0D97290B-14CE-45B3-9F71-835742CA3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69527"/>
              </p:ext>
            </p:extLst>
          </p:nvPr>
        </p:nvGraphicFramePr>
        <p:xfrm>
          <a:off x="526447" y="900952"/>
          <a:ext cx="10594271" cy="5906282"/>
        </p:xfrm>
        <a:graphic>
          <a:graphicData uri="http://schemas.openxmlformats.org/drawingml/2006/table">
            <a:tbl>
              <a:tblPr firstRow="1" firstCol="1" bandRow="1"/>
              <a:tblGrid>
                <a:gridCol w="741948">
                  <a:extLst>
                    <a:ext uri="{9D8B030D-6E8A-4147-A177-3AD203B41FA5}">
                      <a16:colId xmlns:a16="http://schemas.microsoft.com/office/drawing/2014/main" xmlns="" val="417334787"/>
                    </a:ext>
                  </a:extLst>
                </a:gridCol>
                <a:gridCol w="9852323">
                  <a:extLst>
                    <a:ext uri="{9D8B030D-6E8A-4147-A177-3AD203B41FA5}">
                      <a16:colId xmlns:a16="http://schemas.microsoft.com/office/drawing/2014/main" xmlns="" val="297186039"/>
                    </a:ext>
                  </a:extLst>
                </a:gridCol>
              </a:tblGrid>
              <a:tr h="10354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Осуществление методического руководства в вопросах медицинского обеспечения занятий по дисциплине «Физическая культура» в организациях, осуществляющих образовательную деятельность, с обращением внимания на организацию занятий с лицами, отнесенными по состоянию здоровья к специальной медицинской группе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0870450"/>
                  </a:ext>
                </a:extLst>
              </a:tr>
              <a:tr h="263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разработанных методических материалов (документов), всего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32658480"/>
                  </a:ext>
                </a:extLst>
              </a:tr>
              <a:tr h="6592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5.1 – число методических материалов (документов), разработанных для организации занятий с лицами, отнесенными по состоянию здоровья к специальной медицинской группе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96669537"/>
                  </a:ext>
                </a:extLst>
              </a:tr>
              <a:tr h="263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тематика разработанных методических материалов (документов)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28844301"/>
                  </a:ext>
                </a:extLst>
              </a:tr>
              <a:tr h="263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организаций, для которых разрабатывались материалы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8009374"/>
                  </a:ext>
                </a:extLst>
              </a:tr>
              <a:tr h="1108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Организационно-методическое обеспечение деятельности врачебно-физкультурных диспансеров (отделений, кабинетов), медицинских пунктов учреждений и организаций физкультурно-спортивного профиля, отделений (кабинетов) лечебной физкультуры медицинских организаций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47116949"/>
                  </a:ext>
                </a:extLst>
              </a:tr>
              <a:tr h="263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разработанных распорядительных и методических материалов, всего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93630732"/>
                  </a:ext>
                </a:extLst>
              </a:tr>
              <a:tr h="5073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6.1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ВФД (отделений, кабинетов)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72370548"/>
                  </a:ext>
                </a:extLst>
              </a:tr>
              <a:tr h="3879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медицинских пунктов учреждений и организаций физкультурно-спортивного профиля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576063867"/>
                  </a:ext>
                </a:extLst>
              </a:tr>
              <a:tr h="263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6.4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отделений (кабинетов) лечебной физкультуры медицинских организаций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165131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95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F3599B1F-3334-4053-A230-5DD46E6697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6830"/>
              </p:ext>
            </p:extLst>
          </p:nvPr>
        </p:nvGraphicFramePr>
        <p:xfrm>
          <a:off x="907604" y="1289546"/>
          <a:ext cx="10330444" cy="2220137"/>
        </p:xfrm>
        <a:graphic>
          <a:graphicData uri="http://schemas.openxmlformats.org/drawingml/2006/table">
            <a:tbl>
              <a:tblPr firstRow="1" firstCol="1" bandRow="1"/>
              <a:tblGrid>
                <a:gridCol w="714236">
                  <a:extLst>
                    <a:ext uri="{9D8B030D-6E8A-4147-A177-3AD203B41FA5}">
                      <a16:colId xmlns:a16="http://schemas.microsoft.com/office/drawing/2014/main" xmlns="" val="540475651"/>
                    </a:ext>
                  </a:extLst>
                </a:gridCol>
                <a:gridCol w="9616208">
                  <a:extLst>
                    <a:ext uri="{9D8B030D-6E8A-4147-A177-3AD203B41FA5}">
                      <a16:colId xmlns:a16="http://schemas.microsoft.com/office/drawing/2014/main" xmlns="" val="2087222399"/>
                    </a:ext>
                  </a:extLst>
                </a:gridCol>
              </a:tblGrid>
              <a:tr h="7320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мероприятий по формированию здорового образа жизни, оздоровлению населения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0616164"/>
                  </a:ext>
                </a:extLst>
              </a:tr>
              <a:tr h="1488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участие в проведении массовых мероприятий, акций, круглых столов, научно-практических конференций и т.п по вопросам формирования здорового образа жизни и оздоровлению населения (указать число, тематику, количество участников)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3616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61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F0089C6F-C908-4C96-A987-094B3ECCE2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116795"/>
              </p:ext>
            </p:extLst>
          </p:nvPr>
        </p:nvGraphicFramePr>
        <p:xfrm>
          <a:off x="818247" y="1184356"/>
          <a:ext cx="10419801" cy="4211168"/>
        </p:xfrm>
        <a:graphic>
          <a:graphicData uri="http://schemas.openxmlformats.org/drawingml/2006/table">
            <a:tbl>
              <a:tblPr firstRow="1" firstCol="1" bandRow="1"/>
              <a:tblGrid>
                <a:gridCol w="707948">
                  <a:extLst>
                    <a:ext uri="{9D8B030D-6E8A-4147-A177-3AD203B41FA5}">
                      <a16:colId xmlns:a16="http://schemas.microsoft.com/office/drawing/2014/main" xmlns="" val="1839735723"/>
                    </a:ext>
                  </a:extLst>
                </a:gridCol>
                <a:gridCol w="9711853">
                  <a:extLst>
                    <a:ext uri="{9D8B030D-6E8A-4147-A177-3AD203B41FA5}">
                      <a16:colId xmlns:a16="http://schemas.microsoft.com/office/drawing/2014/main" xmlns="" val="3638498348"/>
                    </a:ext>
                  </a:extLst>
                </a:gridCol>
              </a:tblGrid>
              <a:tr h="1704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проведение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 том числе лечебной физкультуры, для работников медицинских, образовательных учреждений различного уровня, организаций и учреждений физкультурно-спортивного профиля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23036833"/>
                  </a:ext>
                </a:extLst>
              </a:tr>
              <a:tr h="9972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семинаров, совещаний по вопросам медицинского контроля за лицами, занимающимися физической культурой и спортом, сохранения и укрепления их здоровья средствами физической культуры, всего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67532984"/>
                  </a:ext>
                </a:extLst>
              </a:tr>
              <a:tr h="4706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п.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работников медицинских учреждений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86943146"/>
                  </a:ext>
                </a:extLst>
              </a:tr>
              <a:tr h="375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работников образовательных учреждений различного уровня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06325937"/>
                  </a:ext>
                </a:extLst>
              </a:tr>
              <a:tr h="3756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для организаций и учреждений физкультурно-спортивного профиля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11319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2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="" xmlns:a16="http://schemas.microsoft.com/office/drawing/2014/main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77186"/>
            <a:ext cx="12192000" cy="20808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E12D3DFC-6E28-44E8-851A-EF828994F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958006"/>
              </p:ext>
            </p:extLst>
          </p:nvPr>
        </p:nvGraphicFramePr>
        <p:xfrm>
          <a:off x="785501" y="861693"/>
          <a:ext cx="10227640" cy="3330410"/>
        </p:xfrm>
        <a:graphic>
          <a:graphicData uri="http://schemas.openxmlformats.org/drawingml/2006/table">
            <a:tbl>
              <a:tblPr firstRow="1" firstCol="1" bandRow="1"/>
              <a:tblGrid>
                <a:gridCol w="893072">
                  <a:extLst>
                    <a:ext uri="{9D8B030D-6E8A-4147-A177-3AD203B41FA5}">
                      <a16:colId xmlns:a16="http://schemas.microsoft.com/office/drawing/2014/main" xmlns="" val="2872034200"/>
                    </a:ext>
                  </a:extLst>
                </a:gridCol>
                <a:gridCol w="9334568">
                  <a:extLst>
                    <a:ext uri="{9D8B030D-6E8A-4147-A177-3AD203B41FA5}">
                      <a16:colId xmlns:a16="http://schemas.microsoft.com/office/drawing/2014/main" xmlns="" val="1190811390"/>
                    </a:ext>
                  </a:extLst>
                </a:gridCol>
              </a:tblGrid>
              <a:tr h="11085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Внесение предложений по оптимизации и повышению эффективности медицинского обеспечения лиц, занимающихся физической культурой и спортом, внедрение в практическую деятельность новых лечебно-диагностических технологий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2280880"/>
                  </a:ext>
                </a:extLst>
              </a:tr>
              <a:tr h="517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предложений, уровень внесения (федеральный, региональный, муниципальный)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49201874"/>
                  </a:ext>
                </a:extLst>
              </a:tr>
              <a:tr h="12370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перечень лечебно-диагностических технологий, внедренных в практическую деятельность (название, область внедрения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мероприятия в области общественного здоровья, разработанные и организованные при участии специалистов врачебно-физкультурного</a:t>
                      </a:r>
                      <a:r>
                        <a:rPr lang="ru-RU" sz="18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диспансера, центра лечебной физкультуры и спортивной медицины (перечислить)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9353018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85501" y="5204012"/>
            <a:ext cx="10590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tserrat"/>
              </a:rPr>
              <a:t>Предложения и комментарии</a:t>
            </a:r>
          </a:p>
          <a:p>
            <a:endParaRPr lang="ru-RU" dirty="0">
              <a:latin typeface="Montserrat"/>
            </a:endParaRPr>
          </a:p>
          <a:p>
            <a:r>
              <a:rPr lang="ru-RU" dirty="0" smtClean="0">
                <a:latin typeface="Montserrat"/>
              </a:rPr>
              <a:t>Исполнитель (лицо, ответственное за предоставление отчета)</a:t>
            </a:r>
          </a:p>
          <a:p>
            <a:r>
              <a:rPr lang="ru-RU" dirty="0" smtClean="0">
                <a:latin typeface="Montserrat"/>
              </a:rPr>
              <a:t>Контактный телефон, электронный адрес</a:t>
            </a:r>
            <a:endParaRPr lang="ru-RU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58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712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68" y="1166949"/>
            <a:ext cx="3975677" cy="569105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446" y="1175250"/>
            <a:ext cx="4037628" cy="28566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Прямоугольник 7"/>
          <p:cNvSpPr/>
          <p:nvPr/>
        </p:nvSpPr>
        <p:spPr>
          <a:xfrm>
            <a:off x="4775446" y="5516971"/>
            <a:ext cx="7416555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https://mednet.ru/novosti/metodika-formirovaniya-svedenij-o-mediczinskom-nablyudenii-za-liczami-zanimayushhimisya-fizicheskoj-kulturoj-i-sportom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50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15353" y="1152938"/>
            <a:ext cx="87540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>
                <a:latin typeface="Montserrat"/>
                <a:cs typeface="Arial" charset="0"/>
              </a:rPr>
              <a:t>СПАСИБО ЗА ВНИМАНИЕ!</a:t>
            </a: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ru-RU" sz="3200" b="1" dirty="0" smtClean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en-US" sz="3200" b="1" dirty="0">
                <a:latin typeface="Montserrat"/>
                <a:cs typeface="Arial" charset="0"/>
              </a:rPr>
              <a:t>E-mail: </a:t>
            </a:r>
            <a:r>
              <a:rPr lang="en-US" sz="3200" b="1" dirty="0">
                <a:latin typeface="Montserrat"/>
                <a:cs typeface="Arial" charset="0"/>
                <a:hlinkClick r:id="rId3"/>
              </a:rPr>
              <a:t>savchenko@mednet.ru</a:t>
            </a: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endParaRPr lang="en-US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>
                <a:latin typeface="Montserrat"/>
                <a:cs typeface="Arial" charset="0"/>
              </a:rPr>
              <a:t>Тел. 8 (495) 618–31–83  доб. </a:t>
            </a:r>
            <a:r>
              <a:rPr lang="ru-RU" sz="3200" b="1" dirty="0" smtClean="0">
                <a:latin typeface="Montserrat"/>
                <a:cs typeface="Arial" charset="0"/>
              </a:rPr>
              <a:t>526</a:t>
            </a:r>
            <a:endParaRPr lang="ru-RU" sz="3200" b="1" dirty="0">
              <a:latin typeface="Montserrat"/>
              <a:cs typeface="Arial" charset="0"/>
            </a:endParaRPr>
          </a:p>
          <a:p>
            <a:pPr marL="365125" lvl="0" indent="-255588" algn="ctr" fontAlgn="base">
              <a:spcBef>
                <a:spcPts val="400"/>
              </a:spcBef>
              <a:spcAft>
                <a:spcPct val="0"/>
              </a:spcAft>
              <a:buClr>
                <a:srgbClr val="72A376"/>
              </a:buClr>
              <a:buSzPct val="68000"/>
            </a:pPr>
            <a:r>
              <a:rPr lang="ru-RU" sz="3200" b="1" dirty="0" smtClean="0">
                <a:latin typeface="Montserrat"/>
                <a:cs typeface="Arial" charset="0"/>
              </a:rPr>
              <a:t>Савченко Екатерина </a:t>
            </a:r>
            <a:r>
              <a:rPr lang="ru-RU" sz="3200" b="1" dirty="0">
                <a:latin typeface="Montserrat"/>
                <a:cs typeface="Arial" charset="0"/>
              </a:rPr>
              <a:t>Дмитриевна</a:t>
            </a:r>
            <a:r>
              <a:rPr lang="ru-RU" sz="4000" b="1" dirty="0">
                <a:latin typeface="Calibri" pitchFamily="34" charset="0"/>
                <a:cs typeface="Arial" charset="0"/>
              </a:rPr>
              <a:t> </a:t>
            </a:r>
            <a:endParaRPr lang="en-US" sz="4000" b="1" dirty="0"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F2A7E58-46EC-7E4A-886F-D0B73D8BCA6A}"/>
              </a:ext>
            </a:extLst>
          </p:cNvPr>
          <p:cNvSpPr txBox="1"/>
          <p:nvPr/>
        </p:nvSpPr>
        <p:spPr>
          <a:xfrm>
            <a:off x="379548" y="298056"/>
            <a:ext cx="8450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0"/>
              </a:rPr>
              <a:t>Нормативная документация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79548" y="1328582"/>
            <a:ext cx="1142992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000" dirty="0" smtClean="0">
                <a:latin typeface="Montserrat"/>
              </a:rPr>
              <a:t>Деятельность </a:t>
            </a:r>
            <a:r>
              <a:rPr lang="ru-RU" sz="2000" dirty="0">
                <a:latin typeface="Montserrat"/>
              </a:rPr>
              <a:t>врачебно-физкультурного диспансера, центра лечебной физкультуры и спортивной медицины </a:t>
            </a:r>
            <a:r>
              <a:rPr lang="ru-RU" sz="2000" dirty="0" smtClean="0">
                <a:latin typeface="Montserrat"/>
              </a:rPr>
              <a:t>регламентирована</a:t>
            </a:r>
          </a:p>
          <a:p>
            <a:pPr algn="just"/>
            <a:r>
              <a:rPr lang="ru-RU" sz="2000" dirty="0" smtClean="0">
                <a:latin typeface="Montserrat"/>
              </a:rPr>
              <a:t> </a:t>
            </a:r>
          </a:p>
          <a:p>
            <a:pPr algn="just"/>
            <a:r>
              <a:rPr lang="ru-RU" sz="2000" dirty="0" smtClean="0">
                <a:latin typeface="Montserrat"/>
              </a:rPr>
              <a:t>приказом Министерства здравоохранения российской Федерации </a:t>
            </a:r>
            <a:r>
              <a:rPr lang="ru-RU" sz="2000" dirty="0" smtClean="0">
                <a:latin typeface=""/>
              </a:rPr>
              <a:t>от 23.10.2020 </a:t>
            </a:r>
            <a:r>
              <a:rPr lang="ru-RU" sz="2000" dirty="0">
                <a:latin typeface=""/>
              </a:rPr>
              <a:t>г. </a:t>
            </a:r>
            <a:r>
              <a:rPr lang="ru-RU" sz="2000" dirty="0" smtClean="0">
                <a:latin typeface=""/>
              </a:rPr>
              <a:t>№ </a:t>
            </a:r>
            <a:r>
              <a:rPr lang="ru-RU" sz="2000" dirty="0">
                <a:latin typeface=""/>
              </a:rPr>
              <a:t>1144н </a:t>
            </a:r>
            <a:endParaRPr lang="ru-RU" sz="2000" dirty="0" smtClean="0">
              <a:latin typeface=""/>
            </a:endParaRPr>
          </a:p>
          <a:p>
            <a:pPr algn="just"/>
            <a:endParaRPr lang="ru-RU" sz="2000" dirty="0" smtClean="0">
              <a:latin typeface=""/>
            </a:endParaRPr>
          </a:p>
          <a:p>
            <a:pPr algn="just"/>
            <a:r>
              <a:rPr lang="ru-RU" sz="2000" dirty="0" smtClean="0">
                <a:latin typeface=""/>
              </a:rPr>
              <a:t>«Об утверждении порядка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обороне" (ГТО)" и форм медицинских заключений о допуске к участию в физкультурных и спортивных мероприятиях»</a:t>
            </a:r>
            <a:endParaRPr lang="ru-RU" sz="2000" dirty="0" smtClean="0">
              <a:latin typeface="Montserrat"/>
            </a:endParaRPr>
          </a:p>
          <a:p>
            <a:pPr algn="just"/>
            <a:endParaRPr lang="ru-RU" sz="2000" dirty="0" smtClean="0">
              <a:latin typeface="Montserrat"/>
            </a:endParaRPr>
          </a:p>
          <a:p>
            <a:pPr algn="just"/>
            <a:r>
              <a:rPr lang="ru-RU" sz="2000" dirty="0" smtClean="0">
                <a:latin typeface="Montserrat"/>
              </a:rPr>
              <a:t>Отчет </a:t>
            </a:r>
            <a:r>
              <a:rPr lang="ru-RU" sz="2000" dirty="0">
                <a:latin typeface="Montserrat"/>
              </a:rPr>
              <a:t>за </a:t>
            </a:r>
            <a:r>
              <a:rPr lang="ru-RU" sz="2000" dirty="0" smtClean="0">
                <a:latin typeface="Montserrat"/>
              </a:rPr>
              <a:t>2021 </a:t>
            </a:r>
            <a:r>
              <a:rPr lang="ru-RU" sz="2000" dirty="0">
                <a:latin typeface="Montserrat"/>
              </a:rPr>
              <a:t>год  </a:t>
            </a:r>
            <a:r>
              <a:rPr lang="ru-RU" sz="2000" dirty="0" smtClean="0">
                <a:latin typeface="Montserrat"/>
              </a:rPr>
              <a:t>предоставляется </a:t>
            </a:r>
            <a:r>
              <a:rPr lang="ru-RU" sz="2000" dirty="0">
                <a:latin typeface="Montserrat"/>
              </a:rPr>
              <a:t>по форме </a:t>
            </a:r>
            <a:r>
              <a:rPr lang="ru-RU" sz="2000" dirty="0" smtClean="0">
                <a:latin typeface="Montserrat"/>
              </a:rPr>
              <a:t>отраслевой </a:t>
            </a:r>
            <a:r>
              <a:rPr lang="ru-RU" sz="2000" dirty="0">
                <a:latin typeface="Montserrat"/>
              </a:rPr>
              <a:t>статистической отчетности </a:t>
            </a:r>
            <a:endParaRPr lang="ru-RU" sz="2000" dirty="0" smtClean="0">
              <a:latin typeface="Montserrat"/>
            </a:endParaRPr>
          </a:p>
          <a:p>
            <a:pPr algn="just"/>
            <a:r>
              <a:rPr lang="ru-RU" sz="2000" dirty="0" smtClean="0">
                <a:latin typeface="Montserrat"/>
              </a:rPr>
              <a:t>№ </a:t>
            </a:r>
            <a:r>
              <a:rPr lang="ru-RU" sz="2000" dirty="0">
                <a:latin typeface="Montserrat"/>
              </a:rPr>
              <a:t>53 </a:t>
            </a:r>
            <a:r>
              <a:rPr lang="ru-RU" sz="2000" dirty="0" smtClean="0">
                <a:latin typeface="Montserrat"/>
              </a:rPr>
              <a:t>«</a:t>
            </a:r>
            <a:r>
              <a:rPr lang="ru-RU" sz="2000" dirty="0">
                <a:latin typeface="Montserrat"/>
              </a:rPr>
              <a:t>Отчет о медицинском наблюдении за лицами, занимающимися физической культурой и спортом» </a:t>
            </a:r>
            <a:r>
              <a:rPr lang="ru-RU" sz="2000" dirty="0" smtClean="0">
                <a:latin typeface="Montserrat"/>
              </a:rPr>
              <a:t>(</a:t>
            </a:r>
            <a:r>
              <a:rPr lang="ru-RU" sz="2000" dirty="0">
                <a:latin typeface="Montserrat"/>
              </a:rPr>
              <a:t>утверждена приказом </a:t>
            </a:r>
            <a:r>
              <a:rPr lang="ru-RU" sz="2000" dirty="0" err="1">
                <a:latin typeface="Montserrat"/>
              </a:rPr>
              <a:t>Минздравмедпрома</a:t>
            </a:r>
            <a:r>
              <a:rPr lang="ru-RU" sz="2000" dirty="0">
                <a:latin typeface="Montserrat"/>
              </a:rPr>
              <a:t> России от </a:t>
            </a:r>
            <a:r>
              <a:rPr lang="ru-RU" sz="2000" dirty="0" smtClean="0">
                <a:latin typeface="Montserrat"/>
              </a:rPr>
              <a:t>26.08.1994 г. </a:t>
            </a:r>
            <a:r>
              <a:rPr lang="ru-RU" sz="2000" dirty="0">
                <a:latin typeface="Montserrat"/>
              </a:rPr>
              <a:t>№182)</a:t>
            </a:r>
          </a:p>
        </p:txBody>
      </p:sp>
    </p:spTree>
    <p:extLst>
      <p:ext uri="{BB962C8B-B14F-4D97-AF65-F5344CB8AC3E}">
        <p14:creationId xmlns:p14="http://schemas.microsoft.com/office/powerpoint/2010/main" val="25593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="" xmlns:a16="http://schemas.microsoft.com/office/drawing/2014/main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I</a:t>
            </a:r>
            <a:r>
              <a:rPr lang="ru-RU" sz="2000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. Диспансерное </a:t>
            </a:r>
            <a:r>
              <a:rPr lang="ru-RU" sz="2000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наблюдение за лицами, занимающимися физической культурой и спортом </a:t>
            </a:r>
            <a:endParaRPr lang="ru-RU" sz="2000" b="1" dirty="0" smtClean="0">
              <a:solidFill>
                <a:schemeClr val="tx1"/>
              </a:solidFill>
              <a:latin typeface="Montserrat"/>
              <a:ea typeface="+mj-ea"/>
              <a:cs typeface="+mj-cs"/>
            </a:endParaRPr>
          </a:p>
          <a:p>
            <a:endParaRPr lang="ru-RU" sz="2000" b="1" dirty="0">
              <a:solidFill>
                <a:schemeClr val="tx1"/>
              </a:solidFill>
              <a:latin typeface="Montserrat"/>
              <a:ea typeface="+mj-ea"/>
              <a:cs typeface="+mj-cs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   таблица 3/2100</a:t>
            </a:r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541" y="1202556"/>
            <a:ext cx="11119901" cy="484879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4" name="TextBox 3"/>
          <p:cNvSpPr txBox="1"/>
          <p:nvPr/>
        </p:nvSpPr>
        <p:spPr>
          <a:xfrm>
            <a:off x="497541" y="6293224"/>
            <a:ext cx="11119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Контроль: стр. 01 = стр. 02+03+04+05 по всем гр.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-30069" y="7464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2. Медицинская помощь при  спортивно-массовых </a:t>
            </a:r>
            <a:r>
              <a:rPr lang="ru-RU" sz="2000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мероприятиях</a:t>
            </a:r>
          </a:p>
          <a:p>
            <a:endParaRPr lang="ru-RU" sz="2000" b="1" dirty="0" smtClean="0">
              <a:solidFill>
                <a:schemeClr val="tx1"/>
              </a:solidFill>
              <a:latin typeface="Montserrat"/>
              <a:ea typeface="+mj-ea"/>
              <a:cs typeface="+mj-cs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Montserrat"/>
                <a:ea typeface="+mj-ea"/>
                <a:cs typeface="+mj-cs"/>
              </a:rPr>
              <a:t>таблица 3/2200</a:t>
            </a:r>
            <a:endParaRPr lang="ru-RU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="" xmlns:a16="http://schemas.microsoft.com/office/drawing/2014/main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230926"/>
              </p:ext>
            </p:extLst>
          </p:nvPr>
        </p:nvGraphicFramePr>
        <p:xfrm>
          <a:off x="377825" y="1066641"/>
          <a:ext cx="11376211" cy="4493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718"/>
                <a:gridCol w="591670"/>
                <a:gridCol w="1761565"/>
                <a:gridCol w="1506071"/>
                <a:gridCol w="1508915"/>
                <a:gridCol w="1075037"/>
                <a:gridCol w="2194235"/>
              </a:tblGrid>
              <a:tr h="780761">
                <a:tc rowSpan="2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№ стр.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Всего обслужено мероприятий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Число участников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Число обращений за мед. помощью</a:t>
                      </a:r>
                    </a:p>
                    <a:p>
                      <a:pPr algn="ctr"/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Число лиц, получивших спортивные травмы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371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из них тяжелые, потребовавшие госпитализации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034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58779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Соревнования</a:t>
                      </a:r>
                      <a:endParaRPr lang="ru-RU" sz="2000" b="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01</a:t>
                      </a:r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926791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Учебно-тренировочные занятия</a:t>
                      </a:r>
                      <a:endParaRPr lang="ru-RU" sz="2000" b="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02</a:t>
                      </a:r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645945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Учебно-тренировочные</a:t>
                      </a:r>
                      <a:r>
                        <a:rPr lang="ru-RU" sz="2000" b="0" baseline="0" dirty="0" smtClean="0"/>
                        <a:t> сборы</a:t>
                      </a:r>
                      <a:endParaRPr lang="ru-RU" sz="2000" b="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03</a:t>
                      </a:r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7825" y="5771684"/>
            <a:ext cx="1137621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Контроль:   гр.6 ≤ гр.4 по стр. 01, 02, 03</a:t>
            </a:r>
          </a:p>
          <a:p>
            <a:r>
              <a:rPr lang="ru-RU" sz="2000" i="1" dirty="0"/>
              <a:t>                   </a:t>
            </a:r>
            <a:r>
              <a:rPr lang="ru-RU" sz="2000" i="1" dirty="0" smtClean="0"/>
              <a:t>    гр.7 </a:t>
            </a:r>
            <a:r>
              <a:rPr lang="ru-RU" sz="2000" i="1" dirty="0"/>
              <a:t>≤ </a:t>
            </a:r>
            <a:r>
              <a:rPr lang="ru-RU" sz="2000" i="1" dirty="0" smtClean="0"/>
              <a:t>гр.6 </a:t>
            </a:r>
            <a:r>
              <a:rPr lang="ru-RU" sz="2000" i="1" dirty="0"/>
              <a:t>по стр. 01, 02, 03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prstClr val="black"/>
                </a:solidFill>
                <a:latin typeface="Montserrat"/>
              </a:rPr>
              <a:t>Перед предоставлением сформированного годового отчета в ЦНИИОИЗ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</a:rPr>
              <a:t>необходимо:</a:t>
            </a:r>
            <a:endParaRPr lang="ru-RU" sz="2000" dirty="0">
              <a:solidFill>
                <a:srgbClr val="CBAD9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="" xmlns:a16="http://schemas.microsoft.com/office/drawing/2014/main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1975" y="2136339"/>
            <a:ext cx="107875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1. сопоставить 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данные текущего отчета с данными за предыдущий год;</a:t>
            </a: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latin typeface="Montserrat"/>
            </a:endParaRP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2. уточнить 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причины резких изменений (роста, снижения) отдельных </a:t>
            </a: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 показателей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.</a:t>
            </a:r>
          </a:p>
          <a:p>
            <a:pPr marL="266700" lvl="0" indent="-26670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Montserrat"/>
              </a:rPr>
              <a:t>    </a:t>
            </a: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    Все  </a:t>
            </a:r>
            <a:r>
              <a:rPr lang="ru-RU" sz="2400" dirty="0">
                <a:solidFill>
                  <a:srgbClr val="FF0000"/>
                </a:solidFill>
                <a:latin typeface="Montserrat"/>
              </a:rPr>
              <a:t>значительные расхождения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  </a:t>
            </a:r>
            <a:endParaRPr lang="ru-RU" sz="2400" dirty="0" smtClean="0">
              <a:solidFill>
                <a:prstClr val="black"/>
              </a:solidFill>
              <a:latin typeface="Montserrat"/>
            </a:endParaRP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   сведений 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отчетного периода с </a:t>
            </a: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данными предыдущего </a:t>
            </a:r>
            <a:r>
              <a:rPr lang="ru-RU" sz="2400" dirty="0">
                <a:solidFill>
                  <a:prstClr val="black"/>
                </a:solidFill>
                <a:latin typeface="Montserrat"/>
              </a:rPr>
              <a:t>года </a:t>
            </a:r>
            <a:endParaRPr lang="ru-RU" sz="2400" dirty="0" smtClean="0">
              <a:solidFill>
                <a:prstClr val="black"/>
              </a:solidFill>
              <a:latin typeface="Montserrat"/>
            </a:endParaRP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Montserrat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Montserrat"/>
              </a:rPr>
              <a:t>   необходимо </a:t>
            </a:r>
            <a:r>
              <a:rPr lang="ru-RU" sz="2400" dirty="0" smtClean="0">
                <a:solidFill>
                  <a:srgbClr val="FF0000"/>
                </a:solidFill>
                <a:latin typeface="Montserrat"/>
              </a:rPr>
              <a:t>пояснить </a:t>
            </a:r>
          </a:p>
          <a:p>
            <a:pPr marL="266700" lvl="0" indent="-2667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Montserrat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Montserrat"/>
              </a:rPr>
              <a:t>   </a:t>
            </a:r>
            <a:r>
              <a:rPr lang="ru-RU" sz="2400" dirty="0" smtClean="0">
                <a:latin typeface="Montserrat"/>
              </a:rPr>
              <a:t>(приложить отдельный сопроводительный лист с пояснениями)</a:t>
            </a:r>
            <a:r>
              <a:rPr lang="ru-RU" sz="2000" dirty="0" smtClean="0">
                <a:latin typeface="Montserrat"/>
              </a:rPr>
              <a:t> </a:t>
            </a:r>
            <a:endParaRPr lang="ru-RU" sz="20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285099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</a:t>
            </a:r>
            <a:endParaRPr lang="ru-RU" sz="2000" dirty="0">
              <a:solidFill>
                <a:prstClr val="black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к годовой форме отраслевой статистической отчетности №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53 «</a:t>
            </a: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Отчет о медицинском наблюдении за лицами, </a:t>
            </a:r>
            <a:r>
              <a:rPr lang="ru-RU" sz="2000" b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занимающимися </a:t>
            </a:r>
            <a:r>
              <a:rPr lang="ru-RU" sz="2000" b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физической культурой и спортом»</a:t>
            </a:r>
            <a:endParaRPr lang="ru-RU" sz="2000" dirty="0">
              <a:solidFill>
                <a:prstClr val="black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9522" y="1462187"/>
            <a:ext cx="11432958" cy="3032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Пояснительная записка составлена согласно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приложениям к Порядку </a:t>
            </a: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физкультурно-спортивного комплекса «Готов к труду и обороне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» (ГТО)» и форм медицинских заключений о допуске к участию в физкультурных и спортивных мероприятиях», </a:t>
            </a: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утвержденному приказом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Минздрава РФ </a:t>
            </a: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от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23.10.2020 г</a:t>
            </a: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. № </a:t>
            </a:r>
            <a:r>
              <a:rPr lang="ru-RU" sz="2000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1144н</a:t>
            </a:r>
            <a:r>
              <a:rPr lang="ru-RU" sz="2000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9522" y="4494492"/>
            <a:ext cx="11332866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пояснительной записке предоставляются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сводные сведения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субъекту за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отчетный период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(2021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пояснительной записки: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«Методика формирования сведений о медицинском наблюдении за лицами, занимающимися физической культурой и спортом» </a:t>
            </a:r>
          </a:p>
          <a:p>
            <a:pPr lvl="0" indent="449580" algn="just" fontAlgn="base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https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://mednet.ru/novosti/metodika-formirovaniya-svedenij-o-mediczinskom-nablyudenii-za-liczami-zanimayushhimisya-fizicheskoj-kulturoj-i-sportom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83" y="-11415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Таблица 1</a:t>
            </a:r>
            <a:b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Структура службы наблюдения за лицами, </a:t>
            </a:r>
            <a:endParaRPr lang="ru-RU" sz="2000" b="1" dirty="0" smtClean="0">
              <a:solidFill>
                <a:schemeClr val="tx1"/>
              </a:solidFill>
              <a:latin typeface="Montserra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занимающимися </a:t>
            </a:r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физической культурой и спортом на территории региона</a:t>
            </a:r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0862720"/>
              </p:ext>
            </p:extLst>
          </p:nvPr>
        </p:nvGraphicFramePr>
        <p:xfrm>
          <a:off x="351942" y="1191106"/>
          <a:ext cx="8751715" cy="4954199"/>
        </p:xfrm>
        <a:graphic>
          <a:graphicData uri="http://schemas.openxmlformats.org/drawingml/2006/table">
            <a:tbl>
              <a:tblPr firstRow="1" firstCol="1" bandRow="1"/>
              <a:tblGrid>
                <a:gridCol w="26519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85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07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67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37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2529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Вид организации (структурного подразделения)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в субъекте РФ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Указать: самостоятельный, входит в состав организации (указать название и место расположения), является юридическим лицом*</a:t>
                      </a:r>
                      <a:endParaRPr lang="ru-RU" sz="14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Численность обслуживаемого населения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35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</a:t>
                      </a:r>
                      <a:endParaRPr lang="ru-RU" sz="14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</a:t>
                      </a:r>
                      <a:endParaRPr lang="ru-RU" sz="14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диспансер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Врачебно-физкультурное отделение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Врачебно-физкультурный кабинет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49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лечебной физкультуры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 лечебной физкультуры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597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Центр спортивной медицины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184341" y="3200479"/>
            <a:ext cx="26251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*</a:t>
            </a:r>
            <a:r>
              <a:rPr lang="ru-RU" sz="1400" b="1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ВФД самостоятельный</a:t>
            </a: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 – не объединен ни с какой другой организацией; </a:t>
            </a:r>
            <a:endParaRPr lang="ru-RU" sz="1400" i="1" dirty="0" smtClean="0">
              <a:solidFill>
                <a:prstClr val="black"/>
              </a:solidFill>
              <a:latin typeface="Montserrat"/>
              <a:ea typeface="Calibri" panose="020F05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ВФД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 </a:t>
            </a:r>
            <a:r>
              <a:rPr lang="ru-RU" sz="1400" b="1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входит в состав другой организации как структурное подразделение </a:t>
            </a: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– указать в какую организацию 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входит,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ВФД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 </a:t>
            </a:r>
            <a:r>
              <a:rPr lang="ru-RU" sz="1400" b="1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является </a:t>
            </a:r>
            <a:r>
              <a:rPr lang="ru-RU" sz="1400" b="1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юридическим лицом</a:t>
            </a: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 (в 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состав ВФД входят другие подразделения, </a:t>
            </a: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например, 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центр </a:t>
            </a:r>
            <a:r>
              <a:rPr lang="ru-RU" sz="1400" i="1" dirty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медицинской </a:t>
            </a:r>
            <a:r>
              <a:rPr lang="ru-RU" sz="1400" i="1" dirty="0" smtClean="0">
                <a:solidFill>
                  <a:prstClr val="black"/>
                </a:solidFill>
                <a:latin typeface="Montserrat"/>
                <a:ea typeface="Calibri" panose="020F0502020204030204" pitchFamily="34" charset="0"/>
              </a:rPr>
              <a:t>профилактики)</a:t>
            </a:r>
            <a:endParaRPr lang="ru-RU" sz="1400" dirty="0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6887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86932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Таблица 2</a:t>
            </a:r>
            <a:b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Штаты и </a:t>
            </a:r>
            <a:r>
              <a:rPr lang="ru-RU" sz="2000" b="1" dirty="0" smtClean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кадры</a:t>
            </a:r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102860"/>
              </p:ext>
            </p:extLst>
          </p:nvPr>
        </p:nvGraphicFramePr>
        <p:xfrm>
          <a:off x="718565" y="869459"/>
          <a:ext cx="10411998" cy="6077653"/>
        </p:xfrm>
        <a:graphic>
          <a:graphicData uri="http://schemas.openxmlformats.org/drawingml/2006/table">
            <a:tbl>
              <a:tblPr firstRow="1" firstCol="1" bandRow="1"/>
              <a:tblGrid>
                <a:gridCol w="31018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48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95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027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293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293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0276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2936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2936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50276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84058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Штатных ставок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Занято ставок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физ. лиц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87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ВФД/ЦСМ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ВФД/ЦСМ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ВФД/ЦСМ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Отделение (кабинет)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marL="71755" marR="7175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Медицинский пункт учреждения и/или организации физкультурно-спортивного профиля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24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Главный врач (директор, зав. отделением)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1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спортивной медицине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хирург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терапевт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педиатр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кардиолог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невролог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офтальмолог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616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ортопед-травматолог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отоларинголог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по ЛФК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стоматолог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40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клинической лаборатории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50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функциональной диагностики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 физиотерапевт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Фельдшер</a:t>
                      </a:r>
                      <a:endParaRPr lang="ru-RU" sz="120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824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медперсонал (медицинская сестра)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840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Другие </a:t>
                      </a:r>
                      <a:r>
                        <a:rPr lang="ru-RU" sz="12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специалисты (указать какие)</a:t>
                      </a:r>
                      <a:endParaRPr lang="ru-RU" sz="12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993" marR="479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2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="" xmlns:a16="http://schemas.microsoft.com/office/drawing/2014/main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2353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Таблица 3</a:t>
            </a:r>
            <a:b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Montserrat"/>
                <a:ea typeface="Calibri" panose="020F0502020204030204" pitchFamily="34" charset="0"/>
                <a:cs typeface="Times New Roman" panose="02020603050405020304" pitchFamily="18" charset="0"/>
              </a:rPr>
              <a:t>Диспансерное наблюдение за лицами, занимающимися физической культурой и спортом</a:t>
            </a:r>
            <a:endParaRPr lang="ru-RU" sz="2000" dirty="0">
              <a:solidFill>
                <a:schemeClr val="tx1"/>
              </a:solidFill>
              <a:latin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123886"/>
              </p:ext>
            </p:extLst>
          </p:nvPr>
        </p:nvGraphicFramePr>
        <p:xfrm>
          <a:off x="363070" y="1844824"/>
          <a:ext cx="11446406" cy="4016988"/>
        </p:xfrm>
        <a:graphic>
          <a:graphicData uri="http://schemas.openxmlformats.org/drawingml/2006/table">
            <a:tbl>
              <a:tblPr firstRow="1" firstCol="1" bandRow="1"/>
              <a:tblGrid>
                <a:gridCol w="31688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59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39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085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262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1995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29269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Прошли углубленное медицинское обследование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 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них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3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нуждались в лечении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закончили лечение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92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(18 лет и старше)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(0-17 лет)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(18 лет и старше)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(0-17 лет)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Взрослые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(18 лет и старше)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Дети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(0-17 лет)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9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Всего человек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том числе: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спортсмены 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сборных команд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92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учащиеся 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ДЮСШ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585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лица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занимающиеся в </a:t>
                      </a: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спортивных 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секциях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878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лица</a:t>
                      </a:r>
                      <a:r>
                        <a:rPr lang="ru-RU" sz="1400" b="1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занимающиеся в группах ОФП, «здоровья» и др.</a:t>
                      </a:r>
                      <a:endParaRPr lang="ru-RU" sz="1400" dirty="0">
                        <a:effectLst/>
                        <a:latin typeface="Montserra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Lucida Sans Unicode"/>
                        </a:defRPr>
                      </a:lvl9pPr>
                    </a:lstStyle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Montserra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3603</TotalTime>
  <Words>1506</Words>
  <Application>Microsoft Office PowerPoint</Application>
  <PresentationFormat>Широкоэкранный</PresentationFormat>
  <Paragraphs>459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Montserrat</vt:lpstr>
      <vt:lpstr>Montserrat Light</vt:lpstr>
      <vt:lpstr>Montserrat Medium</vt:lpstr>
      <vt:lpstr>Montserrat SemiBold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Екатерина Д. Савченко</cp:lastModifiedBy>
  <cp:revision>78</cp:revision>
  <dcterms:created xsi:type="dcterms:W3CDTF">2020-11-29T07:52:22Z</dcterms:created>
  <dcterms:modified xsi:type="dcterms:W3CDTF">2021-11-29T06:12:52Z</dcterms:modified>
</cp:coreProperties>
</file>