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86" r:id="rId3"/>
    <p:sldId id="258" r:id="rId4"/>
    <p:sldId id="260" r:id="rId5"/>
    <p:sldId id="287" r:id="rId6"/>
    <p:sldId id="261" r:id="rId7"/>
    <p:sldId id="288" r:id="rId8"/>
    <p:sldId id="259" r:id="rId9"/>
    <p:sldId id="263" r:id="rId10"/>
    <p:sldId id="289" r:id="rId11"/>
    <p:sldId id="264" r:id="rId12"/>
    <p:sldId id="275" r:id="rId13"/>
    <p:sldId id="276" r:id="rId14"/>
    <p:sldId id="291" r:id="rId15"/>
    <p:sldId id="277" r:id="rId16"/>
    <p:sldId id="278" r:id="rId17"/>
    <p:sldId id="268" r:id="rId18"/>
    <p:sldId id="269" r:id="rId19"/>
    <p:sldId id="279" r:id="rId20"/>
    <p:sldId id="280" r:id="rId21"/>
    <p:sldId id="271" r:id="rId22"/>
    <p:sldId id="281" r:id="rId23"/>
    <p:sldId id="272" r:id="rId24"/>
    <p:sldId id="282" r:id="rId25"/>
    <p:sldId id="283" r:id="rId26"/>
    <p:sldId id="274" r:id="rId27"/>
    <p:sldId id="273" r:id="rId28"/>
    <p:sldId id="267" r:id="rId29"/>
    <p:sldId id="265" r:id="rId30"/>
    <p:sldId id="284" r:id="rId31"/>
    <p:sldId id="285" r:id="rId32"/>
    <p:sldId id="266" r:id="rId33"/>
    <p:sldId id="292" r:id="rId34"/>
    <p:sldId id="293" r:id="rId35"/>
  </p:sldIdLst>
  <p:sldSz cx="9144000" cy="6858000" type="screen4x3"/>
  <p:notesSz cx="6858000" cy="9144000"/>
  <p:defaultTextStyle>
    <a:defPPr>
      <a:defRPr lang="ru-R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3421168-4436-924B-AEE3-27D8FCAA07E7}" type="doc">
      <dgm:prSet loTypeId="urn:microsoft.com/office/officeart/2008/layout/NameandTitleOrganizationalChart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7909827-4DCD-564A-99B5-CD94B7D4DD4B}">
      <dgm:prSet phldrT="[Текст]"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>
        <a:solidFill>
          <a:srgbClr val="C0504D"/>
        </a:solidFill>
      </dgm:spPr>
      <dgm:t>
        <a:bodyPr/>
        <a:lstStyle/>
        <a:p>
          <a:r>
            <a:rPr lang="ru-RU" sz="2400" dirty="0"/>
            <a:t>Форма федерального статистического наблюдения № 30 </a:t>
          </a:r>
        </a:p>
      </dgm:t>
    </dgm:pt>
    <dgm:pt modelId="{E7F772A4-C449-084C-AA50-FEA16A8CB65B}" type="parTrans" cxnId="{FF96548D-D81B-3447-8601-58435A7DDE78}">
      <dgm:prSet/>
      <dgm:spPr/>
      <dgm:t>
        <a:bodyPr/>
        <a:lstStyle/>
        <a:p>
          <a:endParaRPr lang="ru-RU"/>
        </a:p>
      </dgm:t>
    </dgm:pt>
    <dgm:pt modelId="{617511A1-87A5-6E41-8048-9EE234FCD469}" type="sibTrans" cxnId="{FF96548D-D81B-3447-8601-58435A7DDE78}">
      <dgm:prSet custT="1"/>
      <dgm:spPr/>
      <dgm:t>
        <a:bodyPr/>
        <a:lstStyle/>
        <a:p>
          <a:r>
            <a:rPr lang="ru-RU" sz="1600" dirty="0"/>
            <a:t>Деятельность лабораторной службы </a:t>
          </a:r>
        </a:p>
      </dgm:t>
    </dgm:pt>
    <dgm:pt modelId="{B5B0F8B2-D4CB-5E41-8299-0EC22A85DA6A}">
      <dgm:prSet phldrT="[Текст]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>
        <a:solidFill>
          <a:srgbClr val="C0504D"/>
        </a:solidFill>
      </dgm:spPr>
      <dgm:t>
        <a:bodyPr anchor="t"/>
        <a:lstStyle/>
        <a:p>
          <a:r>
            <a:rPr lang="ru-RU" dirty="0"/>
            <a:t>Сведения, касающиеся непосредственно работы клинико-диагностических лабораторий</a:t>
          </a:r>
        </a:p>
      </dgm:t>
    </dgm:pt>
    <dgm:pt modelId="{771D879F-FD8F-1A40-B8FE-88C5E14D9F76}" type="parTrans" cxnId="{03D03F9E-8535-8D4F-9004-CB6980F5A167}">
      <dgm:prSet/>
      <dgm:spPr/>
      <dgm:t>
        <a:bodyPr/>
        <a:lstStyle/>
        <a:p>
          <a:endParaRPr lang="ru-RU"/>
        </a:p>
      </dgm:t>
    </dgm:pt>
    <dgm:pt modelId="{2AC39814-0899-3F46-A1A3-DFE5FC352222}" type="sibTrans" cxnId="{03D03F9E-8535-8D4F-9004-CB6980F5A167}">
      <dgm:prSet custT="1"/>
      <dgm:spPr/>
      <dgm:t>
        <a:bodyPr/>
        <a:lstStyle/>
        <a:p>
          <a:r>
            <a:rPr lang="ru-RU" sz="1400" dirty="0"/>
            <a:t>Раздел </a:t>
          </a:r>
          <a:r>
            <a:rPr lang="en-US" sz="1400" dirty="0"/>
            <a:t>VI. </a:t>
          </a:r>
          <a:r>
            <a:rPr lang="ru-RU" sz="1400" dirty="0"/>
            <a:t>Работа диагностических отделений (кабинетов)</a:t>
          </a:r>
        </a:p>
        <a:p>
          <a:r>
            <a:rPr lang="ru-RU" sz="1400" dirty="0"/>
            <a:t>12. Деятельность лаборатории</a:t>
          </a:r>
        </a:p>
        <a:p>
          <a:r>
            <a:rPr lang="ru-RU" sz="1400" dirty="0"/>
            <a:t>Таблица 5300, 5301, 5302</a:t>
          </a:r>
        </a:p>
      </dgm:t>
    </dgm:pt>
    <dgm:pt modelId="{91F83F02-5026-5D40-8DE3-F025A55820B5}">
      <dgm:prSet phldrT="[Текст]"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>
        <a:solidFill>
          <a:srgbClr val="C0504D"/>
        </a:solidFill>
      </dgm:spPr>
      <dgm:t>
        <a:bodyPr anchor="t"/>
        <a:lstStyle/>
        <a:p>
          <a:r>
            <a:rPr lang="ru-RU" sz="1600" dirty="0"/>
            <a:t>Сведения, касающиеся медицинской организации, в структуре которой находятся подразделения, выполняющие лабораторные диагностические исследования</a:t>
          </a:r>
        </a:p>
      </dgm:t>
    </dgm:pt>
    <dgm:pt modelId="{032F95E9-E753-DA48-81D7-642E0A0B04F3}" type="parTrans" cxnId="{D13D2F3A-D99F-474F-B110-A133919765E0}">
      <dgm:prSet/>
      <dgm:spPr/>
      <dgm:t>
        <a:bodyPr/>
        <a:lstStyle/>
        <a:p>
          <a:endParaRPr lang="ru-RU"/>
        </a:p>
      </dgm:t>
    </dgm:pt>
    <dgm:pt modelId="{B497D23E-CD8B-834A-A0F8-5AF0D277B1B9}" type="sibTrans" cxnId="{D13D2F3A-D99F-474F-B110-A133919765E0}">
      <dgm:prSet/>
      <dgm:spPr/>
      <dgm:t>
        <a:bodyPr/>
        <a:lstStyle/>
        <a:p>
          <a:r>
            <a:rPr lang="ru-RU" dirty="0"/>
            <a:t>Таблица 1001, 1003</a:t>
          </a:r>
        </a:p>
      </dgm:t>
    </dgm:pt>
    <dgm:pt modelId="{37DE26A3-43AB-E440-856C-AF9AC39DD39B}">
      <dgm:prSet phldrT="[Текст]"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>
        <a:solidFill>
          <a:srgbClr val="C0504D"/>
        </a:solidFill>
      </dgm:spPr>
      <dgm:t>
        <a:bodyPr anchor="t"/>
        <a:lstStyle/>
        <a:p>
          <a:r>
            <a:rPr lang="ru-RU" sz="1800" dirty="0"/>
            <a:t>Сведения, касающиеся кадрового обеспечения медицинских учреждения</a:t>
          </a:r>
        </a:p>
      </dgm:t>
    </dgm:pt>
    <dgm:pt modelId="{D0335A2D-8368-E846-953D-49F564EE04D6}" type="parTrans" cxnId="{89D29F57-CE6A-194F-99D0-79236FC4FAC7}">
      <dgm:prSet/>
      <dgm:spPr/>
      <dgm:t>
        <a:bodyPr/>
        <a:lstStyle/>
        <a:p>
          <a:endParaRPr lang="ru-RU"/>
        </a:p>
      </dgm:t>
    </dgm:pt>
    <dgm:pt modelId="{31C01BBB-5AC9-514A-A16B-77259CA9E6D0}" type="sibTrans" cxnId="{89D29F57-CE6A-194F-99D0-79236FC4FAC7}">
      <dgm:prSet custT="1"/>
      <dgm:spPr/>
      <dgm:t>
        <a:bodyPr/>
        <a:lstStyle/>
        <a:p>
          <a:r>
            <a:rPr lang="ru-RU" sz="1700" dirty="0"/>
            <a:t>Таблица 1100</a:t>
          </a:r>
        </a:p>
      </dgm:t>
    </dgm:pt>
    <dgm:pt modelId="{B400C100-0F21-984D-8520-548313CD23FE}" type="pres">
      <dgm:prSet presAssocID="{E3421168-4436-924B-AEE3-27D8FCAA07E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13513E8-E50A-BF49-82B5-DE6DF3B7B337}" type="pres">
      <dgm:prSet presAssocID="{E7909827-4DCD-564A-99B5-CD94B7D4DD4B}" presName="hierRoot1" presStyleCnt="0">
        <dgm:presLayoutVars>
          <dgm:hierBranch val="init"/>
        </dgm:presLayoutVars>
      </dgm:prSet>
      <dgm:spPr/>
    </dgm:pt>
    <dgm:pt modelId="{EAB7361C-F89D-1A4A-AF5B-F3C57C7C53A5}" type="pres">
      <dgm:prSet presAssocID="{E7909827-4DCD-564A-99B5-CD94B7D4DD4B}" presName="rootComposite1" presStyleCnt="0"/>
      <dgm:spPr/>
    </dgm:pt>
    <dgm:pt modelId="{39A9207A-A502-C44A-8C37-43CE80569407}" type="pres">
      <dgm:prSet presAssocID="{E7909827-4DCD-564A-99B5-CD94B7D4DD4B}" presName="rootText1" presStyleLbl="node0" presStyleIdx="0" presStyleCnt="1" custScaleX="166065" custScaleY="142270" custLinFactNeighborX="-5696" custLinFactNeighborY="-61158">
        <dgm:presLayoutVars>
          <dgm:chMax/>
          <dgm:chPref val="3"/>
        </dgm:presLayoutVars>
      </dgm:prSet>
      <dgm:spPr/>
      <dgm:t>
        <a:bodyPr/>
        <a:lstStyle/>
        <a:p>
          <a:endParaRPr lang="ru-RU"/>
        </a:p>
      </dgm:t>
    </dgm:pt>
    <dgm:pt modelId="{323E9145-F17A-514C-A176-91D27A0CA57B}" type="pres">
      <dgm:prSet presAssocID="{E7909827-4DCD-564A-99B5-CD94B7D4DD4B}" presName="titleText1" presStyleLbl="fgAcc0" presStyleIdx="0" presStyleCnt="1" custScaleX="120790" custScaleY="200667" custLinFactNeighborX="24165" custLinFactNeighborY="-81014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117FDFDF-287E-6D4B-8FDE-21EA44593100}" type="pres">
      <dgm:prSet presAssocID="{E7909827-4DCD-564A-99B5-CD94B7D4DD4B}" presName="rootConnector1" presStyleLbl="node1" presStyleIdx="0" presStyleCnt="3"/>
      <dgm:spPr/>
      <dgm:t>
        <a:bodyPr/>
        <a:lstStyle/>
        <a:p>
          <a:endParaRPr lang="ru-RU"/>
        </a:p>
      </dgm:t>
    </dgm:pt>
    <dgm:pt modelId="{7FD28D6F-CB0E-E144-B9E7-18B71564D38B}" type="pres">
      <dgm:prSet presAssocID="{E7909827-4DCD-564A-99B5-CD94B7D4DD4B}" presName="hierChild2" presStyleCnt="0"/>
      <dgm:spPr/>
    </dgm:pt>
    <dgm:pt modelId="{2253EEE3-3831-2C48-A73C-BAD688596B6C}" type="pres">
      <dgm:prSet presAssocID="{771D879F-FD8F-1A40-B8FE-88C5E14D9F76}" presName="Name37" presStyleLbl="parChTrans1D2" presStyleIdx="0" presStyleCnt="3"/>
      <dgm:spPr/>
      <dgm:t>
        <a:bodyPr/>
        <a:lstStyle/>
        <a:p>
          <a:endParaRPr lang="ru-RU"/>
        </a:p>
      </dgm:t>
    </dgm:pt>
    <dgm:pt modelId="{BD9E6417-F9B0-B342-8FA8-736F29E75C73}" type="pres">
      <dgm:prSet presAssocID="{B5B0F8B2-D4CB-5E41-8299-0EC22A85DA6A}" presName="hierRoot2" presStyleCnt="0">
        <dgm:presLayoutVars>
          <dgm:hierBranch val="init"/>
        </dgm:presLayoutVars>
      </dgm:prSet>
      <dgm:spPr/>
    </dgm:pt>
    <dgm:pt modelId="{3D6AE74B-1366-7143-8328-ED1278DA9C26}" type="pres">
      <dgm:prSet presAssocID="{B5B0F8B2-D4CB-5E41-8299-0EC22A85DA6A}" presName="rootComposite" presStyleCnt="0"/>
      <dgm:spPr/>
    </dgm:pt>
    <dgm:pt modelId="{5F1553E3-0CFC-7142-A3D8-ACD524E6F43E}" type="pres">
      <dgm:prSet presAssocID="{B5B0F8B2-D4CB-5E41-8299-0EC22A85DA6A}" presName="rootText" presStyleLbl="node1" presStyleIdx="0" presStyleCnt="3" custScaleY="244589" custLinFactNeighborX="3625">
        <dgm:presLayoutVars>
          <dgm:chMax/>
          <dgm:chPref val="3"/>
        </dgm:presLayoutVars>
      </dgm:prSet>
      <dgm:spPr/>
      <dgm:t>
        <a:bodyPr/>
        <a:lstStyle/>
        <a:p>
          <a:endParaRPr lang="ru-RU"/>
        </a:p>
      </dgm:t>
    </dgm:pt>
    <dgm:pt modelId="{759D465A-DF97-6349-8EAC-5068C7CB22CE}" type="pres">
      <dgm:prSet presAssocID="{B5B0F8B2-D4CB-5E41-8299-0EC22A85DA6A}" presName="titleText2" presStyleLbl="fgAcc1" presStyleIdx="0" presStyleCnt="3" custScaleX="148878" custScaleY="360944" custLinFactY="100000" custLinFactNeighborX="15389" custLinFactNeighborY="125036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D2BB4548-D489-154D-9570-B35F31E005F0}" type="pres">
      <dgm:prSet presAssocID="{B5B0F8B2-D4CB-5E41-8299-0EC22A85DA6A}" presName="rootConnector" presStyleLbl="node2" presStyleIdx="0" presStyleCnt="0"/>
      <dgm:spPr/>
      <dgm:t>
        <a:bodyPr/>
        <a:lstStyle/>
        <a:p>
          <a:endParaRPr lang="ru-RU"/>
        </a:p>
      </dgm:t>
    </dgm:pt>
    <dgm:pt modelId="{6C84EF7A-583B-7048-B60A-64B12B2AD2B3}" type="pres">
      <dgm:prSet presAssocID="{B5B0F8B2-D4CB-5E41-8299-0EC22A85DA6A}" presName="hierChild4" presStyleCnt="0"/>
      <dgm:spPr/>
    </dgm:pt>
    <dgm:pt modelId="{5133D46D-BC91-E044-8FBC-15405A5090D8}" type="pres">
      <dgm:prSet presAssocID="{B5B0F8B2-D4CB-5E41-8299-0EC22A85DA6A}" presName="hierChild5" presStyleCnt="0"/>
      <dgm:spPr/>
    </dgm:pt>
    <dgm:pt modelId="{FE670213-E446-E745-B51C-EC4522794C15}" type="pres">
      <dgm:prSet presAssocID="{032F95E9-E753-DA48-81D7-642E0A0B04F3}" presName="Name37" presStyleLbl="parChTrans1D2" presStyleIdx="1" presStyleCnt="3"/>
      <dgm:spPr/>
      <dgm:t>
        <a:bodyPr/>
        <a:lstStyle/>
        <a:p>
          <a:endParaRPr lang="ru-RU"/>
        </a:p>
      </dgm:t>
    </dgm:pt>
    <dgm:pt modelId="{D5E2F868-BEE9-EE43-8B70-CCA2DCB695E0}" type="pres">
      <dgm:prSet presAssocID="{91F83F02-5026-5D40-8DE3-F025A55820B5}" presName="hierRoot2" presStyleCnt="0">
        <dgm:presLayoutVars>
          <dgm:hierBranch val="init"/>
        </dgm:presLayoutVars>
      </dgm:prSet>
      <dgm:spPr/>
    </dgm:pt>
    <dgm:pt modelId="{929D9C25-9591-D14F-A38C-FE4D814612CF}" type="pres">
      <dgm:prSet presAssocID="{91F83F02-5026-5D40-8DE3-F025A55820B5}" presName="rootComposite" presStyleCnt="0"/>
      <dgm:spPr/>
    </dgm:pt>
    <dgm:pt modelId="{A3A72188-3654-B448-B930-5B6CC86CE600}" type="pres">
      <dgm:prSet presAssocID="{91F83F02-5026-5D40-8DE3-F025A55820B5}" presName="rootText" presStyleLbl="node1" presStyleIdx="1" presStyleCnt="3" custScaleY="248084">
        <dgm:presLayoutVars>
          <dgm:chMax/>
          <dgm:chPref val="3"/>
        </dgm:presLayoutVars>
      </dgm:prSet>
      <dgm:spPr/>
      <dgm:t>
        <a:bodyPr/>
        <a:lstStyle/>
        <a:p>
          <a:endParaRPr lang="ru-RU"/>
        </a:p>
      </dgm:t>
    </dgm:pt>
    <dgm:pt modelId="{974597F6-1217-3146-944F-D42F42C20FC5}" type="pres">
      <dgm:prSet presAssocID="{91F83F02-5026-5D40-8DE3-F025A55820B5}" presName="titleText2" presStyleLbl="fgAcc1" presStyleIdx="1" presStyleCnt="3" custLinFactY="100000" custLinFactNeighborX="1726" custLinFactNeighborY="167757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4AF0E834-0DEC-2849-AEF2-0E3618119C83}" type="pres">
      <dgm:prSet presAssocID="{91F83F02-5026-5D40-8DE3-F025A55820B5}" presName="rootConnector" presStyleLbl="node2" presStyleIdx="0" presStyleCnt="0"/>
      <dgm:spPr/>
      <dgm:t>
        <a:bodyPr/>
        <a:lstStyle/>
        <a:p>
          <a:endParaRPr lang="ru-RU"/>
        </a:p>
      </dgm:t>
    </dgm:pt>
    <dgm:pt modelId="{6525AAC8-4927-D34A-B356-F4EE2EF6211C}" type="pres">
      <dgm:prSet presAssocID="{91F83F02-5026-5D40-8DE3-F025A55820B5}" presName="hierChild4" presStyleCnt="0"/>
      <dgm:spPr/>
    </dgm:pt>
    <dgm:pt modelId="{A4681DB9-412B-CF41-B338-78CA38F6BEAA}" type="pres">
      <dgm:prSet presAssocID="{91F83F02-5026-5D40-8DE3-F025A55820B5}" presName="hierChild5" presStyleCnt="0"/>
      <dgm:spPr/>
    </dgm:pt>
    <dgm:pt modelId="{F8FF6C18-1899-774A-AAAD-FFD3BF228E5A}" type="pres">
      <dgm:prSet presAssocID="{D0335A2D-8368-E846-953D-49F564EE04D6}" presName="Name37" presStyleLbl="parChTrans1D2" presStyleIdx="2" presStyleCnt="3"/>
      <dgm:spPr/>
      <dgm:t>
        <a:bodyPr/>
        <a:lstStyle/>
        <a:p>
          <a:endParaRPr lang="ru-RU"/>
        </a:p>
      </dgm:t>
    </dgm:pt>
    <dgm:pt modelId="{8BDC910A-38BF-344E-A7E6-FDFE6940A6F0}" type="pres">
      <dgm:prSet presAssocID="{37DE26A3-43AB-E440-856C-AF9AC39DD39B}" presName="hierRoot2" presStyleCnt="0">
        <dgm:presLayoutVars>
          <dgm:hierBranch val="init"/>
        </dgm:presLayoutVars>
      </dgm:prSet>
      <dgm:spPr/>
    </dgm:pt>
    <dgm:pt modelId="{A30FC220-53C5-0E4C-9F2E-B0E9607E94FF}" type="pres">
      <dgm:prSet presAssocID="{37DE26A3-43AB-E440-856C-AF9AC39DD39B}" presName="rootComposite" presStyleCnt="0"/>
      <dgm:spPr/>
    </dgm:pt>
    <dgm:pt modelId="{A386416D-A76A-2A43-87D6-84E5D2938C8C}" type="pres">
      <dgm:prSet presAssocID="{37DE26A3-43AB-E440-856C-AF9AC39DD39B}" presName="rootText" presStyleLbl="node1" presStyleIdx="2" presStyleCnt="3" custScaleY="254085">
        <dgm:presLayoutVars>
          <dgm:chMax/>
          <dgm:chPref val="3"/>
        </dgm:presLayoutVars>
      </dgm:prSet>
      <dgm:spPr/>
      <dgm:t>
        <a:bodyPr/>
        <a:lstStyle/>
        <a:p>
          <a:endParaRPr lang="ru-RU"/>
        </a:p>
      </dgm:t>
    </dgm:pt>
    <dgm:pt modelId="{0024F216-C9AE-F24D-B45B-B94A7FF7CA5E}" type="pres">
      <dgm:prSet presAssocID="{37DE26A3-43AB-E440-856C-AF9AC39DD39B}" presName="titleText2" presStyleLbl="fgAcc1" presStyleIdx="2" presStyleCnt="3" custLinFactY="100000" custLinFactNeighborX="-2302" custLinFactNeighborY="122036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5A990AFF-416E-A94B-8570-6C000C1B6A06}" type="pres">
      <dgm:prSet presAssocID="{37DE26A3-43AB-E440-856C-AF9AC39DD39B}" presName="rootConnector" presStyleLbl="node2" presStyleIdx="0" presStyleCnt="0"/>
      <dgm:spPr/>
      <dgm:t>
        <a:bodyPr/>
        <a:lstStyle/>
        <a:p>
          <a:endParaRPr lang="ru-RU"/>
        </a:p>
      </dgm:t>
    </dgm:pt>
    <dgm:pt modelId="{2C2FBB76-01B3-2B4F-A66D-A8B5B1B62AA8}" type="pres">
      <dgm:prSet presAssocID="{37DE26A3-43AB-E440-856C-AF9AC39DD39B}" presName="hierChild4" presStyleCnt="0"/>
      <dgm:spPr/>
    </dgm:pt>
    <dgm:pt modelId="{F6DD0B02-C528-8A42-B08B-1B2E3215C714}" type="pres">
      <dgm:prSet presAssocID="{37DE26A3-43AB-E440-856C-AF9AC39DD39B}" presName="hierChild5" presStyleCnt="0"/>
      <dgm:spPr/>
    </dgm:pt>
    <dgm:pt modelId="{0E3B93E9-54E9-5745-8C34-7D01C96931AB}" type="pres">
      <dgm:prSet presAssocID="{E7909827-4DCD-564A-99B5-CD94B7D4DD4B}" presName="hierChild3" presStyleCnt="0"/>
      <dgm:spPr/>
    </dgm:pt>
  </dgm:ptLst>
  <dgm:cxnLst>
    <dgm:cxn modelId="{FCC07A59-D45A-184A-92B8-E853E210C627}" type="presOf" srcId="{B5B0F8B2-D4CB-5E41-8299-0EC22A85DA6A}" destId="{5F1553E3-0CFC-7142-A3D8-ACD524E6F43E}" srcOrd="0" destOrd="0" presId="urn:microsoft.com/office/officeart/2008/layout/NameandTitleOrganizationalChart"/>
    <dgm:cxn modelId="{13614E5A-E12C-B041-8A13-5B6C63FBDDE5}" type="presOf" srcId="{D0335A2D-8368-E846-953D-49F564EE04D6}" destId="{F8FF6C18-1899-774A-AAAD-FFD3BF228E5A}" srcOrd="0" destOrd="0" presId="urn:microsoft.com/office/officeart/2008/layout/NameandTitleOrganizationalChart"/>
    <dgm:cxn modelId="{0F29E493-0637-0649-8E9B-739EFDD7749E}" type="presOf" srcId="{37DE26A3-43AB-E440-856C-AF9AC39DD39B}" destId="{A386416D-A76A-2A43-87D6-84E5D2938C8C}" srcOrd="0" destOrd="0" presId="urn:microsoft.com/office/officeart/2008/layout/NameandTitleOrganizationalChart"/>
    <dgm:cxn modelId="{5647797C-06BD-3E42-96AE-EF0BC434C06E}" type="presOf" srcId="{91F83F02-5026-5D40-8DE3-F025A55820B5}" destId="{4AF0E834-0DEC-2849-AEF2-0E3618119C83}" srcOrd="1" destOrd="0" presId="urn:microsoft.com/office/officeart/2008/layout/NameandTitleOrganizationalChart"/>
    <dgm:cxn modelId="{89D29F57-CE6A-194F-99D0-79236FC4FAC7}" srcId="{E7909827-4DCD-564A-99B5-CD94B7D4DD4B}" destId="{37DE26A3-43AB-E440-856C-AF9AC39DD39B}" srcOrd="2" destOrd="0" parTransId="{D0335A2D-8368-E846-953D-49F564EE04D6}" sibTransId="{31C01BBB-5AC9-514A-A16B-77259CA9E6D0}"/>
    <dgm:cxn modelId="{6B255F82-9689-B34A-9207-D447E3810288}" type="presOf" srcId="{B5B0F8B2-D4CB-5E41-8299-0EC22A85DA6A}" destId="{D2BB4548-D489-154D-9570-B35F31E005F0}" srcOrd="1" destOrd="0" presId="urn:microsoft.com/office/officeart/2008/layout/NameandTitleOrganizationalChart"/>
    <dgm:cxn modelId="{8BEA3BED-B714-E14D-AB2E-3290F007C268}" type="presOf" srcId="{91F83F02-5026-5D40-8DE3-F025A55820B5}" destId="{A3A72188-3654-B448-B930-5B6CC86CE600}" srcOrd="0" destOrd="0" presId="urn:microsoft.com/office/officeart/2008/layout/NameandTitleOrganizationalChart"/>
    <dgm:cxn modelId="{FF96548D-D81B-3447-8601-58435A7DDE78}" srcId="{E3421168-4436-924B-AEE3-27D8FCAA07E7}" destId="{E7909827-4DCD-564A-99B5-CD94B7D4DD4B}" srcOrd="0" destOrd="0" parTransId="{E7F772A4-C449-084C-AA50-FEA16A8CB65B}" sibTransId="{617511A1-87A5-6E41-8048-9EE234FCD469}"/>
    <dgm:cxn modelId="{4E8C4F4C-C50A-D344-A358-30C4F6B859FE}" type="presOf" srcId="{E3421168-4436-924B-AEE3-27D8FCAA07E7}" destId="{B400C100-0F21-984D-8520-548313CD23FE}" srcOrd="0" destOrd="0" presId="urn:microsoft.com/office/officeart/2008/layout/NameandTitleOrganizationalChart"/>
    <dgm:cxn modelId="{D13D2F3A-D99F-474F-B110-A133919765E0}" srcId="{E7909827-4DCD-564A-99B5-CD94B7D4DD4B}" destId="{91F83F02-5026-5D40-8DE3-F025A55820B5}" srcOrd="1" destOrd="0" parTransId="{032F95E9-E753-DA48-81D7-642E0A0B04F3}" sibTransId="{B497D23E-CD8B-834A-A0F8-5AF0D277B1B9}"/>
    <dgm:cxn modelId="{03D03F9E-8535-8D4F-9004-CB6980F5A167}" srcId="{E7909827-4DCD-564A-99B5-CD94B7D4DD4B}" destId="{B5B0F8B2-D4CB-5E41-8299-0EC22A85DA6A}" srcOrd="0" destOrd="0" parTransId="{771D879F-FD8F-1A40-B8FE-88C5E14D9F76}" sibTransId="{2AC39814-0899-3F46-A1A3-DFE5FC352222}"/>
    <dgm:cxn modelId="{EF0AF3C8-89E7-F447-B8CA-5CE7452CC617}" type="presOf" srcId="{B497D23E-CD8B-834A-A0F8-5AF0D277B1B9}" destId="{974597F6-1217-3146-944F-D42F42C20FC5}" srcOrd="0" destOrd="0" presId="urn:microsoft.com/office/officeart/2008/layout/NameandTitleOrganizationalChart"/>
    <dgm:cxn modelId="{E541D4B2-AF91-0B4C-8C95-6AE7244BACA6}" type="presOf" srcId="{2AC39814-0899-3F46-A1A3-DFE5FC352222}" destId="{759D465A-DF97-6349-8EAC-5068C7CB22CE}" srcOrd="0" destOrd="0" presId="urn:microsoft.com/office/officeart/2008/layout/NameandTitleOrganizationalChart"/>
    <dgm:cxn modelId="{06AB7919-2CBB-7145-AAF1-0FD1FCAF8839}" type="presOf" srcId="{E7909827-4DCD-564A-99B5-CD94B7D4DD4B}" destId="{39A9207A-A502-C44A-8C37-43CE80569407}" srcOrd="0" destOrd="0" presId="urn:microsoft.com/office/officeart/2008/layout/NameandTitleOrganizationalChart"/>
    <dgm:cxn modelId="{C379B22B-CD24-B24B-86E8-DCF1562370BB}" type="presOf" srcId="{032F95E9-E753-DA48-81D7-642E0A0B04F3}" destId="{FE670213-E446-E745-B51C-EC4522794C15}" srcOrd="0" destOrd="0" presId="urn:microsoft.com/office/officeart/2008/layout/NameandTitleOrganizationalChart"/>
    <dgm:cxn modelId="{526B2CBF-F366-BF44-927A-33CF3F33AB2A}" type="presOf" srcId="{E7909827-4DCD-564A-99B5-CD94B7D4DD4B}" destId="{117FDFDF-287E-6D4B-8FDE-21EA44593100}" srcOrd="1" destOrd="0" presId="urn:microsoft.com/office/officeart/2008/layout/NameandTitleOrganizationalChart"/>
    <dgm:cxn modelId="{9112DBD5-7300-FB4C-9E53-74CCF089E182}" type="presOf" srcId="{771D879F-FD8F-1A40-B8FE-88C5E14D9F76}" destId="{2253EEE3-3831-2C48-A73C-BAD688596B6C}" srcOrd="0" destOrd="0" presId="urn:microsoft.com/office/officeart/2008/layout/NameandTitleOrganizationalChart"/>
    <dgm:cxn modelId="{48B10E4D-61C2-7849-AF37-209D0A5CC498}" type="presOf" srcId="{617511A1-87A5-6E41-8048-9EE234FCD469}" destId="{323E9145-F17A-514C-A176-91D27A0CA57B}" srcOrd="0" destOrd="0" presId="urn:microsoft.com/office/officeart/2008/layout/NameandTitleOrganizationalChart"/>
    <dgm:cxn modelId="{62036AF7-BE8F-9F4E-8B79-CB4EBD32FB15}" type="presOf" srcId="{31C01BBB-5AC9-514A-A16B-77259CA9E6D0}" destId="{0024F216-C9AE-F24D-B45B-B94A7FF7CA5E}" srcOrd="0" destOrd="0" presId="urn:microsoft.com/office/officeart/2008/layout/NameandTitleOrganizationalChart"/>
    <dgm:cxn modelId="{DA6A17F1-4AA3-D242-B019-DE7577EF212D}" type="presOf" srcId="{37DE26A3-43AB-E440-856C-AF9AC39DD39B}" destId="{5A990AFF-416E-A94B-8570-6C000C1B6A06}" srcOrd="1" destOrd="0" presId="urn:microsoft.com/office/officeart/2008/layout/NameandTitleOrganizationalChart"/>
    <dgm:cxn modelId="{2115F7F9-D871-B949-A217-2F3708139F13}" type="presParOf" srcId="{B400C100-0F21-984D-8520-548313CD23FE}" destId="{213513E8-E50A-BF49-82B5-DE6DF3B7B337}" srcOrd="0" destOrd="0" presId="urn:microsoft.com/office/officeart/2008/layout/NameandTitleOrganizationalChart"/>
    <dgm:cxn modelId="{A7920AEC-B7E4-104D-BEA7-D91C256B8201}" type="presParOf" srcId="{213513E8-E50A-BF49-82B5-DE6DF3B7B337}" destId="{EAB7361C-F89D-1A4A-AF5B-F3C57C7C53A5}" srcOrd="0" destOrd="0" presId="urn:microsoft.com/office/officeart/2008/layout/NameandTitleOrganizationalChart"/>
    <dgm:cxn modelId="{106E868E-2F94-8349-BEAD-9386FE249167}" type="presParOf" srcId="{EAB7361C-F89D-1A4A-AF5B-F3C57C7C53A5}" destId="{39A9207A-A502-C44A-8C37-43CE80569407}" srcOrd="0" destOrd="0" presId="urn:microsoft.com/office/officeart/2008/layout/NameandTitleOrganizationalChart"/>
    <dgm:cxn modelId="{164BE0CA-23E6-5841-8BBA-C5E2337E39B7}" type="presParOf" srcId="{EAB7361C-F89D-1A4A-AF5B-F3C57C7C53A5}" destId="{323E9145-F17A-514C-A176-91D27A0CA57B}" srcOrd="1" destOrd="0" presId="urn:microsoft.com/office/officeart/2008/layout/NameandTitleOrganizationalChart"/>
    <dgm:cxn modelId="{85C323D7-7329-4F48-B185-7C0BD41B9665}" type="presParOf" srcId="{EAB7361C-F89D-1A4A-AF5B-F3C57C7C53A5}" destId="{117FDFDF-287E-6D4B-8FDE-21EA44593100}" srcOrd="2" destOrd="0" presId="urn:microsoft.com/office/officeart/2008/layout/NameandTitleOrganizationalChart"/>
    <dgm:cxn modelId="{6FADE754-DB5D-0F48-ABED-F51343A9C84D}" type="presParOf" srcId="{213513E8-E50A-BF49-82B5-DE6DF3B7B337}" destId="{7FD28D6F-CB0E-E144-B9E7-18B71564D38B}" srcOrd="1" destOrd="0" presId="urn:microsoft.com/office/officeart/2008/layout/NameandTitleOrganizationalChart"/>
    <dgm:cxn modelId="{6A160DA3-EA7A-6347-BB6F-6329CA8E2FB4}" type="presParOf" srcId="{7FD28D6F-CB0E-E144-B9E7-18B71564D38B}" destId="{2253EEE3-3831-2C48-A73C-BAD688596B6C}" srcOrd="0" destOrd="0" presId="urn:microsoft.com/office/officeart/2008/layout/NameandTitleOrganizationalChart"/>
    <dgm:cxn modelId="{F6A04440-D0DD-744B-9A59-DEB5CD832278}" type="presParOf" srcId="{7FD28D6F-CB0E-E144-B9E7-18B71564D38B}" destId="{BD9E6417-F9B0-B342-8FA8-736F29E75C73}" srcOrd="1" destOrd="0" presId="urn:microsoft.com/office/officeart/2008/layout/NameandTitleOrganizationalChart"/>
    <dgm:cxn modelId="{6CDC8F4D-16FA-9C44-A721-0C475A99801A}" type="presParOf" srcId="{BD9E6417-F9B0-B342-8FA8-736F29E75C73}" destId="{3D6AE74B-1366-7143-8328-ED1278DA9C26}" srcOrd="0" destOrd="0" presId="urn:microsoft.com/office/officeart/2008/layout/NameandTitleOrganizationalChart"/>
    <dgm:cxn modelId="{9DFD94A2-EC35-E14D-BB27-E969FD156AAD}" type="presParOf" srcId="{3D6AE74B-1366-7143-8328-ED1278DA9C26}" destId="{5F1553E3-0CFC-7142-A3D8-ACD524E6F43E}" srcOrd="0" destOrd="0" presId="urn:microsoft.com/office/officeart/2008/layout/NameandTitleOrganizationalChart"/>
    <dgm:cxn modelId="{AB018822-D46A-4446-BACA-C6188EBF8618}" type="presParOf" srcId="{3D6AE74B-1366-7143-8328-ED1278DA9C26}" destId="{759D465A-DF97-6349-8EAC-5068C7CB22CE}" srcOrd="1" destOrd="0" presId="urn:microsoft.com/office/officeart/2008/layout/NameandTitleOrganizationalChart"/>
    <dgm:cxn modelId="{9DE292A2-3F20-B64F-98EA-BCA9DAF8143E}" type="presParOf" srcId="{3D6AE74B-1366-7143-8328-ED1278DA9C26}" destId="{D2BB4548-D489-154D-9570-B35F31E005F0}" srcOrd="2" destOrd="0" presId="urn:microsoft.com/office/officeart/2008/layout/NameandTitleOrganizationalChart"/>
    <dgm:cxn modelId="{9616C767-C551-304E-90CD-14A3A30A3F71}" type="presParOf" srcId="{BD9E6417-F9B0-B342-8FA8-736F29E75C73}" destId="{6C84EF7A-583B-7048-B60A-64B12B2AD2B3}" srcOrd="1" destOrd="0" presId="urn:microsoft.com/office/officeart/2008/layout/NameandTitleOrganizationalChart"/>
    <dgm:cxn modelId="{955BBE8E-D023-D142-A6B3-DB157CD2A2DF}" type="presParOf" srcId="{BD9E6417-F9B0-B342-8FA8-736F29E75C73}" destId="{5133D46D-BC91-E044-8FBC-15405A5090D8}" srcOrd="2" destOrd="0" presId="urn:microsoft.com/office/officeart/2008/layout/NameandTitleOrganizationalChart"/>
    <dgm:cxn modelId="{C236A820-4006-344C-84DE-BF4EC9580147}" type="presParOf" srcId="{7FD28D6F-CB0E-E144-B9E7-18B71564D38B}" destId="{FE670213-E446-E745-B51C-EC4522794C15}" srcOrd="2" destOrd="0" presId="urn:microsoft.com/office/officeart/2008/layout/NameandTitleOrganizationalChart"/>
    <dgm:cxn modelId="{5EC443AB-A645-6045-98CC-0806F8BBC00E}" type="presParOf" srcId="{7FD28D6F-CB0E-E144-B9E7-18B71564D38B}" destId="{D5E2F868-BEE9-EE43-8B70-CCA2DCB695E0}" srcOrd="3" destOrd="0" presId="urn:microsoft.com/office/officeart/2008/layout/NameandTitleOrganizationalChart"/>
    <dgm:cxn modelId="{FC9F0146-DEDA-E546-AF92-B9C4666E9E0E}" type="presParOf" srcId="{D5E2F868-BEE9-EE43-8B70-CCA2DCB695E0}" destId="{929D9C25-9591-D14F-A38C-FE4D814612CF}" srcOrd="0" destOrd="0" presId="urn:microsoft.com/office/officeart/2008/layout/NameandTitleOrganizationalChart"/>
    <dgm:cxn modelId="{8EC710D4-2830-E24C-902C-B710C802C4AB}" type="presParOf" srcId="{929D9C25-9591-D14F-A38C-FE4D814612CF}" destId="{A3A72188-3654-B448-B930-5B6CC86CE600}" srcOrd="0" destOrd="0" presId="urn:microsoft.com/office/officeart/2008/layout/NameandTitleOrganizationalChart"/>
    <dgm:cxn modelId="{CE58631F-4AE8-6842-A4DC-90B889F0CAC0}" type="presParOf" srcId="{929D9C25-9591-D14F-A38C-FE4D814612CF}" destId="{974597F6-1217-3146-944F-D42F42C20FC5}" srcOrd="1" destOrd="0" presId="urn:microsoft.com/office/officeart/2008/layout/NameandTitleOrganizationalChart"/>
    <dgm:cxn modelId="{83CFC472-62BA-9A44-ADED-A6111A79320A}" type="presParOf" srcId="{929D9C25-9591-D14F-A38C-FE4D814612CF}" destId="{4AF0E834-0DEC-2849-AEF2-0E3618119C83}" srcOrd="2" destOrd="0" presId="urn:microsoft.com/office/officeart/2008/layout/NameandTitleOrganizationalChart"/>
    <dgm:cxn modelId="{25A87C63-0775-BC42-95EE-0C5237D0BB8B}" type="presParOf" srcId="{D5E2F868-BEE9-EE43-8B70-CCA2DCB695E0}" destId="{6525AAC8-4927-D34A-B356-F4EE2EF6211C}" srcOrd="1" destOrd="0" presId="urn:microsoft.com/office/officeart/2008/layout/NameandTitleOrganizationalChart"/>
    <dgm:cxn modelId="{C396FBC1-F191-9641-9CCD-AF955B34A557}" type="presParOf" srcId="{D5E2F868-BEE9-EE43-8B70-CCA2DCB695E0}" destId="{A4681DB9-412B-CF41-B338-78CA38F6BEAA}" srcOrd="2" destOrd="0" presId="urn:microsoft.com/office/officeart/2008/layout/NameandTitleOrganizationalChart"/>
    <dgm:cxn modelId="{5E21CD09-FAB5-A942-85B6-5E81E4090BC2}" type="presParOf" srcId="{7FD28D6F-CB0E-E144-B9E7-18B71564D38B}" destId="{F8FF6C18-1899-774A-AAAD-FFD3BF228E5A}" srcOrd="4" destOrd="0" presId="urn:microsoft.com/office/officeart/2008/layout/NameandTitleOrganizationalChart"/>
    <dgm:cxn modelId="{6A4D9C14-C0FB-C54A-8598-CBCE1485FAD8}" type="presParOf" srcId="{7FD28D6F-CB0E-E144-B9E7-18B71564D38B}" destId="{8BDC910A-38BF-344E-A7E6-FDFE6940A6F0}" srcOrd="5" destOrd="0" presId="urn:microsoft.com/office/officeart/2008/layout/NameandTitleOrganizationalChart"/>
    <dgm:cxn modelId="{9E437EDC-E084-CB47-B706-2A81BCBA38BC}" type="presParOf" srcId="{8BDC910A-38BF-344E-A7E6-FDFE6940A6F0}" destId="{A30FC220-53C5-0E4C-9F2E-B0E9607E94FF}" srcOrd="0" destOrd="0" presId="urn:microsoft.com/office/officeart/2008/layout/NameandTitleOrganizationalChart"/>
    <dgm:cxn modelId="{44761124-9381-D945-9640-FAA6C57860B4}" type="presParOf" srcId="{A30FC220-53C5-0E4C-9F2E-B0E9607E94FF}" destId="{A386416D-A76A-2A43-87D6-84E5D2938C8C}" srcOrd="0" destOrd="0" presId="urn:microsoft.com/office/officeart/2008/layout/NameandTitleOrganizationalChart"/>
    <dgm:cxn modelId="{E4F7A939-1375-D54A-95DB-E5899472E00A}" type="presParOf" srcId="{A30FC220-53C5-0E4C-9F2E-B0E9607E94FF}" destId="{0024F216-C9AE-F24D-B45B-B94A7FF7CA5E}" srcOrd="1" destOrd="0" presId="urn:microsoft.com/office/officeart/2008/layout/NameandTitleOrganizationalChart"/>
    <dgm:cxn modelId="{D52216D7-F048-4E44-AD90-431B84193AB7}" type="presParOf" srcId="{A30FC220-53C5-0E4C-9F2E-B0E9607E94FF}" destId="{5A990AFF-416E-A94B-8570-6C000C1B6A06}" srcOrd="2" destOrd="0" presId="urn:microsoft.com/office/officeart/2008/layout/NameandTitleOrganizationalChart"/>
    <dgm:cxn modelId="{2CAB41B5-6ADA-AF48-896F-6D8700182AFB}" type="presParOf" srcId="{8BDC910A-38BF-344E-A7E6-FDFE6940A6F0}" destId="{2C2FBB76-01B3-2B4F-A66D-A8B5B1B62AA8}" srcOrd="1" destOrd="0" presId="urn:microsoft.com/office/officeart/2008/layout/NameandTitleOrganizationalChart"/>
    <dgm:cxn modelId="{7D5C7380-07C0-B743-95A8-9EE5D42987A6}" type="presParOf" srcId="{8BDC910A-38BF-344E-A7E6-FDFE6940A6F0}" destId="{F6DD0B02-C528-8A42-B08B-1B2E3215C714}" srcOrd="2" destOrd="0" presId="urn:microsoft.com/office/officeart/2008/layout/NameandTitleOrganizationalChart"/>
    <dgm:cxn modelId="{5397CF5E-F43B-E043-BAA8-75C1C5681C33}" type="presParOf" srcId="{213513E8-E50A-BF49-82B5-DE6DF3B7B337}" destId="{0E3B93E9-54E9-5745-8C34-7D01C96931AB}" srcOrd="2" destOrd="0" presId="urn:microsoft.com/office/officeart/2008/layout/NameandTitleOrganizational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FF6C18-1899-774A-AAAD-FFD3BF228E5A}">
      <dsp:nvSpPr>
        <dsp:cNvPr id="0" name=""/>
        <dsp:cNvSpPr/>
      </dsp:nvSpPr>
      <dsp:spPr>
        <a:xfrm>
          <a:off x="4000662" y="1666774"/>
          <a:ext cx="2942673" cy="11887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46660"/>
              </a:lnTo>
              <a:lnTo>
                <a:pt x="2942673" y="946660"/>
              </a:lnTo>
              <a:lnTo>
                <a:pt x="2942673" y="1188741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670213-E446-E745-B51C-EC4522794C15}">
      <dsp:nvSpPr>
        <dsp:cNvPr id="0" name=""/>
        <dsp:cNvSpPr/>
      </dsp:nvSpPr>
      <dsp:spPr>
        <a:xfrm>
          <a:off x="4000662" y="1666774"/>
          <a:ext cx="254307" cy="11887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46660"/>
              </a:lnTo>
              <a:lnTo>
                <a:pt x="254307" y="946660"/>
              </a:lnTo>
              <a:lnTo>
                <a:pt x="254307" y="1188741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53EEE3-3831-2C48-A73C-BAD688596B6C}">
      <dsp:nvSpPr>
        <dsp:cNvPr id="0" name=""/>
        <dsp:cNvSpPr/>
      </dsp:nvSpPr>
      <dsp:spPr>
        <a:xfrm>
          <a:off x="1198499" y="1666774"/>
          <a:ext cx="2802163" cy="1188741"/>
        </a:xfrm>
        <a:custGeom>
          <a:avLst/>
          <a:gdLst/>
          <a:ahLst/>
          <a:cxnLst/>
          <a:rect l="0" t="0" r="0" b="0"/>
          <a:pathLst>
            <a:path>
              <a:moveTo>
                <a:pt x="2802163" y="0"/>
              </a:moveTo>
              <a:lnTo>
                <a:pt x="2802163" y="946660"/>
              </a:lnTo>
              <a:lnTo>
                <a:pt x="0" y="946660"/>
              </a:lnTo>
              <a:lnTo>
                <a:pt x="0" y="1188741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A9207A-A502-C44A-8C37-43CE80569407}">
      <dsp:nvSpPr>
        <dsp:cNvPr id="0" name=""/>
        <dsp:cNvSpPr/>
      </dsp:nvSpPr>
      <dsp:spPr>
        <a:xfrm>
          <a:off x="2336838" y="190737"/>
          <a:ext cx="3327646" cy="1476037"/>
        </a:xfrm>
        <a:prstGeom prst="rect">
          <a:avLst/>
        </a:prstGeom>
        <a:solidFill>
          <a:srgbClr val="C0504D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15240" tIns="15240" rIns="15240" bIns="146401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/>
            <a:t>Форма федерального статистического наблюдения № 30 </a:t>
          </a:r>
        </a:p>
      </dsp:txBody>
      <dsp:txXfrm>
        <a:off x="2336838" y="190737"/>
        <a:ext cx="3327646" cy="1476037"/>
      </dsp:txXfrm>
    </dsp:sp>
    <dsp:sp modelId="{323E9145-F17A-514C-A176-91D27A0CA57B}">
      <dsp:nvSpPr>
        <dsp:cNvPr id="0" name=""/>
        <dsp:cNvSpPr/>
      </dsp:nvSpPr>
      <dsp:spPr>
        <a:xfrm>
          <a:off x="3761987" y="1397216"/>
          <a:ext cx="2178374" cy="69396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10160" rIns="40640" bIns="10160" numCol="1" spcCol="1270" anchor="ctr" anchorCtr="0">
          <a:noAutofit/>
        </a:bodyPr>
        <a:lstStyle/>
        <a:p>
          <a:pPr lvl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/>
            <a:t>Деятельность лабораторной службы </a:t>
          </a:r>
        </a:p>
      </dsp:txBody>
      <dsp:txXfrm>
        <a:off x="3761987" y="1397216"/>
        <a:ext cx="2178374" cy="693966"/>
      </dsp:txXfrm>
    </dsp:sp>
    <dsp:sp modelId="{5F1553E3-0CFC-7142-A3D8-ACD524E6F43E}">
      <dsp:nvSpPr>
        <dsp:cNvPr id="0" name=""/>
        <dsp:cNvSpPr/>
      </dsp:nvSpPr>
      <dsp:spPr>
        <a:xfrm>
          <a:off x="196588" y="2855516"/>
          <a:ext cx="2003821" cy="2537586"/>
        </a:xfrm>
        <a:prstGeom prst="rect">
          <a:avLst/>
        </a:prstGeom>
        <a:solidFill>
          <a:srgbClr val="C0504D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12700" tIns="12700" rIns="12700" bIns="146401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/>
            <a:t>Сведения, касающиеся непосредственно работы клинико-диагностических лабораторий</a:t>
          </a:r>
        </a:p>
      </dsp:txBody>
      <dsp:txXfrm>
        <a:off x="196588" y="2855516"/>
        <a:ext cx="2003821" cy="2537586"/>
      </dsp:txXfrm>
    </dsp:sp>
    <dsp:sp modelId="{759D465A-DF97-6349-8EAC-5068C7CB22CE}">
      <dsp:nvSpPr>
        <dsp:cNvPr id="0" name=""/>
        <dsp:cNvSpPr/>
      </dsp:nvSpPr>
      <dsp:spPr>
        <a:xfrm>
          <a:off x="361502" y="4739532"/>
          <a:ext cx="2684924" cy="124825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8890" rIns="35560" bIns="8890" numCol="1" spcCol="1270" anchor="ctr" anchorCtr="0">
          <a:noAutofit/>
        </a:bodyPr>
        <a:lstStyle/>
        <a:p>
          <a:pPr lvl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/>
            <a:t>Раздел </a:t>
          </a:r>
          <a:r>
            <a:rPr lang="en-US" sz="1400" kern="1200" dirty="0"/>
            <a:t>VI. </a:t>
          </a:r>
          <a:r>
            <a:rPr lang="ru-RU" sz="1400" kern="1200" dirty="0"/>
            <a:t>Работа диагностических отделений (кабинетов)</a:t>
          </a:r>
        </a:p>
        <a:p>
          <a:pPr lvl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/>
            <a:t>12. Деятельность лаборатории</a:t>
          </a:r>
        </a:p>
        <a:p>
          <a:pPr lvl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/>
            <a:t>Таблица 5300, 5301, 5302</a:t>
          </a:r>
        </a:p>
      </dsp:txBody>
      <dsp:txXfrm>
        <a:off x="361502" y="4739532"/>
        <a:ext cx="2684924" cy="1248252"/>
      </dsp:txXfrm>
    </dsp:sp>
    <dsp:sp modelId="{A3A72188-3654-B448-B930-5B6CC86CE600}">
      <dsp:nvSpPr>
        <dsp:cNvPr id="0" name=""/>
        <dsp:cNvSpPr/>
      </dsp:nvSpPr>
      <dsp:spPr>
        <a:xfrm>
          <a:off x="3253058" y="2855516"/>
          <a:ext cx="2003821" cy="2573847"/>
        </a:xfrm>
        <a:prstGeom prst="rect">
          <a:avLst/>
        </a:prstGeom>
        <a:solidFill>
          <a:srgbClr val="C0504D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10160" tIns="10160" rIns="10160" bIns="146401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/>
            <a:t>Сведения, касающиеся медицинской организации, в структуре которой находятся подразделения, выполняющие лабораторные диагностические исследования</a:t>
          </a:r>
        </a:p>
      </dsp:txBody>
      <dsp:txXfrm>
        <a:off x="3253058" y="2855516"/>
        <a:ext cx="2003821" cy="2573847"/>
      </dsp:txXfrm>
    </dsp:sp>
    <dsp:sp modelId="{974597F6-1217-3146-944F-D42F42C20FC5}">
      <dsp:nvSpPr>
        <dsp:cNvPr id="0" name=""/>
        <dsp:cNvSpPr/>
      </dsp:nvSpPr>
      <dsp:spPr>
        <a:xfrm>
          <a:off x="3684950" y="5356615"/>
          <a:ext cx="1803439" cy="34583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10160" rIns="40640" bIns="10160" numCol="1" spcCol="1270" anchor="ctr" anchorCtr="0">
          <a:noAutofit/>
        </a:bodyPr>
        <a:lstStyle/>
        <a:p>
          <a:pPr lvl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/>
            <a:t>Таблица 1001, 1003</a:t>
          </a:r>
        </a:p>
      </dsp:txBody>
      <dsp:txXfrm>
        <a:off x="3684950" y="5356615"/>
        <a:ext cx="1803439" cy="345830"/>
      </dsp:txXfrm>
    </dsp:sp>
    <dsp:sp modelId="{A386416D-A76A-2A43-87D6-84E5D2938C8C}">
      <dsp:nvSpPr>
        <dsp:cNvPr id="0" name=""/>
        <dsp:cNvSpPr/>
      </dsp:nvSpPr>
      <dsp:spPr>
        <a:xfrm>
          <a:off x="5941424" y="2855516"/>
          <a:ext cx="2003821" cy="2636106"/>
        </a:xfrm>
        <a:prstGeom prst="rect">
          <a:avLst/>
        </a:prstGeom>
        <a:solidFill>
          <a:srgbClr val="C0504D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11430" tIns="11430" rIns="11430" bIns="146401" numCol="1" spcCol="1270" anchor="t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/>
            <a:t>Сведения, касающиеся кадрового обеспечения медицинских учреждения</a:t>
          </a:r>
        </a:p>
      </dsp:txBody>
      <dsp:txXfrm>
        <a:off x="5941424" y="2855516"/>
        <a:ext cx="2003821" cy="2636106"/>
      </dsp:txXfrm>
    </dsp:sp>
    <dsp:sp modelId="{0024F216-C9AE-F24D-B45B-B94A7FF7CA5E}">
      <dsp:nvSpPr>
        <dsp:cNvPr id="0" name=""/>
        <dsp:cNvSpPr/>
      </dsp:nvSpPr>
      <dsp:spPr>
        <a:xfrm>
          <a:off x="6300673" y="5229628"/>
          <a:ext cx="1803439" cy="34583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10795" rIns="43180" bIns="10795" numCol="1" spcCol="1270" anchor="ctr" anchorCtr="0">
          <a:noAutofit/>
        </a:bodyPr>
        <a:lstStyle/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/>
            <a:t>Таблица 1100</a:t>
          </a:r>
        </a:p>
      </dsp:txBody>
      <dsp:txXfrm>
        <a:off x="6300673" y="5229628"/>
        <a:ext cx="1803439" cy="3458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NameandTitleOrganizationalChart">
  <dgm:title val=""/>
  <dgm:desc val=""/>
  <dgm:catLst>
    <dgm:cat type="hierarchy" pri="125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Max/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h" fact="0.4"/>
              </dgm:constrLst>
              <dgm:ruleLst>
                <dgm:rule type="primFontSz" val="5" fact="NaN" max="NaN"/>
              </dgm:ruleLst>
            </dgm:layoutNode>
            <dgm:layoutNode name="titleText1" styleLbl="fgAcc0">
              <dgm:varLst>
                <dgm:chMax val="0"/>
                <dgm:chPref val="0"/>
              </dgm:varLst>
              <dgm:alg type="tx">
                <dgm:param type="parTxLTRAlign" val="r"/>
              </dgm:alg>
              <dgm:shape xmlns:r="http://schemas.openxmlformats.org/officeDocument/2006/relationships" type="rect" r:blip="">
                <dgm:adjLst/>
              </dgm:shape>
              <dgm:presOf axis="followSib" ptType="sibTrans" hideLastTrans="0" cnt="1"/>
              <dgm:constrLst>
                <dgm:constr type="primFontSz" val="65"/>
                <dgm:constr type="lMarg" refType="primFontSz" fact="0.2"/>
                <dgm:constr type="rMarg" refType="primFontSz" fact="0.2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1" func="var" arg="hierBranch" op="equ" val="hang">
                    <dgm:layoutNode name="Name4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3">
                    <dgm:layoutNode name="Name44">
                      <dgm:choose name="Name45">
                        <dgm:if name="Name46" axis="self" func="depth" op="lte" val="2">
                          <dgm:choose name="Name47">
                            <dgm:if name="Name4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4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0">
                          <dgm:choose name="Name51">
                            <dgm:if name="Name52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3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54">
                  <dgm:if name="Name55" func="var" arg="hierBranch" op="equ" val="l">
                    <dgm:choose name="Name56">
                      <dgm:if name="Name57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58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59" func="var" arg="hierBranch" op="equ" val="r">
                    <dgm:choose name="Name60">
                      <dgm:if name="Name61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2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3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4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65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6">
                    <dgm:if name="Name67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8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9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70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 styleLbl="node1">
                    <dgm:varLst>
                      <dgm:chMax/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2" styleLbl="fgAcc1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71">
                    <dgm:if name="Name7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4" func="var" arg="hierBranch" op="equ" val="hang">
                      <dgm:choose name="Name75">
                        <dgm:if name="Name7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78" func="var" arg="hierBranch" op="equ" val="std">
                      <dgm:choose name="Name79">
                        <dgm:if name="Name80" func="var" arg="dir" op="equ" val="norm">
                          <dgm:alg type="hierChild"/>
                        </dgm:if>
                        <dgm:else name="Name8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2" func="var" arg="hierBranch" op="equ" val="init">
                      <dgm:choose name="Name83">
                        <dgm:if name="Name84" func="var" arg="dir" op="equ" val="norm">
                          <dgm:alg type="hierChild"/>
                        </dgm:if>
                        <dgm:else name="Name85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else name="Name8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87" ref="rep2a"/>
                </dgm:layoutNode>
                <dgm:layoutNode name="hierChild5">
                  <dgm:choose name="Name88">
                    <dgm:if name="Name8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91" ref="rep2b"/>
                </dgm:layoutNode>
              </dgm:layoutNode>
            </dgm:forEach>
          </dgm:layoutNode>
          <dgm:layoutNode name="hierChild3">
            <dgm:choose name="Name92">
              <dgm:if name="Name93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4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95" axis="precedSib" ptType="parTrans" st="-1" cnt="1">
                <dgm:layoutNode name="Name96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97">
                  <dgm:if name="Name98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99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0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1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02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103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04">
                    <dgm:if name="Name105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6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7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08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 styleLbl="asst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3" styleLbl="fgAcc2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09">
                    <dgm:if name="Name110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11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12" func="var" arg="hierBranch" op="equ" val="hang">
                      <dgm:choose name="Name113">
                        <dgm:if name="Name114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15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16" func="var" arg="hierBranch" op="equ" val="std">
                      <dgm:choose name="Name117">
                        <dgm:if name="Name118" func="var" arg="dir" op="equ" val="norm">
                          <dgm:alg type="hierChild"/>
                        </dgm:if>
                        <dgm:else name="Name119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20" func="var" arg="hierBranch" op="equ" val="init">
                      <dgm:alg type="hierChild"/>
                    </dgm:if>
                    <dgm:else name="Name12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2" ref="rep2a"/>
                </dgm:layoutNode>
                <dgm:layoutNode name="hierChild7">
                  <dgm:choose name="Name123">
                    <dgm:if name="Name12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2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6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E5B95-731F-444F-A1FF-08BE7E3B9C18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502F7-6F30-614A-AFFA-9C2AD1479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8129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E5B95-731F-444F-A1FF-08BE7E3B9C18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502F7-6F30-614A-AFFA-9C2AD1479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23040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E5B95-731F-444F-A1FF-08BE7E3B9C18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502F7-6F30-614A-AFFA-9C2AD1479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5802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E5B95-731F-444F-A1FF-08BE7E3B9C18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502F7-6F30-614A-AFFA-9C2AD1479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751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E5B95-731F-444F-A1FF-08BE7E3B9C18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502F7-6F30-614A-AFFA-9C2AD1479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99504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E5B95-731F-444F-A1FF-08BE7E3B9C18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502F7-6F30-614A-AFFA-9C2AD1479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35820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E5B95-731F-444F-A1FF-08BE7E3B9C18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502F7-6F30-614A-AFFA-9C2AD1479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011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E5B95-731F-444F-A1FF-08BE7E3B9C18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502F7-6F30-614A-AFFA-9C2AD1479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4800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E5B95-731F-444F-A1FF-08BE7E3B9C18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502F7-6F30-614A-AFFA-9C2AD1479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053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E5B95-731F-444F-A1FF-08BE7E3B9C18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502F7-6F30-614A-AFFA-9C2AD1479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96719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E5B95-731F-444F-A1FF-08BE7E3B9C18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502F7-6F30-614A-AFFA-9C2AD1479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70710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2E5B95-731F-444F-A1FF-08BE7E3B9C18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9502F7-6F30-614A-AFFA-9C2AD1479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2115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685800" y="1951083"/>
            <a:ext cx="7772400" cy="1470025"/>
          </a:xfrm>
        </p:spPr>
        <p:txBody>
          <a:bodyPr>
            <a:noAutofit/>
          </a:bodyPr>
          <a:lstStyle/>
          <a:p>
            <a:r>
              <a:rPr lang="ru-RU" sz="3200" dirty="0"/>
              <a:t>Деятельность лабораторной службы в форме федерального статистического наблюдения № 30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«</a:t>
            </a:r>
            <a:r>
              <a:rPr lang="ru-RU" sz="3200" dirty="0"/>
              <a:t>Сведения о медицинской организации»</a:t>
            </a:r>
            <a:r>
              <a:rPr lang="ru-RU" sz="3200" dirty="0">
                <a:effectLst/>
              </a:rPr>
              <a:t> 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286604"/>
            <a:ext cx="6400800" cy="1930874"/>
          </a:xfrm>
        </p:spPr>
        <p:txBody>
          <a:bodyPr>
            <a:normAutofit fontScale="62500" lnSpcReduction="20000"/>
          </a:bodyPr>
          <a:lstStyle/>
          <a:p>
            <a:r>
              <a:rPr lang="ru-RU" sz="3800" dirty="0">
                <a:solidFill>
                  <a:srgbClr val="000090"/>
                </a:solidFill>
              </a:rPr>
              <a:t>Вавилова Татьяна Владимировна</a:t>
            </a:r>
          </a:p>
          <a:p>
            <a:r>
              <a:rPr lang="ru-RU" dirty="0"/>
              <a:t>профессор, главный внештатный специалист по клинической лабораторной диагностике Минздрава РФ</a:t>
            </a:r>
          </a:p>
          <a:p>
            <a:r>
              <a:rPr lang="ru-RU" sz="3800" dirty="0">
                <a:solidFill>
                  <a:srgbClr val="000090"/>
                </a:solidFill>
              </a:rPr>
              <a:t>Долгих Татьяна Ивановна</a:t>
            </a:r>
          </a:p>
          <a:p>
            <a:r>
              <a:rPr lang="ru-RU" dirty="0"/>
              <a:t>профессор, секретарь профильной комиссии по клинической лабораторной диагностике Минздрава РФ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500783" y="6372087"/>
            <a:ext cx="1538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Декабрь </a:t>
            </a:r>
            <a:r>
              <a:rPr lang="ru-RU" dirty="0"/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2543717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ru-RU" dirty="0"/>
              <a:t>В таблице 5300 формы показывают сведения по числу проведенных </a:t>
            </a:r>
            <a:r>
              <a:rPr lang="ru-RU" dirty="0" smtClean="0"/>
              <a:t>лабораторных исследований</a:t>
            </a:r>
            <a:r>
              <a:rPr lang="ru-RU" dirty="0"/>
              <a:t>, в том числе в амбулаторных условиях и в условиях дневного стационара: </a:t>
            </a:r>
            <a:endParaRPr lang="ru-RU" dirty="0" smtClean="0"/>
          </a:p>
          <a:p>
            <a:pPr marL="0" indent="0">
              <a:lnSpc>
                <a:spcPct val="120000"/>
              </a:lnSpc>
              <a:buNone/>
            </a:pPr>
            <a:r>
              <a:rPr lang="ru-RU" dirty="0" smtClean="0"/>
              <a:t>всего – в строке </a:t>
            </a:r>
            <a:r>
              <a:rPr lang="ru-RU" dirty="0"/>
              <a:t>1, </a:t>
            </a:r>
            <a:endParaRPr lang="ru-RU" dirty="0" smtClean="0"/>
          </a:p>
          <a:p>
            <a:pPr marL="0" indent="0">
              <a:lnSpc>
                <a:spcPct val="120000"/>
              </a:lnSpc>
              <a:buNone/>
            </a:pPr>
            <a:r>
              <a:rPr lang="ru-RU" dirty="0" smtClean="0"/>
              <a:t>По ассортименту («из них») – в </a:t>
            </a:r>
            <a:r>
              <a:rPr lang="ru-RU" dirty="0"/>
              <a:t>строках 1.1 - 1.10 - число проведенных </a:t>
            </a:r>
            <a:r>
              <a:rPr lang="ru-RU" dirty="0" smtClean="0"/>
              <a:t>лабораторных химико</a:t>
            </a:r>
            <a:r>
              <a:rPr lang="ru-RU" dirty="0"/>
              <a:t>-токсикологических, гематологических, цитологических, биохимических</a:t>
            </a:r>
            <a:r>
              <a:rPr lang="ru-RU" dirty="0" smtClean="0"/>
              <a:t>, </a:t>
            </a:r>
            <a:r>
              <a:rPr lang="ru-RU" dirty="0" err="1" smtClean="0"/>
              <a:t>коагулологических</a:t>
            </a:r>
            <a:r>
              <a:rPr lang="ru-RU" dirty="0"/>
              <a:t>, иммунологических, микробиологических и молекулярно-</a:t>
            </a:r>
            <a:r>
              <a:rPr lang="ru-RU" dirty="0" smtClean="0"/>
              <a:t>генетических исследований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99814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3077"/>
          </a:xfrm>
          <a:solidFill>
            <a:srgbClr val="C0504D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2400" dirty="0">
                <a:solidFill>
                  <a:srgbClr val="FFFFFF"/>
                </a:solidFill>
              </a:rPr>
              <a:t>Деятельность лаборатории. Таблица 5300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3378145"/>
              </p:ext>
            </p:extLst>
          </p:nvPr>
        </p:nvGraphicFramePr>
        <p:xfrm>
          <a:off x="214062" y="941749"/>
          <a:ext cx="8790797" cy="5386810"/>
        </p:xfrm>
        <a:graphic>
          <a:graphicData uri="http://schemas.openxmlformats.org/drawingml/2006/table">
            <a:tbl>
              <a:tblPr/>
              <a:tblGrid>
                <a:gridCol w="5090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75939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64218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727809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813435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856246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827705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1113120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</a:tblGrid>
              <a:tr h="219617"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Наименование</a:t>
                      </a:r>
                    </a:p>
                  </a:txBody>
                  <a:tcPr marL="8295" marR="8295" marT="8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№</a:t>
                      </a:r>
                      <a:br>
                        <a:rPr lang="ru-RU" sz="1200" b="0" i="0" u="none" strike="noStrike">
                          <a:effectLst/>
                          <a:latin typeface="+mn-lt"/>
                        </a:rPr>
                      </a:br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строки</a:t>
                      </a:r>
                    </a:p>
                  </a:txBody>
                  <a:tcPr marL="8295" marR="8295" marT="829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Число</a:t>
                      </a:r>
                      <a:br>
                        <a:rPr lang="ru-RU" sz="1200" b="0" i="0" u="none" strike="noStrike">
                          <a:effectLst/>
                          <a:latin typeface="+mn-lt"/>
                        </a:rPr>
                      </a:br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исследо-ваний,</a:t>
                      </a:r>
                      <a:br>
                        <a:rPr lang="ru-RU" sz="1200" b="0" i="0" u="none" strike="noStrike">
                          <a:effectLst/>
                          <a:latin typeface="+mn-lt"/>
                        </a:rPr>
                      </a:br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всего</a:t>
                      </a:r>
                    </a:p>
                  </a:txBody>
                  <a:tcPr marL="8295" marR="8295" marT="829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из них:</a:t>
                      </a:r>
                    </a:p>
                  </a:txBody>
                  <a:tcPr marL="8295" marR="8295" marT="8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Кроме того, лабораторные исследования по </a:t>
                      </a:r>
                      <a:br>
                        <a:rPr lang="ru-RU" sz="1200" b="0" i="0" u="none" strike="noStrike" dirty="0">
                          <a:effectLst/>
                          <a:latin typeface="+mn-lt"/>
                        </a:rPr>
                      </a:br>
                      <a:r>
                        <a:rPr lang="ru-RU" sz="1200" b="0" i="0" u="none" strike="noStrike" dirty="0" err="1">
                          <a:effectLst/>
                          <a:latin typeface="+mn-lt"/>
                        </a:rPr>
                        <a:t>аутсортингу</a:t>
                      </a:r>
                      <a:endParaRPr lang="ru-RU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8295" marR="8295" marT="829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820838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в подразде-лениях, оказываю-щих </a:t>
                      </a:r>
                      <a:br>
                        <a:rPr lang="ru-RU" sz="1200" b="0" i="0" u="none" strike="noStrike">
                          <a:effectLst/>
                          <a:latin typeface="+mn-lt"/>
                        </a:rPr>
                      </a:br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медицин-скую </a:t>
                      </a:r>
                      <a:br>
                        <a:rPr lang="ru-RU" sz="1200" b="0" i="0" u="none" strike="noStrike">
                          <a:effectLst/>
                          <a:latin typeface="+mn-lt"/>
                        </a:rPr>
                      </a:br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помощь в амбулатор-ных </a:t>
                      </a:r>
                      <a:br>
                        <a:rPr lang="ru-RU" sz="1200" b="0" i="0" u="none" strike="noStrike">
                          <a:effectLst/>
                          <a:latin typeface="+mn-lt"/>
                        </a:rPr>
                      </a:br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условиях</a:t>
                      </a:r>
                    </a:p>
                  </a:txBody>
                  <a:tcPr marL="8295" marR="8295" marT="829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в условиях дневного стационара</a:t>
                      </a:r>
                    </a:p>
                  </a:txBody>
                  <a:tcPr marL="8295" marR="8295" marT="829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по месту лечения </a:t>
                      </a:r>
                      <a:br>
                        <a:rPr lang="ru-RU" sz="1200" b="0" i="0" u="none" strike="noStrike">
                          <a:effectLst/>
                          <a:latin typeface="+mn-lt"/>
                        </a:rPr>
                      </a:br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(вне лабо-ратории)</a:t>
                      </a:r>
                    </a:p>
                  </a:txBody>
                  <a:tcPr marL="8295" marR="8295" marT="829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02938"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8295" marR="8295" marT="829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8295" marR="8295" marT="829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8295" marR="8295" marT="829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8295" marR="8295" marT="829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8295" marR="8295" marT="829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8295" marR="8295" marT="829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8295" marR="8295" marT="829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19617"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295" marR="8295" marT="8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Лабораторные  исследования, всего</a:t>
                      </a:r>
                    </a:p>
                  </a:txBody>
                  <a:tcPr marL="8295" marR="8295" marT="829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8295" marR="8295" marT="8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95" marR="8295" marT="8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95" marR="8295" marT="8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95" marR="8295" marT="8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95" marR="8295" marT="8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95" marR="8295" marT="8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19617"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295" marR="8295" marT="8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из них: химико-микроскопические исследования</a:t>
                      </a:r>
                    </a:p>
                  </a:txBody>
                  <a:tcPr marL="8295" marR="8295" marT="829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1.1</a:t>
                      </a:r>
                    </a:p>
                  </a:txBody>
                  <a:tcPr marL="8295" marR="8295" marT="8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95" marR="8295" marT="8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95" marR="8295" marT="8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95" marR="8295" marT="8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95" marR="8295" marT="8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95" marR="8295" marT="8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19617"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295" marR="8295" marT="8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гематологические исследования</a:t>
                      </a:r>
                    </a:p>
                  </a:txBody>
                  <a:tcPr marL="398158" marR="8295" marT="829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1.2</a:t>
                      </a:r>
                    </a:p>
                  </a:txBody>
                  <a:tcPr marL="8295" marR="8295" marT="8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95" marR="8295" marT="8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95" marR="8295" marT="8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95" marR="8295" marT="8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95" marR="8295" marT="8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95" marR="8295" marT="8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19617"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295" marR="8295" marT="8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цитологические исследования </a:t>
                      </a:r>
                    </a:p>
                  </a:txBody>
                  <a:tcPr marL="398158" marR="8295" marT="829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1.3</a:t>
                      </a:r>
                    </a:p>
                  </a:txBody>
                  <a:tcPr marL="8295" marR="8295" marT="8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95" marR="8295" marT="8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95" marR="8295" marT="8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95" marR="8295" marT="8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95" marR="8295" marT="8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95" marR="8295" marT="8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19617"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295" marR="8295" marT="8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биохимические исследования</a:t>
                      </a:r>
                    </a:p>
                  </a:txBody>
                  <a:tcPr marL="398158" marR="8295" marT="829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1.4</a:t>
                      </a:r>
                    </a:p>
                  </a:txBody>
                  <a:tcPr marL="8295" marR="8295" marT="8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95" marR="8295" marT="8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95" marR="8295" marT="8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95" marR="8295" marT="8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95" marR="8295" marT="8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95" marR="8295" marT="8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19617"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295" marR="8295" marT="8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коагулогические исследования</a:t>
                      </a:r>
                    </a:p>
                  </a:txBody>
                  <a:tcPr marL="398158" marR="8295" marT="829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1.5</a:t>
                      </a:r>
                    </a:p>
                  </a:txBody>
                  <a:tcPr marL="8295" marR="8295" marT="8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95" marR="8295" marT="8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95" marR="8295" marT="8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95" marR="8295" marT="8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95" marR="8295" marT="8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95" marR="8295" marT="8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19617"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295" marR="8295" marT="8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иммунологические исследования</a:t>
                      </a:r>
                    </a:p>
                  </a:txBody>
                  <a:tcPr marL="398158" marR="8295" marT="829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1.6</a:t>
                      </a:r>
                    </a:p>
                  </a:txBody>
                  <a:tcPr marL="8295" marR="8295" marT="8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95" marR="8295" marT="8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95" marR="8295" marT="8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95" marR="8295" marT="8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95" marR="8295" marT="8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95" marR="8295" marT="8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19617"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295" marR="8295" marT="8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инфекционная иммунология (исследования наличия антигенов и антител к ПБА)</a:t>
                      </a:r>
                    </a:p>
                  </a:txBody>
                  <a:tcPr marL="398158" marR="8295" marT="829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1.7</a:t>
                      </a:r>
                    </a:p>
                  </a:txBody>
                  <a:tcPr marL="8295" marR="8295" marT="8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95" marR="8295" marT="8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95" marR="8295" marT="8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95" marR="8295" marT="8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95" marR="8295" marT="8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95" marR="8295" marT="8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19617"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295" marR="8295" marT="8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микробиологические исследования</a:t>
                      </a:r>
                    </a:p>
                  </a:txBody>
                  <a:tcPr marL="398158" marR="8295" marT="829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1.8</a:t>
                      </a:r>
                    </a:p>
                  </a:txBody>
                  <a:tcPr marL="8295" marR="8295" marT="8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95" marR="8295" marT="8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95" marR="8295" marT="8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95" marR="8295" marT="8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95" marR="8295" marT="8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95" marR="8295" marT="8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219617"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295" marR="8295" marT="8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молекулярно-генетические исследования </a:t>
                      </a:r>
                    </a:p>
                  </a:txBody>
                  <a:tcPr marL="398158" marR="8295" marT="829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1.9</a:t>
                      </a:r>
                    </a:p>
                  </a:txBody>
                  <a:tcPr marL="8295" marR="8295" marT="8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95" marR="8295" marT="8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95" marR="8295" marT="8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95" marR="8295" marT="8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95" marR="8295" marT="8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95" marR="8295" marT="8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219617"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295" marR="8295" marT="8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химико-токсикологические исследования</a:t>
                      </a:r>
                    </a:p>
                  </a:txBody>
                  <a:tcPr marL="398158" marR="8295" marT="829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1.10</a:t>
                      </a:r>
                    </a:p>
                  </a:txBody>
                  <a:tcPr marL="8295" marR="8295" marT="8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95" marR="8295" marT="8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95" marR="8295" marT="8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95" marR="8295" marT="8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95" marR="8295" marT="8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95" marR="8295" marT="8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230597"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295" marR="8295" marT="8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лабораторные исследования, выполненные передвижными клинико-диагностическими лабораториями</a:t>
                      </a:r>
                    </a:p>
                  </a:txBody>
                  <a:tcPr marL="398158" marR="8295" marT="8295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1.11</a:t>
                      </a:r>
                    </a:p>
                  </a:txBody>
                  <a:tcPr marL="8295" marR="8295" marT="8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95" marR="8295" marT="8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95" marR="8295" marT="8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95" marR="8295" marT="8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95" marR="8295" marT="8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95" marR="8295" marT="82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8280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3156"/>
          </a:xfrm>
          <a:solidFill>
            <a:srgbClr val="C0504D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800" dirty="0">
                <a:solidFill>
                  <a:schemeClr val="bg1"/>
                </a:solidFill>
              </a:rPr>
              <a:t>Исследования по месту лечения (ИМЛ)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017645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20000"/>
              </a:lnSpc>
              <a:spcBef>
                <a:spcPts val="1200"/>
              </a:spcBef>
              <a:buNone/>
            </a:pPr>
            <a:r>
              <a:rPr lang="x-none" b="1" dirty="0"/>
              <a:t>Лабораторные исследования, выполненные по месту лечения (вне лаборатории)</a:t>
            </a:r>
            <a:r>
              <a:rPr lang="x-none" dirty="0"/>
              <a:t> </a:t>
            </a:r>
            <a:r>
              <a:rPr lang="ru-RU" i="1" dirty="0"/>
              <a:t>(графа 6) </a:t>
            </a:r>
            <a:r>
              <a:rPr lang="x-none" dirty="0"/>
              <a:t>-</a:t>
            </a:r>
            <a:r>
              <a:rPr lang="ru-RU" dirty="0"/>
              <a:t> это исследования, которые были выполнены в других лечебно-диагностических подразделениях медицинской организации на лабораторном оборудовании:</a:t>
            </a:r>
          </a:p>
          <a:p>
            <a:pPr marL="0" indent="0">
              <a:lnSpc>
                <a:spcPct val="120000"/>
              </a:lnSpc>
              <a:spcBef>
                <a:spcPts val="1200"/>
              </a:spcBef>
              <a:buNone/>
            </a:pPr>
            <a:r>
              <a:rPr lang="ru-RU" dirty="0"/>
              <a:t>1. не специалистами лаборатории</a:t>
            </a:r>
          </a:p>
          <a:p>
            <a:pPr marL="0" indent="0">
              <a:lnSpc>
                <a:spcPct val="120000"/>
              </a:lnSpc>
              <a:spcBef>
                <a:spcPts val="1200"/>
              </a:spcBef>
              <a:buNone/>
            </a:pPr>
            <a:r>
              <a:rPr lang="ru-RU" dirty="0"/>
              <a:t>2. результаты зафиксированы в МИС, или в отдельном журнале учета лабораторных исследований (но не в КДЛ). Могут также передаваться в ЛИС, но учитываться как ИМЛ</a:t>
            </a:r>
          </a:p>
          <a:p>
            <a:pPr marL="0" indent="0">
              <a:lnSpc>
                <a:spcPct val="120000"/>
              </a:lnSpc>
              <a:spcBef>
                <a:spcPts val="1200"/>
              </a:spcBef>
              <a:buNone/>
            </a:pPr>
            <a:r>
              <a:rPr lang="ru-RU" dirty="0"/>
              <a:t>3. результаты лабораторных исследований внесены в историю болезни</a:t>
            </a:r>
          </a:p>
          <a:p>
            <a:pPr marL="0" indent="0">
              <a:lnSpc>
                <a:spcPct val="120000"/>
              </a:lnSpc>
              <a:spcBef>
                <a:spcPts val="1200"/>
              </a:spcBef>
              <a:buNone/>
            </a:pPr>
            <a:endParaRPr lang="ru-RU" dirty="0"/>
          </a:p>
          <a:p>
            <a:pPr marL="0" indent="0">
              <a:lnSpc>
                <a:spcPct val="120000"/>
              </a:lnSpc>
              <a:spcBef>
                <a:spcPts val="1200"/>
              </a:spcBef>
              <a:buNone/>
            </a:pPr>
            <a:r>
              <a:rPr lang="ru-RU" dirty="0"/>
              <a:t>Примеры: определение глюкозы, МНО на портативных приборах, </a:t>
            </a:r>
            <a:r>
              <a:rPr lang="ru-RU" dirty="0" err="1"/>
              <a:t>тромбоэластография</a:t>
            </a:r>
            <a:r>
              <a:rPr lang="ru-RU" dirty="0"/>
              <a:t>, газы крови и др.</a:t>
            </a:r>
          </a:p>
          <a:p>
            <a:pPr>
              <a:lnSpc>
                <a:spcPct val="120000"/>
              </a:lnSpc>
              <a:spcBef>
                <a:spcPts val="1200"/>
              </a:spcBef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2449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66951"/>
          </a:xfrm>
          <a:solidFill>
            <a:srgbClr val="C0504D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800" dirty="0"/>
              <a:t>Исследования, выполненные по аутсорсингу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017645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x-none" b="1" dirty="0"/>
              <a:t>Лабораторные исследования, выполненные по аутсорсингу </a:t>
            </a:r>
            <a:r>
              <a:rPr lang="ru-RU" i="1" dirty="0"/>
              <a:t>(графа 7) </a:t>
            </a:r>
            <a:r>
              <a:rPr lang="ru-RU" b="1" dirty="0"/>
              <a:t>-</a:t>
            </a:r>
            <a:r>
              <a:rPr lang="ru-RU" dirty="0"/>
              <a:t> это лабораторные исследования, отправленные по договору в сторонние (внешние) лаборатории медицинских организаций</a:t>
            </a:r>
            <a:r>
              <a:rPr lang="ru-RU" dirty="0">
                <a:solidFill>
                  <a:srgbClr val="FF0000"/>
                </a:solidFill>
              </a:rPr>
              <a:t>, не подающих отчет по ф.30 (т.е. в медицинские организации вне системы Минздрава РФ), </a:t>
            </a:r>
            <a:r>
              <a:rPr lang="ru-RU" dirty="0" smtClean="0"/>
              <a:t>не </a:t>
            </a:r>
            <a:r>
              <a:rPr lang="ru-RU" dirty="0"/>
              <a:t>входят в общее количество исследований. </a:t>
            </a:r>
            <a:r>
              <a:rPr lang="ru-RU" i="1" dirty="0"/>
              <a:t>Сведения из таблицы 5300 не учитываются в таблицах 5301 и 5302.</a:t>
            </a:r>
            <a:endParaRPr lang="ru-RU" dirty="0"/>
          </a:p>
          <a:p>
            <a:pPr marL="0" indent="0">
              <a:lnSpc>
                <a:spcPct val="120000"/>
              </a:lnSpc>
              <a:spcBef>
                <a:spcPts val="1200"/>
              </a:spcBef>
              <a:buNone/>
            </a:pPr>
            <a:endParaRPr lang="ru-RU" dirty="0"/>
          </a:p>
          <a:p>
            <a:pPr marL="0" indent="0">
              <a:lnSpc>
                <a:spcPct val="120000"/>
              </a:lnSpc>
              <a:spcBef>
                <a:spcPts val="1200"/>
              </a:spcBef>
              <a:buNone/>
            </a:pPr>
            <a:r>
              <a:rPr lang="ru-RU" dirty="0"/>
              <a:t>Примечание: как правило, исследования по аутсорсингу проводятся в частных лабораториях</a:t>
            </a:r>
            <a:r>
              <a:rPr lang="ru-RU" dirty="0" smtClean="0"/>
              <a:t>.</a:t>
            </a:r>
          </a:p>
          <a:p>
            <a:pPr marL="0" indent="0">
              <a:lnSpc>
                <a:spcPct val="120000"/>
              </a:lnSpc>
              <a:spcBef>
                <a:spcPts val="1200"/>
              </a:spcBef>
              <a:buNone/>
            </a:pPr>
            <a:r>
              <a:rPr lang="ru-RU" dirty="0" smtClean="0"/>
              <a:t>Исследования в централизованных лабораториях не учитываются как аутсорсинг.</a:t>
            </a:r>
            <a:endParaRPr lang="ru-RU" dirty="0"/>
          </a:p>
          <a:p>
            <a:pPr marL="0" indent="0">
              <a:lnSpc>
                <a:spcPct val="120000"/>
              </a:lnSpc>
              <a:spcBef>
                <a:spcPts val="1200"/>
              </a:spcBef>
              <a:buNone/>
            </a:pPr>
            <a:r>
              <a:rPr lang="ru-RU" dirty="0"/>
              <a:t>В том случае, если МУ является «принимающей» лабораторией, то исследования учитываются в ф.30 как выполненные</a:t>
            </a:r>
          </a:p>
          <a:p>
            <a:pPr>
              <a:lnSpc>
                <a:spcPct val="120000"/>
              </a:lnSpc>
              <a:spcBef>
                <a:spcPts val="1200"/>
              </a:spcBef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0763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66951"/>
          </a:xfrm>
          <a:solidFill>
            <a:srgbClr val="C0504D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800" dirty="0"/>
              <a:t>Исследования, выполненные по аутсорсингу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25715" y="3701500"/>
            <a:ext cx="2052509" cy="1092849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0090"/>
                </a:solidFill>
              </a:rPr>
              <a:t>Номенклатура исследований в МО</a:t>
            </a:r>
            <a:endParaRPr lang="ru-RU" dirty="0">
              <a:solidFill>
                <a:srgbClr val="00009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411183" y="2367641"/>
            <a:ext cx="2052509" cy="1092849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0090"/>
                </a:solidFill>
              </a:rPr>
              <a:t>Выполнены в КДЛ</a:t>
            </a:r>
            <a:endParaRPr lang="ru-RU" dirty="0">
              <a:solidFill>
                <a:srgbClr val="00009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059079" y="2367641"/>
            <a:ext cx="2052509" cy="1092849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0090"/>
                </a:solidFill>
              </a:rPr>
              <a:t>Внесены в таблицу 5300, столбцы 3-5</a:t>
            </a:r>
            <a:endParaRPr lang="ru-RU" dirty="0">
              <a:solidFill>
                <a:srgbClr val="00009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411183" y="3701500"/>
            <a:ext cx="2052509" cy="1092849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0090"/>
                </a:solidFill>
              </a:rPr>
              <a:t>Выполнены в др. подразделениях</a:t>
            </a:r>
          </a:p>
          <a:p>
            <a:pPr algn="ctr"/>
            <a:r>
              <a:rPr lang="ru-RU" dirty="0" smtClean="0">
                <a:solidFill>
                  <a:srgbClr val="000090"/>
                </a:solidFill>
              </a:rPr>
              <a:t>ИМЛ</a:t>
            </a:r>
            <a:endParaRPr lang="ru-RU" dirty="0">
              <a:solidFill>
                <a:srgbClr val="00009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059079" y="3701500"/>
            <a:ext cx="2052509" cy="1092849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0090"/>
                </a:solidFill>
              </a:rPr>
              <a:t>Внесены в таблицу 5300, столбец 6</a:t>
            </a:r>
            <a:endParaRPr lang="ru-RU" dirty="0">
              <a:solidFill>
                <a:srgbClr val="000090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411183" y="5005821"/>
            <a:ext cx="2052509" cy="1728501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0090"/>
                </a:solidFill>
              </a:rPr>
              <a:t>Отправлены на выполнение по аутсорсингу</a:t>
            </a:r>
          </a:p>
          <a:p>
            <a:pPr algn="ctr"/>
            <a:r>
              <a:rPr lang="ru-RU" dirty="0" smtClean="0">
                <a:solidFill>
                  <a:srgbClr val="000090"/>
                </a:solidFill>
              </a:rPr>
              <a:t>Учтены в КДЛ или по договорам</a:t>
            </a:r>
            <a:endParaRPr lang="ru-RU" dirty="0">
              <a:solidFill>
                <a:srgbClr val="00009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059079" y="5401161"/>
            <a:ext cx="2052509" cy="1092849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0090"/>
                </a:solidFill>
              </a:rPr>
              <a:t>Внесены в таблицу 5300, столбец 7</a:t>
            </a:r>
            <a:endParaRPr lang="ru-RU" dirty="0">
              <a:solidFill>
                <a:srgbClr val="000090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411183" y="1138503"/>
            <a:ext cx="2052509" cy="895935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0090"/>
                </a:solidFill>
              </a:rPr>
              <a:t>Поступили из другой КДЛ по аутсорсингу</a:t>
            </a:r>
            <a:endParaRPr lang="ru-RU" dirty="0">
              <a:solidFill>
                <a:srgbClr val="000090"/>
              </a:solidFill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 flipV="1">
            <a:off x="1974673" y="2924110"/>
            <a:ext cx="1436510" cy="77739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1974673" y="4794350"/>
            <a:ext cx="1436510" cy="113707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V="1">
            <a:off x="2978224" y="4291775"/>
            <a:ext cx="432959" cy="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stCxn id="8" idx="3"/>
          </p:cNvCxnSpPr>
          <p:nvPr/>
        </p:nvCxnSpPr>
        <p:spPr>
          <a:xfrm>
            <a:off x="5463692" y="4247925"/>
            <a:ext cx="595387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5463692" y="5931426"/>
            <a:ext cx="595387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5463692" y="2924110"/>
            <a:ext cx="595387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stCxn id="12" idx="2"/>
          </p:cNvCxnSpPr>
          <p:nvPr/>
        </p:nvCxnSpPr>
        <p:spPr>
          <a:xfrm>
            <a:off x="4437438" y="2034438"/>
            <a:ext cx="0" cy="33320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>
            <a:stCxn id="3" idx="3"/>
          </p:cNvCxnSpPr>
          <p:nvPr/>
        </p:nvCxnSpPr>
        <p:spPr>
          <a:xfrm>
            <a:off x="1685449" y="1622771"/>
            <a:ext cx="1725734" cy="0"/>
          </a:xfrm>
          <a:prstGeom prst="straightConnector1">
            <a:avLst/>
          </a:prstGeom>
          <a:ln w="76200" cmpd="sng"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295325" y="1299605"/>
            <a:ext cx="13901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Другие МО </a:t>
            </a:r>
          </a:p>
          <a:p>
            <a:r>
              <a:rPr lang="ru-RU" dirty="0" smtClean="0"/>
              <a:t>по договору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7733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32644"/>
          </a:xfrm>
          <a:solidFill>
            <a:srgbClr val="C0504D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800" dirty="0"/>
              <a:t>Передвижные КДЛ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98002"/>
            <a:ext cx="8229600" cy="47372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x-none" sz="2400" b="1" dirty="0"/>
              <a:t>Передвижные клинико-диагностические лаборатории </a:t>
            </a:r>
            <a:r>
              <a:rPr lang="ru-RU" sz="2400" i="1" dirty="0"/>
              <a:t>(строка 1.11</a:t>
            </a:r>
            <a:r>
              <a:rPr lang="ru-RU" sz="2400" i="1" dirty="0" smtClean="0"/>
              <a:t>) </a:t>
            </a:r>
            <a:r>
              <a:rPr lang="ru-RU" sz="2400" dirty="0" smtClean="0"/>
              <a:t>– </a:t>
            </a:r>
            <a:r>
              <a:rPr lang="ru-RU" sz="2400" dirty="0"/>
              <a:t>это лаборатории</a:t>
            </a:r>
            <a:r>
              <a:rPr lang="ru-RU" sz="2400" dirty="0" smtClean="0"/>
              <a:t>, установленные </a:t>
            </a:r>
            <a:r>
              <a:rPr lang="ru-RU" sz="2400" dirty="0"/>
              <a:t>и работающие на  транспортном средстве: корабле, самолете, поезде, автотранспорте и т.д.</a:t>
            </a:r>
          </a:p>
          <a:p>
            <a:pPr marL="0" indent="0">
              <a:buNone/>
            </a:pPr>
            <a:endParaRPr lang="ru-RU" sz="2400" dirty="0"/>
          </a:p>
          <a:p>
            <a:pPr>
              <a:lnSpc>
                <a:spcPct val="120000"/>
              </a:lnSpc>
              <a:spcBef>
                <a:spcPts val="1200"/>
              </a:spcBef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900511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99797"/>
          </a:xfrm>
          <a:solidFill>
            <a:srgbClr val="C0504D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800" dirty="0"/>
              <a:t>Химико-микроскопические исследования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92159"/>
          </a:xfrm>
        </p:spPr>
        <p:txBody>
          <a:bodyPr>
            <a:normAutofit fontScale="55000" lnSpcReduction="20000"/>
          </a:bodyPr>
          <a:lstStyle/>
          <a:p>
            <a:pPr lvl="0">
              <a:lnSpc>
                <a:spcPct val="120000"/>
              </a:lnSpc>
            </a:pPr>
            <a:r>
              <a:rPr lang="ru-RU" dirty="0"/>
              <a:t>общеклинические исследования мочи</a:t>
            </a:r>
          </a:p>
          <a:p>
            <a:pPr lvl="0">
              <a:lnSpc>
                <a:spcPct val="120000"/>
              </a:lnSpc>
            </a:pPr>
            <a:r>
              <a:rPr lang="ru-RU" dirty="0"/>
              <a:t>общеклинические исследования кала </a:t>
            </a:r>
            <a:r>
              <a:rPr lang="ru-RU" i="1" dirty="0"/>
              <a:t>(в </a:t>
            </a:r>
            <a:r>
              <a:rPr lang="ru-RU" i="1" dirty="0" err="1"/>
              <a:t>т.ч</a:t>
            </a:r>
            <a:r>
              <a:rPr lang="ru-RU" i="1" dirty="0"/>
              <a:t>. </a:t>
            </a:r>
            <a:r>
              <a:rPr lang="ru-RU" i="1" dirty="0" err="1"/>
              <a:t>паразитологические</a:t>
            </a:r>
            <a:r>
              <a:rPr lang="ru-RU" i="1" dirty="0"/>
              <a:t>)</a:t>
            </a:r>
            <a:endParaRPr lang="ru-RU" dirty="0"/>
          </a:p>
          <a:p>
            <a:pPr lvl="0">
              <a:lnSpc>
                <a:spcPct val="120000"/>
              </a:lnSpc>
            </a:pPr>
            <a:r>
              <a:rPr lang="ru-RU" dirty="0"/>
              <a:t>общеклинические исследования мокроты </a:t>
            </a:r>
            <a:r>
              <a:rPr lang="ru-RU" i="1" dirty="0"/>
              <a:t>(в том числе бактериоскопия на КУМ при назначении в общем анализе мокроты)</a:t>
            </a:r>
            <a:endParaRPr lang="ru-RU" dirty="0"/>
          </a:p>
          <a:p>
            <a:pPr lvl="0">
              <a:lnSpc>
                <a:spcPct val="120000"/>
              </a:lnSpc>
            </a:pPr>
            <a:r>
              <a:rPr lang="ru-RU" dirty="0"/>
              <a:t>общеклинические исследования спинномозговой жидкости</a:t>
            </a:r>
          </a:p>
          <a:p>
            <a:pPr lvl="0">
              <a:lnSpc>
                <a:spcPct val="120000"/>
              </a:lnSpc>
            </a:pPr>
            <a:r>
              <a:rPr lang="ru-RU" dirty="0"/>
              <a:t>общеклинические исследования выпотных жидкостей (экссудатов и транссудатов)</a:t>
            </a:r>
          </a:p>
          <a:p>
            <a:pPr lvl="0">
              <a:lnSpc>
                <a:spcPct val="120000"/>
              </a:lnSpc>
            </a:pPr>
            <a:r>
              <a:rPr lang="ru-RU" dirty="0"/>
              <a:t>общеклинические исследования </a:t>
            </a:r>
            <a:r>
              <a:rPr lang="ru-RU" dirty="0" err="1"/>
              <a:t>эякулята</a:t>
            </a:r>
            <a:endParaRPr lang="ru-RU" dirty="0"/>
          </a:p>
          <a:p>
            <a:pPr lvl="0">
              <a:lnSpc>
                <a:spcPct val="120000"/>
              </a:lnSpc>
            </a:pPr>
            <a:r>
              <a:rPr lang="ru-RU" dirty="0"/>
              <a:t>общеклинические исследования секрета простаты</a:t>
            </a:r>
          </a:p>
          <a:p>
            <a:pPr lvl="0">
              <a:lnSpc>
                <a:spcPct val="120000"/>
              </a:lnSpc>
            </a:pPr>
            <a:r>
              <a:rPr lang="ru-RU" dirty="0"/>
              <a:t>отделяемого мочеполовых органов</a:t>
            </a:r>
          </a:p>
          <a:p>
            <a:pPr lvl="0">
              <a:lnSpc>
                <a:spcPct val="120000"/>
              </a:lnSpc>
            </a:pPr>
            <a:r>
              <a:rPr lang="ru-RU" dirty="0"/>
              <a:t>общеклинические исследования соскобов на клещей</a:t>
            </a:r>
          </a:p>
          <a:p>
            <a:pPr lvl="0">
              <a:lnSpc>
                <a:spcPct val="120000"/>
              </a:lnSpc>
            </a:pPr>
            <a:r>
              <a:rPr lang="ru-RU" dirty="0"/>
              <a:t>общеклинические исследования на патогенные грибы</a:t>
            </a:r>
          </a:p>
          <a:p>
            <a:pPr lvl="0">
              <a:lnSpc>
                <a:spcPct val="120000"/>
              </a:lnSpc>
            </a:pPr>
            <a:r>
              <a:rPr lang="ru-RU" dirty="0"/>
              <a:t>исследование желудочного содержимого и дуоденального содержимого</a:t>
            </a:r>
          </a:p>
          <a:p>
            <a:pPr lvl="0">
              <a:lnSpc>
                <a:spcPct val="120000"/>
              </a:lnSpc>
            </a:pPr>
            <a:r>
              <a:rPr lang="ru-RU" dirty="0"/>
              <a:t>обнаружение в крови возбудителя малярии</a:t>
            </a:r>
          </a:p>
        </p:txBody>
      </p:sp>
    </p:spTree>
    <p:extLst>
      <p:ext uri="{BB962C8B-B14F-4D97-AF65-F5344CB8AC3E}">
        <p14:creationId xmlns:p14="http://schemas.microsoft.com/office/powerpoint/2010/main" val="1023987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538690"/>
          </a:xfrm>
          <a:solidFill>
            <a:srgbClr val="C0504D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2400" dirty="0"/>
              <a:t>Как учитывать химико-микроскопические исследования (пример)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5126141"/>
              </p:ext>
            </p:extLst>
          </p:nvPr>
        </p:nvGraphicFramePr>
        <p:xfrm>
          <a:off x="457200" y="968932"/>
          <a:ext cx="8519118" cy="4395589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62737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66968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19769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65541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2368949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67199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+mn-lt"/>
                          <a:ea typeface="Calibri"/>
                          <a:cs typeface="Times New Roman"/>
                        </a:rPr>
                        <a:t>№ строки т.5300</a:t>
                      </a:r>
                      <a:endParaRPr lang="ru-RU" sz="11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Наименование вида исследования</a:t>
                      </a: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Лабораторное исследование (ЛИ)</a:t>
                      </a: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Способ выполнения исследования</a:t>
                      </a: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Система учета статистических единиц (формула расчета)</a:t>
                      </a: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72771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1.1</a:t>
                      </a: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ХИМИКО-МИКРОСКОПИЧЕСКИЕ</a:t>
                      </a: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+mn-lt"/>
                          <a:ea typeface="Calibri"/>
                          <a:cs typeface="Times New Roman"/>
                        </a:rPr>
                        <a:t>Общий </a:t>
                      </a:r>
                      <a:endParaRPr lang="ru-RU" sz="11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+mn-lt"/>
                          <a:ea typeface="Calibri"/>
                          <a:cs typeface="Times New Roman"/>
                        </a:rPr>
                        <a:t>(клинический) анализ мочи</a:t>
                      </a:r>
                      <a:endParaRPr lang="ru-RU" sz="11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Анализаторы </a:t>
                      </a: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1 проба×</a:t>
                      </a:r>
                      <a:r>
                        <a:rPr lang="ru-RU" sz="12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10</a:t>
                      </a:r>
                      <a:r>
                        <a:rPr lang="ru-RU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/11 (по числу определяемых параметров на приборе)=10/11 ЛСЕ</a:t>
                      </a:r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*</a:t>
                      </a:r>
                      <a:endParaRPr lang="ru-RU" sz="1600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5134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>
                        <a:latin typeface="+mn-l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Определение белка в моче</a:t>
                      </a: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Отдельно измеряемый </a:t>
                      </a: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1 ЛСЕ</a:t>
                      </a: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37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>
                        <a:latin typeface="+mn-l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Определение глюкозы в моче</a:t>
                      </a: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Отдельно измеряемый</a:t>
                      </a: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1 ЛСЕ</a:t>
                      </a: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3356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Анализ по Нечипоренко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+mn-lt"/>
                          <a:ea typeface="Calibri"/>
                          <a:cs typeface="Times New Roman"/>
                        </a:rPr>
                        <a:t>Микроскопия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+mn-lt"/>
                          <a:ea typeface="Calibri"/>
                          <a:cs typeface="Times New Roman"/>
                        </a:rPr>
                        <a:t>1 проба= 1 ЛСЕ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1379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+mn-lt"/>
                          <a:ea typeface="Calibri"/>
                          <a:cs typeface="Times New Roman"/>
                        </a:rPr>
                        <a:t>Анализ по Зимницкому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+mn-lt"/>
                          <a:ea typeface="Calibri"/>
                          <a:cs typeface="Times New Roman"/>
                        </a:rPr>
                        <a:t>Измерение относит. плотности и кол-ва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+mn-lt"/>
                          <a:ea typeface="Calibri"/>
                          <a:cs typeface="Times New Roman"/>
                        </a:rPr>
                        <a:t>1 проба×</a:t>
                      </a:r>
                      <a:r>
                        <a:rPr lang="ru-RU" sz="1200" b="1">
                          <a:effectLst/>
                          <a:latin typeface="+mn-lt"/>
                          <a:ea typeface="Calibri"/>
                          <a:cs typeface="Times New Roman"/>
                        </a:rPr>
                        <a:t>8</a:t>
                      </a:r>
                      <a:r>
                        <a:rPr lang="ru-RU" sz="1200">
                          <a:effectLst/>
                          <a:latin typeface="+mn-lt"/>
                          <a:ea typeface="Calibri"/>
                          <a:cs typeface="Times New Roman"/>
                        </a:rPr>
                        <a:t>=8 ЛСЕ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1391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+mn-lt"/>
                          <a:ea typeface="Calibri"/>
                          <a:cs typeface="Times New Roman"/>
                        </a:rPr>
                        <a:t>Секрет простаты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+mn-lt"/>
                          <a:ea typeface="Calibri"/>
                          <a:cs typeface="Times New Roman"/>
                        </a:rPr>
                        <a:t>Микроскопия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1 стекло= 1 ЛСЕ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50478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  <a:latin typeface="+mn-lt"/>
                          <a:ea typeface="Calibri"/>
                          <a:cs typeface="Times New Roman"/>
                        </a:rPr>
                        <a:t>Спермограмма</a:t>
                      </a: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Анализатор/ Микроскоп</a:t>
                      </a: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1 проба×</a:t>
                      </a:r>
                      <a:r>
                        <a:rPr lang="ru-RU" sz="12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ru-RU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= 4 ЛСЕ (общие свойства, рН, вязкость, микроскопия)</a:t>
                      </a: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50478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  <a:latin typeface="+mn-lt"/>
                          <a:ea typeface="Calibri"/>
                          <a:cs typeface="Times New Roman"/>
                        </a:rPr>
                        <a:t>Спермограмма</a:t>
                      </a:r>
                      <a:r>
                        <a:rPr lang="ru-RU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 (окрашенный препарат)</a:t>
                      </a: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Микроскоп</a:t>
                      </a: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1 ЛСЕ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13957" y="5863696"/>
            <a:ext cx="866236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*</a:t>
            </a:r>
            <a:r>
              <a:rPr lang="ru-RU" sz="1600" dirty="0">
                <a:solidFill>
                  <a:srgbClr val="FF0000"/>
                </a:solidFill>
              </a:rPr>
              <a:t> </a:t>
            </a:r>
            <a:r>
              <a:rPr lang="ru-RU" sz="1400" b="1" dirty="0"/>
              <a:t>1</a:t>
            </a:r>
            <a:r>
              <a:rPr lang="ru-RU" sz="1400" dirty="0"/>
              <a:t>. Общие свойства (цвет,        прозрачность); </a:t>
            </a:r>
            <a:r>
              <a:rPr lang="ru-RU" sz="1400" b="1" dirty="0"/>
              <a:t>2</a:t>
            </a:r>
            <a:r>
              <a:rPr lang="ru-RU" sz="1400" dirty="0"/>
              <a:t>.Относительная плотность; </a:t>
            </a:r>
            <a:r>
              <a:rPr lang="ru-RU" sz="1400" b="1" dirty="0"/>
              <a:t>3</a:t>
            </a:r>
            <a:r>
              <a:rPr lang="ru-RU" sz="1400" dirty="0"/>
              <a:t>. рН; </a:t>
            </a:r>
            <a:r>
              <a:rPr lang="ru-RU" sz="1400" b="1" dirty="0"/>
              <a:t>4</a:t>
            </a:r>
            <a:r>
              <a:rPr lang="ru-RU" sz="1400" dirty="0"/>
              <a:t>.Обнаружение белка; </a:t>
            </a:r>
            <a:r>
              <a:rPr lang="ru-RU" sz="1400" b="1" dirty="0"/>
              <a:t>5</a:t>
            </a:r>
            <a:r>
              <a:rPr lang="ru-RU" sz="1400" dirty="0"/>
              <a:t>.Обнаружение глюкозы; </a:t>
            </a:r>
            <a:r>
              <a:rPr lang="ru-RU" sz="1400" b="1" dirty="0"/>
              <a:t>6</a:t>
            </a:r>
            <a:r>
              <a:rPr lang="ru-RU" sz="1400" dirty="0"/>
              <a:t>.Определение кетоновых тел; </a:t>
            </a:r>
            <a:r>
              <a:rPr lang="ru-RU" sz="1400" b="1" dirty="0"/>
              <a:t>7</a:t>
            </a:r>
            <a:r>
              <a:rPr lang="ru-RU" sz="1400" dirty="0"/>
              <a:t>.Определение крови; </a:t>
            </a:r>
            <a:r>
              <a:rPr lang="ru-RU" sz="1400" b="1" dirty="0"/>
              <a:t>8</a:t>
            </a:r>
            <a:r>
              <a:rPr lang="ru-RU" sz="1400" dirty="0"/>
              <a:t>.Определение </a:t>
            </a:r>
            <a:r>
              <a:rPr lang="ru-RU" sz="1400" dirty="0" err="1"/>
              <a:t>уробилиноидов</a:t>
            </a:r>
            <a:r>
              <a:rPr lang="ru-RU" sz="1400" dirty="0"/>
              <a:t>; </a:t>
            </a:r>
            <a:r>
              <a:rPr lang="ru-RU" sz="1400" b="1" dirty="0"/>
              <a:t>9</a:t>
            </a:r>
            <a:r>
              <a:rPr lang="ru-RU" sz="1400" dirty="0"/>
              <a:t>.Определение билирубина; </a:t>
            </a:r>
            <a:r>
              <a:rPr lang="ru-RU" sz="1400" b="1" dirty="0"/>
              <a:t>10</a:t>
            </a:r>
            <a:r>
              <a:rPr lang="ru-RU" sz="1400" dirty="0"/>
              <a:t>. Микроскопия осадка, в </a:t>
            </a:r>
            <a:r>
              <a:rPr lang="ru-RU" sz="1400" dirty="0" err="1"/>
              <a:t>т.ч</a:t>
            </a:r>
            <a:r>
              <a:rPr lang="ru-RU" sz="1400" dirty="0"/>
              <a:t>. определение лейкоцитов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200" y="5465826"/>
            <a:ext cx="4589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ЛСЕ – лабораторная статистическая единица</a:t>
            </a:r>
          </a:p>
        </p:txBody>
      </p:sp>
    </p:spTree>
    <p:extLst>
      <p:ext uri="{BB962C8B-B14F-4D97-AF65-F5344CB8AC3E}">
        <p14:creationId xmlns:p14="http://schemas.microsoft.com/office/powerpoint/2010/main" val="3912280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538690"/>
          </a:xfrm>
          <a:solidFill>
            <a:srgbClr val="C0504D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2400" dirty="0"/>
              <a:t>Как учитывать химико-микроскопические исследования (пример)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7564606"/>
              </p:ext>
            </p:extLst>
          </p:nvPr>
        </p:nvGraphicFramePr>
        <p:xfrm>
          <a:off x="457200" y="1005637"/>
          <a:ext cx="8519118" cy="5327524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62737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66968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19769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65541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2368949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67199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+mn-lt"/>
                          <a:ea typeface="Calibri"/>
                          <a:cs typeface="Times New Roman"/>
                        </a:rPr>
                        <a:t>№ строки т.5300</a:t>
                      </a:r>
                      <a:endParaRPr lang="ru-RU" sz="11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Наименование вида исследования</a:t>
                      </a: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Лабораторное исследование (ЛИ)</a:t>
                      </a: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Способ выполнения исследования</a:t>
                      </a: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Система учета статистических единиц (формула расчета)</a:t>
                      </a: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566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1.1</a:t>
                      </a: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ХИМИКО-МИКРОСКОПИЧЕСКИЕ</a:t>
                      </a: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Отделяемое мочеполовых органов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Микроскопия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1 стекло= 1 ЛСЕ = 1 локализация</a:t>
                      </a: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423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+mn-lt"/>
                          <a:ea typeface="Calibri"/>
                          <a:cs typeface="Times New Roman"/>
                        </a:rPr>
                        <a:t>препарат, окрашенный по Грамму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1 ЛСЕ </a:t>
                      </a: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056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+mn-lt"/>
                          <a:ea typeface="Calibri"/>
                          <a:cs typeface="Times New Roman"/>
                        </a:rPr>
                        <a:t>Исследование на патогенные грибы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1стекло= 1 ЛСЕ (</a:t>
                      </a:r>
                      <a:r>
                        <a:rPr lang="ru-RU" sz="1200" dirty="0" err="1">
                          <a:effectLst/>
                          <a:latin typeface="+mn-lt"/>
                          <a:ea typeface="Calibri"/>
                          <a:cs typeface="Times New Roman"/>
                        </a:rPr>
                        <a:t>нативный</a:t>
                      </a:r>
                      <a:r>
                        <a:rPr lang="ru-RU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 препарат, окрашенный препарат)</a:t>
                      </a: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2199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Общий (клинический) анализ кала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проба×</a:t>
                      </a:r>
                      <a:r>
                        <a:rPr lang="ru-RU" sz="12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  <a:r>
                        <a:rPr lang="ru-RU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= 9 ЛСЕ</a:t>
                      </a:r>
                      <a:r>
                        <a:rPr lang="ru-RU" sz="1200" dirty="0">
                          <a:effectLst/>
                        </a:rPr>
                        <a:t> (общие </a:t>
                      </a:r>
                      <a:r>
                        <a:rPr lang="ru-RU" sz="1200" dirty="0" err="1">
                          <a:effectLst/>
                        </a:rPr>
                        <a:t>св-ва</a:t>
                      </a:r>
                      <a:r>
                        <a:rPr lang="ru-RU" sz="1200" dirty="0">
                          <a:effectLst/>
                        </a:rPr>
                        <a:t>, скрытая кровь, </a:t>
                      </a:r>
                      <a:r>
                        <a:rPr lang="ru-RU" sz="1200" dirty="0" err="1">
                          <a:effectLst/>
                        </a:rPr>
                        <a:t>стеркобилин</a:t>
                      </a:r>
                      <a:r>
                        <a:rPr lang="ru-RU" sz="1200" dirty="0">
                          <a:effectLst/>
                        </a:rPr>
                        <a:t>, билирубин, микроскопия </a:t>
                      </a:r>
                      <a:r>
                        <a:rPr lang="ru-RU" sz="1200" dirty="0" err="1">
                          <a:effectLst/>
                        </a:rPr>
                        <a:t>нативного</a:t>
                      </a:r>
                      <a:r>
                        <a:rPr lang="ru-RU" sz="1200" dirty="0">
                          <a:effectLst/>
                        </a:rPr>
                        <a:t> преп., с </a:t>
                      </a:r>
                      <a:r>
                        <a:rPr lang="ru-RU" sz="1200" dirty="0" err="1">
                          <a:effectLst/>
                        </a:rPr>
                        <a:t>суданом</a:t>
                      </a:r>
                      <a:r>
                        <a:rPr lang="ru-RU" sz="1200" dirty="0">
                          <a:effectLst/>
                        </a:rPr>
                        <a:t> и метиленовым</a:t>
                      </a:r>
                      <a:r>
                        <a:rPr lang="ru-RU" sz="1200" baseline="0" dirty="0">
                          <a:effectLst/>
                        </a:rPr>
                        <a:t> </a:t>
                      </a:r>
                      <a:r>
                        <a:rPr lang="ru-RU" sz="1200" dirty="0">
                          <a:effectLst/>
                        </a:rPr>
                        <a:t>синим, с </a:t>
                      </a:r>
                      <a:r>
                        <a:rPr lang="ru-RU" sz="1200" dirty="0" err="1">
                          <a:effectLst/>
                        </a:rPr>
                        <a:t>Люголем</a:t>
                      </a:r>
                      <a:r>
                        <a:rPr lang="ru-RU" sz="1200" dirty="0">
                          <a:effectLst/>
                        </a:rPr>
                        <a:t>, обнаружение гельминтов, простейших)</a:t>
                      </a:r>
                      <a:endParaRPr lang="ru-RU" sz="1200" dirty="0"/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2199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Белок  в кале</a:t>
                      </a: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Отдельно определяемый</a:t>
                      </a: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1 ЛСЕ</a:t>
                      </a: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2199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Яйца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Гельминтов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+mn-lt"/>
                          <a:ea typeface="Calibri"/>
                          <a:cs typeface="Times New Roman"/>
                        </a:rPr>
                        <a:t>Микроскопия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+mn-lt"/>
                          <a:ea typeface="Calibri"/>
                          <a:cs typeface="Times New Roman"/>
                        </a:rPr>
                        <a:t>1 проба= 1 ЛСЕ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2199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Простейшие в кале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+mn-lt"/>
                          <a:ea typeface="Calibri"/>
                          <a:cs typeface="Times New Roman"/>
                        </a:rPr>
                        <a:t>Микроскопия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+mn-lt"/>
                          <a:ea typeface="Calibri"/>
                          <a:cs typeface="Times New Roman"/>
                        </a:rPr>
                        <a:t>1 проба= 1 ЛСЕ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2199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+mn-lt"/>
                          <a:ea typeface="Calibri"/>
                          <a:cs typeface="Times New Roman"/>
                        </a:rPr>
                        <a:t>Соскоб на энтеробиоз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+mn-lt"/>
                          <a:ea typeface="Calibri"/>
                          <a:cs typeface="Times New Roman"/>
                        </a:rPr>
                        <a:t>Микроскопия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+mn-lt"/>
                          <a:ea typeface="Calibri"/>
                          <a:cs typeface="Times New Roman"/>
                        </a:rPr>
                        <a:t>1 проба= 1 ЛСЕ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2199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+mn-lt"/>
                          <a:ea typeface="Calibri"/>
                          <a:cs typeface="Times New Roman"/>
                        </a:rPr>
                        <a:t>Стронгилоидоз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+mn-lt"/>
                          <a:ea typeface="Calibri"/>
                          <a:cs typeface="Times New Roman"/>
                        </a:rPr>
                        <a:t>Микроскопия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+mn-lt"/>
                          <a:ea typeface="Calibri"/>
                          <a:cs typeface="Times New Roman"/>
                        </a:rPr>
                        <a:t>1 проба= 1 ЛСЕ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32199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+mn-lt"/>
                          <a:ea typeface="Calibri"/>
                          <a:cs typeface="Times New Roman"/>
                        </a:rPr>
                        <a:t>Исследование на клещей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+mn-lt"/>
                          <a:ea typeface="Calibri"/>
                          <a:cs typeface="Times New Roman"/>
                        </a:rPr>
                        <a:t>Микроскопия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1 проба= 1 ЛСЕ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57200" y="6403573"/>
            <a:ext cx="36104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/>
              <a:t>ЛСЕ – лабораторная статистическая единица</a:t>
            </a:r>
          </a:p>
        </p:txBody>
      </p:sp>
    </p:spTree>
    <p:extLst>
      <p:ext uri="{BB962C8B-B14F-4D97-AF65-F5344CB8AC3E}">
        <p14:creationId xmlns:p14="http://schemas.microsoft.com/office/powerpoint/2010/main" val="2322674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2208"/>
          </a:xfrm>
          <a:solidFill>
            <a:srgbClr val="C0504D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800" dirty="0"/>
              <a:t>Гематологические исследования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lvl="0">
              <a:lnSpc>
                <a:spcPct val="120000"/>
              </a:lnSpc>
            </a:pPr>
            <a:r>
              <a:rPr lang="ru-RU" dirty="0"/>
              <a:t>общий (клинический) анализ крови (гемоглобин, эритроциты, лейкоциты, тромбоциты, подсчет лейкоцитарной формулы с описанием морфологии форменных элементов (</a:t>
            </a:r>
            <a:r>
              <a:rPr lang="ru-RU" i="1" dirty="0"/>
              <a:t>расчетные показатели с гематологического анализатора не учитываются)</a:t>
            </a:r>
            <a:endParaRPr lang="ru-RU" dirty="0"/>
          </a:p>
          <a:p>
            <a:pPr lvl="0">
              <a:lnSpc>
                <a:spcPct val="120000"/>
              </a:lnSpc>
            </a:pPr>
            <a:r>
              <a:rPr lang="ru-RU" dirty="0"/>
              <a:t>определение скорости оседания эритроцитов (СОЭ)</a:t>
            </a:r>
          </a:p>
          <a:p>
            <a:pPr lvl="0">
              <a:lnSpc>
                <a:spcPct val="120000"/>
              </a:lnSpc>
            </a:pPr>
            <a:r>
              <a:rPr lang="ru-RU" dirty="0"/>
              <a:t>гемоглобин и его соединения </a:t>
            </a:r>
            <a:r>
              <a:rPr lang="ru-RU" i="1" dirty="0"/>
              <a:t>(</a:t>
            </a:r>
            <a:r>
              <a:rPr lang="ru-RU" i="1" dirty="0" err="1"/>
              <a:t>гликированный</a:t>
            </a:r>
            <a:r>
              <a:rPr lang="ru-RU" i="1" dirty="0"/>
              <a:t> гемоглобин учитывается в биохимические исследования (стр.1.4))</a:t>
            </a:r>
            <a:endParaRPr lang="ru-RU" dirty="0"/>
          </a:p>
          <a:p>
            <a:pPr lvl="0">
              <a:lnSpc>
                <a:spcPct val="120000"/>
              </a:lnSpc>
            </a:pPr>
            <a:r>
              <a:rPr lang="ru-RU" dirty="0"/>
              <a:t>гематокрит </a:t>
            </a:r>
            <a:r>
              <a:rPr lang="ru-RU" i="1" dirty="0"/>
              <a:t>(как отдельно измеренный показатель, не на </a:t>
            </a:r>
            <a:r>
              <a:rPr lang="ru-RU" i="1" dirty="0" err="1"/>
              <a:t>геманализаторе</a:t>
            </a:r>
            <a:r>
              <a:rPr lang="ru-RU" i="1" dirty="0"/>
              <a:t>)</a:t>
            </a:r>
            <a:endParaRPr lang="ru-RU" dirty="0"/>
          </a:p>
          <a:p>
            <a:pPr lvl="0">
              <a:lnSpc>
                <a:spcPct val="120000"/>
              </a:lnSpc>
            </a:pPr>
            <a:r>
              <a:rPr lang="ru-RU" dirty="0"/>
              <a:t>подсчет </a:t>
            </a:r>
            <a:r>
              <a:rPr lang="ru-RU" dirty="0" err="1"/>
              <a:t>ретикулоцитов</a:t>
            </a:r>
            <a:endParaRPr lang="ru-RU" dirty="0"/>
          </a:p>
          <a:p>
            <a:pPr lvl="0">
              <a:lnSpc>
                <a:spcPct val="120000"/>
              </a:lnSpc>
            </a:pPr>
            <a:r>
              <a:rPr lang="ru-RU" dirty="0"/>
              <a:t>исследование костного мозга</a:t>
            </a:r>
          </a:p>
          <a:p>
            <a:pPr lvl="0">
              <a:lnSpc>
                <a:spcPct val="120000"/>
              </a:lnSpc>
            </a:pPr>
            <a:r>
              <a:rPr lang="ru-RU" dirty="0"/>
              <a:t>цитохимические исследования клеток крови и костного мозга</a:t>
            </a:r>
          </a:p>
          <a:p>
            <a:pPr lvl="0">
              <a:lnSpc>
                <a:spcPct val="120000"/>
              </a:lnSpc>
            </a:pPr>
            <a:r>
              <a:rPr lang="ru-RU" dirty="0"/>
              <a:t>обнаружение </a:t>
            </a:r>
            <a:r>
              <a:rPr lang="en-US" dirty="0"/>
              <a:t>LE</a:t>
            </a:r>
            <a:r>
              <a:rPr lang="ru-RU" dirty="0"/>
              <a:t>-клеток</a:t>
            </a:r>
          </a:p>
          <a:p>
            <a:pPr>
              <a:lnSpc>
                <a:spcPct val="120000"/>
              </a:lnSpc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1960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7845" y="206755"/>
            <a:ext cx="791895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Приказ Росстата </a:t>
            </a:r>
            <a:r>
              <a:rPr lang="ru-RU" sz="2400" dirty="0"/>
              <a:t>от 03.08.2018 </a:t>
            </a:r>
            <a:r>
              <a:rPr lang="ru-RU" sz="2400" dirty="0" err="1"/>
              <a:t>N</a:t>
            </a:r>
            <a:r>
              <a:rPr lang="ru-RU" sz="2400" dirty="0"/>
              <a:t> </a:t>
            </a:r>
            <a:r>
              <a:rPr lang="ru-RU" sz="2400" dirty="0" smtClean="0"/>
              <a:t>483 (</a:t>
            </a:r>
            <a:r>
              <a:rPr lang="ru-RU" sz="2400" dirty="0"/>
              <a:t>ред. от 01.10.2018)</a:t>
            </a:r>
          </a:p>
          <a:p>
            <a:r>
              <a:rPr lang="ru-RU" sz="2400" dirty="0"/>
              <a:t>"Об утверждении </a:t>
            </a:r>
            <a:r>
              <a:rPr lang="ru-RU" sz="2400" dirty="0" smtClean="0"/>
              <a:t>статистического инструментария </a:t>
            </a:r>
            <a:r>
              <a:rPr lang="ru-RU" sz="2400" dirty="0"/>
              <a:t>для </a:t>
            </a:r>
            <a:r>
              <a:rPr lang="ru-RU" sz="2400" dirty="0" smtClean="0"/>
              <a:t>организации МЗ РФ федерального статистического наблюдения </a:t>
            </a:r>
            <a:r>
              <a:rPr lang="ru-RU" sz="2400" dirty="0"/>
              <a:t>в сфере охраны здоровья"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432326" y="2613978"/>
            <a:ext cx="7254474" cy="2554905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40000"/>
              </a:lnSpc>
              <a:buNone/>
            </a:pPr>
            <a:r>
              <a:rPr lang="ru-RU" dirty="0"/>
              <a:t>1. Утвердить представленную Министерством здравоохранения Российской </a:t>
            </a:r>
            <a:r>
              <a:rPr lang="ru-RU" dirty="0" smtClean="0"/>
              <a:t>Федерации прилагаемую </a:t>
            </a:r>
            <a:r>
              <a:rPr lang="ru-RU" dirty="0"/>
              <a:t>годовую форму федерального статистического наблюдения </a:t>
            </a:r>
            <a:r>
              <a:rPr lang="ru-RU" dirty="0" err="1"/>
              <a:t>N</a:t>
            </a:r>
            <a:r>
              <a:rPr lang="ru-RU" dirty="0"/>
              <a:t> 30 "Сведения </a:t>
            </a:r>
            <a:r>
              <a:rPr lang="ru-RU" dirty="0" smtClean="0"/>
              <a:t>о медицинской </a:t>
            </a:r>
            <a:r>
              <a:rPr lang="ru-RU" dirty="0"/>
              <a:t>организации" с указаниями по ее заполнению, сбор и обработка данных по </a:t>
            </a:r>
            <a:r>
              <a:rPr lang="ru-RU" dirty="0" smtClean="0"/>
              <a:t>которой осуществляется </a:t>
            </a:r>
            <a:r>
              <a:rPr lang="ru-RU" dirty="0"/>
              <a:t>в системе Минздрава России, и ввести ее в действие с отчета за 2018 год.</a:t>
            </a:r>
          </a:p>
        </p:txBody>
      </p:sp>
    </p:spTree>
    <p:extLst>
      <p:ext uri="{BB962C8B-B14F-4D97-AF65-F5344CB8AC3E}">
        <p14:creationId xmlns:p14="http://schemas.microsoft.com/office/powerpoint/2010/main" val="1000741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0746"/>
          </a:xfrm>
          <a:solidFill>
            <a:srgbClr val="C0504D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800" dirty="0"/>
              <a:t>Цитологические исследования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279771"/>
          </a:xfrm>
        </p:spPr>
        <p:txBody>
          <a:bodyPr>
            <a:normAutofit fontScale="85000" lnSpcReduction="20000"/>
          </a:bodyPr>
          <a:lstStyle/>
          <a:p>
            <a:pPr lvl="0">
              <a:lnSpc>
                <a:spcPct val="120000"/>
              </a:lnSpc>
            </a:pPr>
            <a:r>
              <a:rPr lang="ru-RU" dirty="0"/>
              <a:t>исследования </a:t>
            </a:r>
            <a:r>
              <a:rPr lang="ru-RU" dirty="0" err="1"/>
              <a:t>пунктатов</a:t>
            </a:r>
            <a:r>
              <a:rPr lang="ru-RU" dirty="0"/>
              <a:t> любых опухолевидных образований и уплотнений любой локализации</a:t>
            </a:r>
          </a:p>
          <a:p>
            <a:pPr lvl="0">
              <a:lnSpc>
                <a:spcPct val="120000"/>
              </a:lnSpc>
            </a:pPr>
            <a:r>
              <a:rPr lang="ru-RU" dirty="0"/>
              <a:t>исследования материала, полученного при эндоскопии, в том числе с помощью соскоба, отпечатка, аспирации, смыва, </a:t>
            </a:r>
            <a:r>
              <a:rPr lang="ru-RU" dirty="0" err="1"/>
              <a:t>интраэндоскопической</a:t>
            </a:r>
            <a:r>
              <a:rPr lang="ru-RU" dirty="0"/>
              <a:t> пункции</a:t>
            </a:r>
          </a:p>
          <a:p>
            <a:pPr lvl="0">
              <a:lnSpc>
                <a:spcPct val="120000"/>
              </a:lnSpc>
            </a:pPr>
            <a:r>
              <a:rPr lang="ru-RU" dirty="0"/>
              <a:t>исследования </a:t>
            </a:r>
            <a:r>
              <a:rPr lang="ru-RU" dirty="0" err="1"/>
              <a:t>эксфолиативного</a:t>
            </a:r>
            <a:r>
              <a:rPr lang="ru-RU" dirty="0"/>
              <a:t> материала </a:t>
            </a:r>
          </a:p>
          <a:p>
            <a:pPr>
              <a:lnSpc>
                <a:spcPct val="120000"/>
              </a:lnSpc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1177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519118" cy="538690"/>
          </a:xfrm>
          <a:solidFill>
            <a:srgbClr val="C0504D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2000" dirty="0"/>
              <a:t>Как учитывать гематологические</a:t>
            </a:r>
            <a:r>
              <a:rPr lang="en-US" sz="2000" dirty="0"/>
              <a:t> </a:t>
            </a:r>
            <a:r>
              <a:rPr lang="ru-RU" sz="2000" dirty="0"/>
              <a:t>и цитологические исследования (примеры)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1542504"/>
              </p:ext>
            </p:extLst>
          </p:nvPr>
        </p:nvGraphicFramePr>
        <p:xfrm>
          <a:off x="457200" y="1005637"/>
          <a:ext cx="8519118" cy="4614659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62737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66968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19769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65541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2368949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67199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+mn-lt"/>
                          <a:ea typeface="Calibri"/>
                          <a:cs typeface="Times New Roman"/>
                        </a:rPr>
                        <a:t>№ строки т.5300</a:t>
                      </a:r>
                      <a:endParaRPr lang="ru-RU" sz="11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Наименование вида исследования</a:t>
                      </a: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Лабораторное исследование (ЛИ)</a:t>
                      </a: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Способ выполнения исследования</a:t>
                      </a: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Система учета статистических единиц (формула расчета)</a:t>
                      </a: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81943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1.2</a:t>
                      </a:r>
                      <a:endParaRPr lang="ru-RU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ГЕМАТОЛОГИЧЕСКИЕ</a:t>
                      </a:r>
                      <a:endParaRPr lang="ru-RU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Общий (клинический) анализ крови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Гематологические анализаторы </a:t>
                      </a:r>
                      <a:r>
                        <a:rPr lang="en-US" sz="1600" b="1" baseline="300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*</a:t>
                      </a:r>
                      <a:r>
                        <a:rPr lang="ru-RU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 (ГА) на 16-23 и более параметров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1 проба×</a:t>
                      </a:r>
                      <a:r>
                        <a:rPr lang="ru-RU" sz="12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5</a:t>
                      </a:r>
                      <a:r>
                        <a:rPr lang="ru-RU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= 5 ЛСЕ </a:t>
                      </a:r>
                    </a:p>
                    <a:p>
                      <a:r>
                        <a:rPr lang="ru-RU" sz="12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ru-RU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.Гемоглобин</a:t>
                      </a:r>
                    </a:p>
                    <a:p>
                      <a:r>
                        <a:rPr lang="ru-RU" sz="12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ru-RU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.Эритроциты</a:t>
                      </a:r>
                    </a:p>
                    <a:p>
                      <a:r>
                        <a:rPr lang="ru-RU" sz="12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ru-RU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.Лейкоциты</a:t>
                      </a:r>
                    </a:p>
                    <a:p>
                      <a:r>
                        <a:rPr lang="ru-RU" sz="12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r>
                        <a:rPr lang="ru-RU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.Тромбоциты  </a:t>
                      </a:r>
                    </a:p>
                    <a:p>
                      <a:r>
                        <a:rPr lang="ru-RU" sz="12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r>
                        <a:rPr lang="ru-RU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Лейкоцитарная формула</a:t>
                      </a:r>
                      <a:r>
                        <a:rPr lang="ru-RU" sz="1200" dirty="0">
                          <a:effectLst/>
                        </a:rPr>
                        <a:t> 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6821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СОЭ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+mn-lt"/>
                          <a:ea typeface="Calibri"/>
                          <a:cs typeface="Times New Roman"/>
                        </a:rPr>
                        <a:t>Ручной метод/анализатор СОЭ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+mn-lt"/>
                          <a:ea typeface="Calibri"/>
                          <a:cs typeface="Times New Roman"/>
                        </a:rPr>
                        <a:t>1 ЛСЕ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2199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+mn-lt"/>
                          <a:ea typeface="Calibri"/>
                          <a:cs typeface="Times New Roman"/>
                        </a:rPr>
                        <a:t>Ретикулоциты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+mn-lt"/>
                          <a:ea typeface="Calibri"/>
                          <a:cs typeface="Times New Roman"/>
                        </a:rPr>
                        <a:t>На анализаторе или окраска в пробирке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+mn-lt"/>
                          <a:ea typeface="Calibri"/>
                          <a:cs typeface="Times New Roman"/>
                        </a:rPr>
                        <a:t>1 ЛСЕ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9354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Гемоглобин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Отдельно измеряемый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+mn-lt"/>
                          <a:ea typeface="Calibri"/>
                          <a:cs typeface="Times New Roman"/>
                        </a:rPr>
                        <a:t>1 ЛСЕ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2199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Гематокрит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Отдельно измеряемый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+mn-lt"/>
                          <a:ea typeface="Calibri"/>
                          <a:cs typeface="Times New Roman"/>
                        </a:rPr>
                        <a:t>1 ЛСЕ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2199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Другие показатели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Отдельно измеряемые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+mn-lt"/>
                          <a:ea typeface="Calibri"/>
                          <a:cs typeface="Times New Roman"/>
                        </a:rPr>
                        <a:t>1 ЛСЕ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2199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Исследование на </a:t>
                      </a:r>
                      <a:r>
                        <a:rPr lang="en-US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LE</a:t>
                      </a:r>
                      <a:r>
                        <a:rPr lang="ru-RU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-клетки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+mn-lt"/>
                          <a:ea typeface="Calibri"/>
                          <a:cs typeface="Times New Roman"/>
                        </a:rPr>
                        <a:t>1 ЛСЕ 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2199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  <a:latin typeface="+mn-lt"/>
                          <a:ea typeface="Calibri"/>
                          <a:cs typeface="Times New Roman"/>
                        </a:rPr>
                        <a:t>Миелограмма</a:t>
                      </a:r>
                      <a:endParaRPr lang="ru-RU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Микроскопия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1 ЛСЕ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2199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1.3</a:t>
                      </a: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+mn-lt"/>
                          <a:ea typeface="Calibri"/>
                          <a:cs typeface="Times New Roman"/>
                        </a:rPr>
                        <a:t>ЦИТОЛОГИЧЕСКИЕ</a:t>
                      </a:r>
                      <a:endParaRPr lang="ru-RU" sz="11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+mn-lt"/>
                          <a:ea typeface="Calibri"/>
                          <a:cs typeface="Times New Roman"/>
                        </a:rPr>
                        <a:t>Любое </a:t>
                      </a:r>
                      <a:endParaRPr lang="ru-RU" sz="11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+mn-lt"/>
                          <a:ea typeface="Calibri"/>
                          <a:cs typeface="Times New Roman"/>
                        </a:rPr>
                        <a:t>Микроскопия или жидкостная цитология</a:t>
                      </a:r>
                      <a:endParaRPr lang="ru-RU" sz="11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1 стекло = 1 ЛСЕ</a:t>
                      </a: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57200" y="6550223"/>
            <a:ext cx="36104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/>
              <a:t>ЛСЕ – лабораторная статистическая единица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42499" y="5844206"/>
            <a:ext cx="863381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*</a:t>
            </a:r>
            <a:r>
              <a:rPr lang="ru-RU" sz="1400" dirty="0"/>
              <a:t> -</a:t>
            </a:r>
            <a:r>
              <a:rPr lang="en-US" sz="1400" dirty="0"/>
              <a:t> </a:t>
            </a:r>
            <a:r>
              <a:rPr lang="ru-RU" sz="1400" dirty="0"/>
              <a:t>Расчетные показатели в </a:t>
            </a:r>
            <a:r>
              <a:rPr lang="ru-RU" sz="1400" b="1" dirty="0"/>
              <a:t>гематологических, </a:t>
            </a:r>
            <a:r>
              <a:rPr lang="ru-RU" sz="1400" dirty="0"/>
              <a:t>биохимических, </a:t>
            </a:r>
            <a:r>
              <a:rPr lang="ru-RU" sz="1400" dirty="0" err="1"/>
              <a:t>коагулологических</a:t>
            </a:r>
            <a:r>
              <a:rPr lang="ru-RU" sz="1400" dirty="0"/>
              <a:t>, иммунологических и других исследованиях не должны учитываться, как лабораторные тесты и лабораторные статистические единицы  </a:t>
            </a:r>
          </a:p>
        </p:txBody>
      </p:sp>
    </p:spTree>
    <p:extLst>
      <p:ext uri="{BB962C8B-B14F-4D97-AF65-F5344CB8AC3E}">
        <p14:creationId xmlns:p14="http://schemas.microsoft.com/office/powerpoint/2010/main" val="2499062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6003"/>
          </a:xfrm>
          <a:solidFill>
            <a:srgbClr val="C0504D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800" dirty="0"/>
              <a:t>Биохимические и </a:t>
            </a:r>
            <a:r>
              <a:rPr lang="ru-RU" sz="2800" dirty="0" err="1"/>
              <a:t>коагулологические</a:t>
            </a:r>
            <a:r>
              <a:rPr lang="ru-RU" sz="2800" dirty="0"/>
              <a:t> исследования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35083"/>
          </a:xfrm>
        </p:spPr>
        <p:txBody>
          <a:bodyPr>
            <a:normAutofit fontScale="55000" lnSpcReduction="20000"/>
          </a:bodyPr>
          <a:lstStyle/>
          <a:p>
            <a:pPr lvl="0">
              <a:lnSpc>
                <a:spcPct val="120000"/>
              </a:lnSpc>
            </a:pPr>
            <a:r>
              <a:rPr lang="ru-RU" dirty="0"/>
              <a:t>исследования в крови, моче и других биологических жидкостях метаболитов, ферментов, электролитов</a:t>
            </a:r>
          </a:p>
          <a:p>
            <a:pPr lvl="0">
              <a:lnSpc>
                <a:spcPct val="120000"/>
              </a:lnSpc>
            </a:pPr>
            <a:r>
              <a:rPr lang="ru-RU" dirty="0"/>
              <a:t>гормональные исследования</a:t>
            </a:r>
          </a:p>
          <a:p>
            <a:pPr lvl="0">
              <a:lnSpc>
                <a:spcPct val="120000"/>
              </a:lnSpc>
            </a:pPr>
            <a:r>
              <a:rPr lang="ru-RU" dirty="0"/>
              <a:t>газы и рН крови</a:t>
            </a:r>
          </a:p>
          <a:p>
            <a:pPr lvl="0">
              <a:lnSpc>
                <a:spcPct val="120000"/>
              </a:lnSpc>
            </a:pPr>
            <a:r>
              <a:rPr lang="ru-RU" dirty="0"/>
              <a:t>лекарственный мониторинг</a:t>
            </a:r>
          </a:p>
          <a:p>
            <a:pPr lvl="0">
              <a:lnSpc>
                <a:spcPct val="120000"/>
              </a:lnSpc>
            </a:pPr>
            <a:r>
              <a:rPr lang="ru-RU" dirty="0"/>
              <a:t>глюкоза в капиллярной крови</a:t>
            </a:r>
          </a:p>
          <a:p>
            <a:pPr lvl="0">
              <a:lnSpc>
                <a:spcPct val="120000"/>
              </a:lnSpc>
            </a:pPr>
            <a:r>
              <a:rPr lang="ru-RU" dirty="0"/>
              <a:t>витамины</a:t>
            </a:r>
          </a:p>
          <a:p>
            <a:pPr lvl="0">
              <a:lnSpc>
                <a:spcPct val="120000"/>
              </a:lnSpc>
            </a:pPr>
            <a:r>
              <a:rPr lang="ru-RU" dirty="0" err="1"/>
              <a:t>гликированный</a:t>
            </a:r>
            <a:r>
              <a:rPr lang="ru-RU" dirty="0"/>
              <a:t> гемоглобин и др. соединения гемоглобина </a:t>
            </a:r>
          </a:p>
          <a:p>
            <a:pPr lvl="0">
              <a:lnSpc>
                <a:spcPct val="120000"/>
              </a:lnSpc>
            </a:pPr>
            <a:endParaRPr lang="ru-RU" dirty="0"/>
          </a:p>
          <a:p>
            <a:pPr>
              <a:lnSpc>
                <a:spcPct val="120000"/>
              </a:lnSpc>
            </a:pPr>
            <a:r>
              <a:rPr lang="ru-RU" dirty="0"/>
              <a:t>время свертывания капиллярной крови</a:t>
            </a:r>
          </a:p>
          <a:p>
            <a:pPr>
              <a:lnSpc>
                <a:spcPct val="120000"/>
              </a:lnSpc>
            </a:pPr>
            <a:r>
              <a:rPr lang="ru-RU" dirty="0"/>
              <a:t>время кровотечения </a:t>
            </a:r>
          </a:p>
          <a:p>
            <a:pPr>
              <a:lnSpc>
                <a:spcPct val="120000"/>
              </a:lnSpc>
            </a:pPr>
            <a:r>
              <a:rPr lang="ru-RU" dirty="0"/>
              <a:t>все </a:t>
            </a:r>
            <a:r>
              <a:rPr lang="ru-RU" dirty="0" err="1"/>
              <a:t>коагулологические</a:t>
            </a:r>
            <a:r>
              <a:rPr lang="ru-RU" dirty="0"/>
              <a:t> тесты, факторы свертывания, продукты деградации фибриногена/фибрина, антикоагулянты волчаночного типа и др. </a:t>
            </a:r>
            <a:r>
              <a:rPr lang="ru-RU" dirty="0" smtClean="0">
                <a:solidFill>
                  <a:srgbClr val="FF0000"/>
                </a:solidFill>
              </a:rPr>
              <a:t>+ функциональная </a:t>
            </a:r>
            <a:r>
              <a:rPr lang="ru-RU" dirty="0">
                <a:solidFill>
                  <a:srgbClr val="FF0000"/>
                </a:solidFill>
              </a:rPr>
              <a:t>активность тромбоцитов на </a:t>
            </a:r>
            <a:r>
              <a:rPr lang="ru-RU" dirty="0" err="1">
                <a:solidFill>
                  <a:srgbClr val="FF0000"/>
                </a:solidFill>
              </a:rPr>
              <a:t>агрегометре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7160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342499" y="176100"/>
            <a:ext cx="8633819" cy="538690"/>
          </a:xfrm>
          <a:solidFill>
            <a:srgbClr val="C0504D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2000" dirty="0"/>
              <a:t>Как учитывать биохимические и </a:t>
            </a:r>
            <a:r>
              <a:rPr lang="ru-RU" sz="2000" dirty="0" err="1"/>
              <a:t>коагулологические</a:t>
            </a:r>
            <a:r>
              <a:rPr lang="ru-RU" sz="2000" dirty="0"/>
              <a:t> исследования (примеры)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5052645"/>
              </p:ext>
            </p:extLst>
          </p:nvPr>
        </p:nvGraphicFramePr>
        <p:xfrm>
          <a:off x="457200" y="1005637"/>
          <a:ext cx="8519118" cy="4789222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62737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66968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19769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65541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2368949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67199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№ строки т.5300</a:t>
                      </a: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Наименование вида исследования</a:t>
                      </a: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Лабораторное исследование (ЛИ)</a:t>
                      </a: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Способ выполнения исследования</a:t>
                      </a: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Система учета статистических единиц (формула расчета)</a:t>
                      </a: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819430">
                <a:tc row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1.4</a:t>
                      </a:r>
                      <a:endParaRPr lang="ru-RU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4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БИОХИМИЧЕСКИЕ</a:t>
                      </a:r>
                      <a:endParaRPr lang="ru-RU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Биохимические</a:t>
                      </a:r>
                      <a:r>
                        <a:rPr lang="ru-RU" sz="1200" baseline="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 исследования </a:t>
                      </a:r>
                      <a:r>
                        <a:rPr lang="ru-RU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 крови, мочи и</a:t>
                      </a:r>
                      <a:r>
                        <a:rPr lang="ru-RU" sz="1200" baseline="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др. биологических жидкостей, гормоны, </a:t>
                      </a:r>
                      <a:r>
                        <a:rPr lang="ru-RU" sz="1200" dirty="0" err="1">
                          <a:effectLst/>
                          <a:latin typeface="+mn-lt"/>
                          <a:ea typeface="Calibri"/>
                          <a:cs typeface="Times New Roman"/>
                        </a:rPr>
                        <a:t>гликированный</a:t>
                      </a:r>
                      <a:r>
                        <a:rPr lang="ru-RU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 гемоглобин, витамины</a:t>
                      </a: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+mn-lt"/>
                          <a:ea typeface="Calibri"/>
                          <a:cs typeface="Times New Roman"/>
                        </a:rPr>
                        <a:t>Анализаторы </a:t>
                      </a:r>
                      <a:endParaRPr lang="ru-RU" sz="11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1 тест = 1 ЛСЕ</a:t>
                      </a: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68217">
                <a:tc v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Газы и рН крови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+mn-lt"/>
                          <a:ea typeface="Calibri"/>
                          <a:cs typeface="Times New Roman"/>
                        </a:rPr>
                        <a:t>Анализаторы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1 измеряемый тест = 1 ЛСЕ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21992">
                <a:tc v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+mn-lt"/>
                          <a:ea typeface="Calibri"/>
                          <a:cs typeface="Times New Roman"/>
                        </a:rPr>
                        <a:t>Лекарственный мониторинг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+mn-lt"/>
                          <a:ea typeface="Calibri"/>
                          <a:cs typeface="Times New Roman"/>
                        </a:rPr>
                        <a:t>Анализаторы / хроматографы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+mn-lt"/>
                          <a:ea typeface="Calibri"/>
                          <a:cs typeface="Times New Roman"/>
                        </a:rPr>
                        <a:t>1 измеряемый тест (точка)= 1 ЛСЕ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93545">
                <a:tc v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+mn-lt"/>
                          <a:ea typeface="Calibri"/>
                          <a:cs typeface="Times New Roman"/>
                        </a:rPr>
                        <a:t>Глюкоза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+mn-lt"/>
                          <a:ea typeface="Calibri"/>
                          <a:cs typeface="Times New Roman"/>
                        </a:rPr>
                        <a:t>В капиллярной крови на анализаторах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1 тест = 1 ЛСЕ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21992">
                <a:tc row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1.5</a:t>
                      </a: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4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КОАГУЛОЛОГИЧЕСКИЕ</a:t>
                      </a: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  <a:latin typeface="+mn-lt"/>
                          <a:ea typeface="Calibri"/>
                          <a:cs typeface="Times New Roman"/>
                        </a:rPr>
                        <a:t>Коагулология</a:t>
                      </a:r>
                      <a:r>
                        <a:rPr lang="ru-RU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, факторы гемостаза,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оценка</a:t>
                      </a:r>
                      <a:r>
                        <a:rPr lang="ru-RU" sz="1200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функции тромбоцитов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Анализаторы / </a:t>
                      </a:r>
                      <a:r>
                        <a:rPr lang="ru-RU" sz="1200" dirty="0" err="1">
                          <a:effectLst/>
                          <a:latin typeface="+mn-lt"/>
                          <a:ea typeface="Calibri"/>
                          <a:cs typeface="Times New Roman"/>
                        </a:rPr>
                        <a:t>агрегометры</a:t>
                      </a:r>
                      <a:endParaRPr lang="ru-RU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1 тест = 1 ЛСЕ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1 индуктор</a:t>
                      </a:r>
                      <a:r>
                        <a:rPr lang="ru-RU" sz="1200" baseline="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 в любой концентрации</a:t>
                      </a:r>
                      <a:r>
                        <a:rPr lang="ru-RU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 = 1 ЛСЕ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2199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+mn-lt"/>
                          <a:ea typeface="Calibri"/>
                          <a:cs typeface="Times New Roman"/>
                        </a:rPr>
                        <a:t>Волчаночный антикоагулянт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+mn-lt"/>
                          <a:ea typeface="Calibri"/>
                          <a:cs typeface="Times New Roman"/>
                        </a:rPr>
                        <a:t>Анализаторы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1 измерение = 1 ЛСЕ (</a:t>
                      </a:r>
                      <a:r>
                        <a:rPr lang="ru-RU" sz="1200" dirty="0" err="1">
                          <a:effectLst/>
                          <a:latin typeface="+mn-lt"/>
                          <a:ea typeface="Calibri"/>
                          <a:cs typeface="Times New Roman"/>
                        </a:rPr>
                        <a:t>скрининговое</a:t>
                      </a:r>
                      <a:r>
                        <a:rPr lang="ru-RU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, подтверждающее, АЧТВ</a:t>
                      </a:r>
                      <a:r>
                        <a:rPr lang="ru-RU" sz="1200" baseline="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 или </a:t>
                      </a:r>
                      <a:r>
                        <a:rPr lang="en-US" sz="1200" baseline="0" dirty="0" err="1">
                          <a:effectLst/>
                          <a:latin typeface="+mn-lt"/>
                          <a:ea typeface="Calibri"/>
                          <a:cs typeface="Times New Roman"/>
                        </a:rPr>
                        <a:t>dRVVT</a:t>
                      </a:r>
                      <a:r>
                        <a:rPr lang="ru-RU" sz="1200" baseline="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)</a:t>
                      </a:r>
                      <a:endParaRPr lang="ru-RU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2199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Время  свертывания в капиллярной крови</a:t>
                      </a: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+mn-lt"/>
                          <a:ea typeface="Calibri"/>
                          <a:cs typeface="Times New Roman"/>
                        </a:rPr>
                        <a:t>Ручной метод</a:t>
                      </a:r>
                      <a:endParaRPr lang="ru-RU" sz="11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1 тест = 1 ЛСЕ</a:t>
                      </a: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2199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Время кровотечения</a:t>
                      </a: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+mn-lt"/>
                          <a:ea typeface="Calibri"/>
                          <a:cs typeface="Times New Roman"/>
                        </a:rPr>
                        <a:t>Ручной метод</a:t>
                      </a:r>
                      <a:endParaRPr lang="ru-RU" sz="11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1 тест =1 ЛИ</a:t>
                      </a: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57200" y="6550223"/>
            <a:ext cx="36104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/>
              <a:t>ЛСЕ – лабораторная статистическая единица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42499" y="5811559"/>
            <a:ext cx="863381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*</a:t>
            </a:r>
            <a:r>
              <a:rPr lang="ru-RU" sz="1400" dirty="0"/>
              <a:t> -</a:t>
            </a:r>
            <a:r>
              <a:rPr lang="en-US" sz="1400" dirty="0"/>
              <a:t> </a:t>
            </a:r>
            <a:r>
              <a:rPr lang="ru-RU" sz="1400" dirty="0"/>
              <a:t>Расчетные показатели в гематологических, </a:t>
            </a:r>
            <a:r>
              <a:rPr lang="ru-RU" sz="1400" b="1" dirty="0"/>
              <a:t>биохимических, </a:t>
            </a:r>
            <a:r>
              <a:rPr lang="ru-RU" sz="1400" b="1" dirty="0" err="1"/>
              <a:t>коагулологических</a:t>
            </a:r>
            <a:r>
              <a:rPr lang="ru-RU" sz="1400" dirty="0"/>
              <a:t>, иммунологических и других исследованиях не должны учитываться, как лабораторные тесты и лабораторные статистические единицы  </a:t>
            </a:r>
          </a:p>
        </p:txBody>
      </p:sp>
    </p:spTree>
    <p:extLst>
      <p:ext uri="{BB962C8B-B14F-4D97-AF65-F5344CB8AC3E}">
        <p14:creationId xmlns:p14="http://schemas.microsoft.com/office/powerpoint/2010/main" val="1765663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07823"/>
          </a:xfrm>
          <a:solidFill>
            <a:srgbClr val="C0504D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2800" dirty="0"/>
              <a:t>Иммунологические исследования, инфекционная иммунология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35083"/>
          </a:xfrm>
        </p:spPr>
        <p:txBody>
          <a:bodyPr>
            <a:normAutofit fontScale="55000" lnSpcReduction="20000"/>
          </a:bodyPr>
          <a:lstStyle/>
          <a:p>
            <a:pPr lvl="0">
              <a:lnSpc>
                <a:spcPct val="120000"/>
              </a:lnSpc>
            </a:pPr>
            <a:r>
              <a:rPr lang="ru-RU" dirty="0"/>
              <a:t>специфические белки </a:t>
            </a:r>
            <a:r>
              <a:rPr lang="ru-RU" i="1" dirty="0"/>
              <a:t>(в </a:t>
            </a:r>
            <a:r>
              <a:rPr lang="ru-RU" i="1" dirty="0" err="1"/>
              <a:t>т.ч</a:t>
            </a:r>
            <a:r>
              <a:rPr lang="ru-RU" i="1" dirty="0"/>
              <a:t>. СРБ, РФ, АСЛО)</a:t>
            </a:r>
            <a:endParaRPr lang="ru-RU" dirty="0"/>
          </a:p>
          <a:p>
            <a:pPr lvl="0">
              <a:lnSpc>
                <a:spcPct val="120000"/>
              </a:lnSpc>
            </a:pPr>
            <a:r>
              <a:rPr lang="ru-RU" dirty="0" err="1"/>
              <a:t>аутоантитела</a:t>
            </a:r>
            <a:endParaRPr lang="ru-RU" dirty="0"/>
          </a:p>
          <a:p>
            <a:pPr lvl="0">
              <a:lnSpc>
                <a:spcPct val="120000"/>
              </a:lnSpc>
            </a:pPr>
            <a:r>
              <a:rPr lang="ru-RU" dirty="0"/>
              <a:t>показатели иммунного статуса</a:t>
            </a:r>
          </a:p>
          <a:p>
            <a:pPr lvl="0">
              <a:lnSpc>
                <a:spcPct val="120000"/>
              </a:lnSpc>
            </a:pPr>
            <a:r>
              <a:rPr lang="ru-RU" dirty="0"/>
              <a:t>специфические иммуноглобулины Е к различным антигенам </a:t>
            </a:r>
            <a:r>
              <a:rPr lang="ru-RU" i="1" dirty="0"/>
              <a:t>(</a:t>
            </a:r>
            <a:r>
              <a:rPr lang="ru-RU" i="1" dirty="0" err="1"/>
              <a:t>аллергодиагностика</a:t>
            </a:r>
            <a:r>
              <a:rPr lang="ru-RU" i="1" dirty="0"/>
              <a:t>)</a:t>
            </a:r>
            <a:endParaRPr lang="ru-RU" dirty="0"/>
          </a:p>
          <a:p>
            <a:pPr lvl="0">
              <a:lnSpc>
                <a:spcPct val="120000"/>
              </a:lnSpc>
            </a:pPr>
            <a:r>
              <a:rPr lang="ru-RU" dirty="0"/>
              <a:t>цитокины</a:t>
            </a:r>
          </a:p>
          <a:p>
            <a:pPr lvl="0">
              <a:lnSpc>
                <a:spcPct val="120000"/>
              </a:lnSpc>
            </a:pPr>
            <a:r>
              <a:rPr lang="ru-RU" dirty="0"/>
              <a:t>антигены главного комплекса </a:t>
            </a:r>
            <a:r>
              <a:rPr lang="ru-RU" dirty="0" err="1"/>
              <a:t>гистосовместимости</a:t>
            </a:r>
            <a:r>
              <a:rPr lang="ru-RU" dirty="0"/>
              <a:t> (</a:t>
            </a:r>
            <a:r>
              <a:rPr lang="en-US" dirty="0"/>
              <a:t>HLA</a:t>
            </a:r>
            <a:r>
              <a:rPr lang="ru-RU" dirty="0"/>
              <a:t>) и др.</a:t>
            </a:r>
          </a:p>
          <a:p>
            <a:pPr lvl="0">
              <a:lnSpc>
                <a:spcPct val="120000"/>
              </a:lnSpc>
            </a:pPr>
            <a:r>
              <a:rPr lang="ru-RU" dirty="0" err="1"/>
              <a:t>онкомаркеры</a:t>
            </a:r>
            <a:endParaRPr lang="ru-RU" dirty="0"/>
          </a:p>
          <a:p>
            <a:pPr lvl="0">
              <a:lnSpc>
                <a:spcPct val="120000"/>
              </a:lnSpc>
            </a:pPr>
            <a:r>
              <a:rPr lang="ru-RU" dirty="0"/>
              <a:t>иммуногематологические исследования</a:t>
            </a:r>
          </a:p>
          <a:p>
            <a:pPr lvl="0">
              <a:lnSpc>
                <a:spcPct val="120000"/>
              </a:lnSpc>
            </a:pPr>
            <a:endParaRPr lang="ru-RU" dirty="0"/>
          </a:p>
          <a:p>
            <a:pPr lvl="0">
              <a:lnSpc>
                <a:spcPct val="120000"/>
              </a:lnSpc>
            </a:pPr>
            <a:r>
              <a:rPr lang="ru-RU" dirty="0"/>
              <a:t>исследования на наличие антигенов и антител к патологическим биологическим агентам (ПБА), выполненных различными иммунологическими методами (РМП, РСК, РИФ, РНИФ, РТГА, РПГА, РНГА, ИФА, иммунохимия и др.)</a:t>
            </a:r>
          </a:p>
        </p:txBody>
      </p:sp>
    </p:spTree>
    <p:extLst>
      <p:ext uri="{BB962C8B-B14F-4D97-AF65-F5344CB8AC3E}">
        <p14:creationId xmlns:p14="http://schemas.microsoft.com/office/powerpoint/2010/main" val="1206893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73515"/>
          </a:xfrm>
          <a:solidFill>
            <a:srgbClr val="C0504D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800" dirty="0"/>
              <a:t>Микробиологические, молекулярно-генетические, химико-токсикологические исследования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35083"/>
          </a:xfrm>
        </p:spPr>
        <p:txBody>
          <a:bodyPr>
            <a:normAutofit fontScale="70000" lnSpcReduction="20000"/>
          </a:bodyPr>
          <a:lstStyle/>
          <a:p>
            <a:pPr lvl="0">
              <a:lnSpc>
                <a:spcPct val="120000"/>
              </a:lnSpc>
            </a:pPr>
            <a:r>
              <a:rPr lang="ru-RU" dirty="0"/>
              <a:t>микроскопические исследования </a:t>
            </a:r>
          </a:p>
          <a:p>
            <a:pPr lvl="0">
              <a:lnSpc>
                <a:spcPct val="120000"/>
              </a:lnSpc>
            </a:pPr>
            <a:r>
              <a:rPr lang="ru-RU" dirty="0"/>
              <a:t>бактериологические исследования (культивирование и идентификация, типирование микроорганизмов)</a:t>
            </a:r>
          </a:p>
          <a:p>
            <a:pPr lvl="0">
              <a:lnSpc>
                <a:spcPct val="120000"/>
              </a:lnSpc>
            </a:pPr>
            <a:r>
              <a:rPr lang="ru-RU" dirty="0"/>
              <a:t>определение лекарственной чувствительности</a:t>
            </a:r>
          </a:p>
          <a:p>
            <a:pPr lvl="0">
              <a:lnSpc>
                <a:spcPct val="120000"/>
              </a:lnSpc>
            </a:pPr>
            <a:r>
              <a:rPr lang="ru-RU" dirty="0"/>
              <a:t>санитарная бактериология</a:t>
            </a:r>
          </a:p>
          <a:p>
            <a:pPr lvl="0">
              <a:lnSpc>
                <a:spcPct val="120000"/>
              </a:lnSpc>
            </a:pPr>
            <a:endParaRPr lang="ru-RU" dirty="0"/>
          </a:p>
          <a:p>
            <a:pPr lvl="0">
              <a:lnSpc>
                <a:spcPct val="120000"/>
              </a:lnSpc>
            </a:pPr>
            <a:r>
              <a:rPr lang="ru-RU" dirty="0"/>
              <a:t>молекулярно-биологические исследования инфекционных и неинфекционных агентов, выполненные методом ПЦР</a:t>
            </a:r>
          </a:p>
          <a:p>
            <a:pPr lvl="0">
              <a:lnSpc>
                <a:spcPct val="120000"/>
              </a:lnSpc>
            </a:pPr>
            <a:r>
              <a:rPr lang="ru-RU" dirty="0"/>
              <a:t> </a:t>
            </a:r>
            <a:r>
              <a:rPr lang="ru-RU" dirty="0" err="1"/>
              <a:t>генотестирование</a:t>
            </a:r>
            <a:r>
              <a:rPr lang="ru-RU" dirty="0"/>
              <a:t>, цитогенетика</a:t>
            </a:r>
          </a:p>
          <a:p>
            <a:pPr lvl="0">
              <a:lnSpc>
                <a:spcPct val="120000"/>
              </a:lnSpc>
            </a:pPr>
            <a:endParaRPr lang="ru-RU" dirty="0"/>
          </a:p>
          <a:p>
            <a:pPr>
              <a:lnSpc>
                <a:spcPct val="120000"/>
              </a:lnSpc>
            </a:pPr>
            <a:r>
              <a:rPr lang="ru-RU" dirty="0"/>
              <a:t>определение </a:t>
            </a:r>
            <a:r>
              <a:rPr lang="ru-RU" dirty="0" err="1"/>
              <a:t>психоактивных</a:t>
            </a:r>
            <a:r>
              <a:rPr lang="ru-RU" dirty="0"/>
              <a:t> веществ с использованием любых диагностических технологий.</a:t>
            </a:r>
          </a:p>
        </p:txBody>
      </p:sp>
    </p:spTree>
    <p:extLst>
      <p:ext uri="{BB962C8B-B14F-4D97-AF65-F5344CB8AC3E}">
        <p14:creationId xmlns:p14="http://schemas.microsoft.com/office/powerpoint/2010/main" val="3543935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175179"/>
            <a:ext cx="8229600" cy="638150"/>
          </a:xfrm>
          <a:solidFill>
            <a:srgbClr val="C0504D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2000" dirty="0"/>
              <a:t>Как учитывать иммунологические и микробиологические  исследования, инфекционную иммунологию (примеры)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2617597"/>
              </p:ext>
            </p:extLst>
          </p:nvPr>
        </p:nvGraphicFramePr>
        <p:xfrm>
          <a:off x="457200" y="1005637"/>
          <a:ext cx="8519118" cy="3594613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62737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66968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19769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65541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2368949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67199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№ строки т.5300</a:t>
                      </a: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Наименование вида исследования</a:t>
                      </a: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Лабораторное исследование (ЛИ)</a:t>
                      </a: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Способ выполнения исследования</a:t>
                      </a: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Система учета статистических единиц (формула расчета)</a:t>
                      </a: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81943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1.6</a:t>
                      </a:r>
                      <a:endParaRPr lang="ru-RU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ИММУНОЛОГИЧЕСКИЕ</a:t>
                      </a:r>
                      <a:endParaRPr lang="ru-RU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+mn-lt"/>
                          <a:ea typeface="Calibri"/>
                          <a:cs typeface="Times New Roman"/>
                        </a:rPr>
                        <a:t>Онкомаркеры, специфические белки, аллергены, аутоантитела, иммуногематология,  иммунный статус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+mn-lt"/>
                          <a:ea typeface="Calibri"/>
                          <a:cs typeface="Times New Roman"/>
                        </a:rPr>
                        <a:t>Анализаторы/ ручные методы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+mn-lt"/>
                          <a:ea typeface="Calibri"/>
                          <a:cs typeface="Times New Roman"/>
                        </a:rPr>
                        <a:t>1 измерение теста (показателя)= 1 ЛСЕ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6821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+mn-lt"/>
                          <a:ea typeface="Calibri"/>
                          <a:cs typeface="Times New Roman"/>
                        </a:rPr>
                        <a:t>1.7</a:t>
                      </a:r>
                      <a:endParaRPr lang="ru-RU" sz="12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ИНФЕКЦИОННАЯ ИММУНОЛОГИЯ</a:t>
                      </a:r>
                      <a:r>
                        <a:rPr lang="en-US" sz="1600" b="1" baseline="300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**</a:t>
                      </a:r>
                      <a:endParaRPr lang="ru-RU" sz="1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+mn-lt"/>
                          <a:ea typeface="Calibri"/>
                          <a:cs typeface="Times New Roman"/>
                        </a:rPr>
                        <a:t>Инфекции, серология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+mn-lt"/>
                          <a:ea typeface="Calibri"/>
                          <a:cs typeface="Times New Roman"/>
                        </a:rPr>
                        <a:t>Анализаторы/ ручные методы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1 измерение теста (показателя)= 1 ЛСЕ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0280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1.8</a:t>
                      </a: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МИКРОБИОЛОГИ-ЧЕСКИЕ</a:t>
                      </a: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В соответствии с нормативными документами: </a:t>
                      </a:r>
                    </a:p>
                    <a:p>
                      <a:pPr marL="228600" lvl="0" indent="-228600">
                        <a:buFont typeface="+mj-lt"/>
                        <a:buAutoNum type="arabicPeriod"/>
                      </a:pPr>
                      <a:r>
                        <a:rPr lang="ru-RU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Инструкция о порядке учета микробиологических исследований в клинико-диагностических (бактериологических) лабораториях лечебно- профилактических учреждений" от 1988 г. </a:t>
                      </a:r>
                      <a:r>
                        <a:rPr lang="ru-RU" sz="12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</a:t>
                      </a:r>
                      <a:r>
                        <a:rPr lang="ru-RU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06- 14/26</a:t>
                      </a:r>
                    </a:p>
                    <a:p>
                      <a:pPr marL="228600" lvl="0" indent="-228600">
                        <a:buFont typeface="+mj-lt"/>
                        <a:buAutoNum type="arabicPeriod"/>
                      </a:pPr>
                      <a:r>
                        <a:rPr lang="ru-RU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Приказ </a:t>
                      </a:r>
                      <a:r>
                        <a:rPr lang="ru-RU" sz="12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Роспотребнадзора</a:t>
                      </a:r>
                      <a:r>
                        <a:rPr lang="ru-RU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от 5 декабря 2005 г. </a:t>
                      </a:r>
                      <a:r>
                        <a:rPr lang="ru-RU" sz="12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</a:t>
                      </a:r>
                      <a:r>
                        <a:rPr lang="ru-RU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787 «Об утверждении инструкций к формам статистической отчетности» (Приложение №6).</a:t>
                      </a:r>
                    </a:p>
                    <a:p>
                      <a:pPr marL="228600" lvl="0" indent="-228600">
                        <a:buFont typeface="+mj-lt"/>
                        <a:buAutoNum type="arabicPeriod"/>
                      </a:pPr>
                      <a:r>
                        <a:rPr lang="ru-RU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Приказ МЗ РФ от 9 июня 2003 г. № 231 «Об утверждении Отраслевого стандарта «Протокол ведения больных. Дисбактериоз кишечника»</a:t>
                      </a:r>
                      <a:r>
                        <a:rPr lang="ru-RU" sz="1200" dirty="0">
                          <a:effectLst/>
                        </a:rPr>
                        <a:t> 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57200" y="6550223"/>
            <a:ext cx="36104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/>
              <a:t>ЛСЕ – лабораторная статистическая единица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71041" y="4692405"/>
            <a:ext cx="863381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*</a:t>
            </a:r>
            <a:r>
              <a:rPr lang="ru-RU" sz="1400" dirty="0"/>
              <a:t> -</a:t>
            </a:r>
            <a:r>
              <a:rPr lang="en-US" sz="1400" dirty="0"/>
              <a:t> </a:t>
            </a:r>
            <a:r>
              <a:rPr lang="ru-RU" sz="1400" dirty="0"/>
              <a:t>Расчетные показатели в гематологических, </a:t>
            </a:r>
            <a:r>
              <a:rPr lang="ru-RU" sz="1400" b="1" dirty="0"/>
              <a:t>биохимических, </a:t>
            </a:r>
            <a:r>
              <a:rPr lang="ru-RU" sz="1400" b="1" dirty="0" err="1"/>
              <a:t>коагулологических</a:t>
            </a:r>
            <a:r>
              <a:rPr lang="ru-RU" sz="1400" dirty="0"/>
              <a:t>, иммунологических и других исследованиях не должны учитываться, как лабораторные тесты и лабораторные статистические единицы  </a:t>
            </a:r>
            <a:endParaRPr lang="en-US" sz="1400" dirty="0"/>
          </a:p>
          <a:p>
            <a:r>
              <a:rPr lang="en-US" sz="1400" dirty="0"/>
              <a:t>** - </a:t>
            </a:r>
            <a:r>
              <a:rPr lang="ru-RU" sz="1400" dirty="0"/>
              <a:t>Учитывать число исследований </a:t>
            </a:r>
            <a:r>
              <a:rPr lang="ru-RU" sz="1400" b="1" dirty="0"/>
              <a:t>на сифилис</a:t>
            </a:r>
            <a:r>
              <a:rPr lang="ru-RU" sz="1400" dirty="0"/>
              <a:t> при формировании отчета и заполнении таблицы 5301 формы 30 РОССТАТ следующим образом:</a:t>
            </a:r>
          </a:p>
          <a:p>
            <a:pPr lvl="1"/>
            <a:r>
              <a:rPr lang="ru-RU" sz="1400" dirty="0"/>
              <a:t>в </a:t>
            </a:r>
            <a:r>
              <a:rPr lang="ru-RU" sz="1400" b="1" dirty="0"/>
              <a:t>неспецифические </a:t>
            </a:r>
            <a:r>
              <a:rPr lang="ru-RU" sz="1400" dirty="0"/>
              <a:t>тесты (строка 6) учитывать только </a:t>
            </a:r>
            <a:r>
              <a:rPr lang="ru-RU" sz="1400" dirty="0" err="1"/>
              <a:t>нетрепонемные</a:t>
            </a:r>
            <a:r>
              <a:rPr lang="ru-RU" sz="1400" dirty="0"/>
              <a:t> тесты – РМП, </a:t>
            </a:r>
            <a:r>
              <a:rPr lang="ru-RU" sz="1400" dirty="0" err="1" smtClean="0"/>
              <a:t>РПРв</a:t>
            </a:r>
            <a:r>
              <a:rPr lang="ru-RU" sz="1400" dirty="0" smtClean="0"/>
              <a:t> </a:t>
            </a:r>
            <a:r>
              <a:rPr lang="ru-RU" sz="1400" b="1" dirty="0"/>
              <a:t>специфические</a:t>
            </a:r>
            <a:r>
              <a:rPr lang="ru-RU" sz="1400" dirty="0"/>
              <a:t> тесты (строка 7) учитывать </a:t>
            </a:r>
            <a:r>
              <a:rPr lang="ru-RU" sz="1400" dirty="0" err="1"/>
              <a:t>трепонемные</a:t>
            </a:r>
            <a:r>
              <a:rPr lang="ru-RU" sz="1400" dirty="0"/>
              <a:t> тесты – ИФА (</a:t>
            </a:r>
            <a:r>
              <a:rPr lang="ru-RU" sz="1400" dirty="0" err="1"/>
              <a:t>IgM</a:t>
            </a:r>
            <a:r>
              <a:rPr lang="ru-RU" sz="1400" dirty="0"/>
              <a:t>, </a:t>
            </a:r>
            <a:r>
              <a:rPr lang="ru-RU" sz="1400" dirty="0" err="1"/>
              <a:t>IgG</a:t>
            </a:r>
            <a:r>
              <a:rPr lang="ru-RU" sz="1400" dirty="0"/>
              <a:t>, суммарные </a:t>
            </a:r>
            <a:r>
              <a:rPr lang="ru-RU" sz="1400" dirty="0" err="1"/>
              <a:t>ат</a:t>
            </a:r>
            <a:r>
              <a:rPr lang="ru-RU" sz="1400" dirty="0"/>
              <a:t>), РПГА, РИФ, РИБТ, </a:t>
            </a:r>
            <a:r>
              <a:rPr lang="ru-RU" sz="1400" dirty="0" err="1"/>
              <a:t>иммуноблот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986887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164231"/>
            <a:ext cx="8229600" cy="649098"/>
          </a:xfrm>
          <a:solidFill>
            <a:srgbClr val="C0504D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2000" dirty="0"/>
              <a:t>Как учитывать молекулярно-генетические и химико-токсикологические исследования (примеры)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7511158"/>
              </p:ext>
            </p:extLst>
          </p:nvPr>
        </p:nvGraphicFramePr>
        <p:xfrm>
          <a:off x="457200" y="1005637"/>
          <a:ext cx="8519118" cy="4553980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62737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66968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19769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78384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2240512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67199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№ строки т.5300</a:t>
                      </a: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Наименование вида исследования</a:t>
                      </a: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Лабораторное исследование (ЛИ)</a:t>
                      </a: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Способ выполнения исследования</a:t>
                      </a: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Система учета статистических единиц (формула расчета)</a:t>
                      </a: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33934"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1.9</a:t>
                      </a:r>
                      <a:endParaRPr lang="ru-RU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МОЛЕКУЛЯРНО-ГЕНЕТИЧЕСКИЕ</a:t>
                      </a:r>
                      <a:endParaRPr lang="ru-RU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+mn-lt"/>
                          <a:ea typeface="Calibri"/>
                          <a:cs typeface="Times New Roman"/>
                        </a:rPr>
                        <a:t>Молекулярно-биологические исследования</a:t>
                      </a:r>
                      <a:r>
                        <a:rPr lang="ru-RU" sz="1200" b="1">
                          <a:effectLst/>
                          <a:latin typeface="+mn-lt"/>
                          <a:ea typeface="Calibri"/>
                          <a:cs typeface="Times New Roman"/>
                        </a:rPr>
                        <a:t> (инфекционных агентов)</a:t>
                      </a:r>
                      <a:endParaRPr lang="ru-RU" sz="12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ПЦР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       1 тест (1показатель)= 1 ЛСЕ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9917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Молекулярно-биологические исследования</a:t>
                      </a:r>
                      <a:r>
                        <a:rPr lang="ru-RU" sz="12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 (неинфекционных агентов)</a:t>
                      </a:r>
                      <a:endParaRPr lang="ru-RU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1929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+mn-lt"/>
                          <a:ea typeface="Calibri"/>
                          <a:cs typeface="Times New Roman"/>
                        </a:rPr>
                        <a:t>Генетические исследования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+mn-lt"/>
                          <a:ea typeface="Calibri"/>
                          <a:cs typeface="Times New Roman"/>
                        </a:rPr>
                        <a:t>Анализаторы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      1 тест (1показатель)= 1 ЛСЕ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68217"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1.10</a:t>
                      </a:r>
                      <a:endParaRPr lang="ru-RU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ХИМИКО-ТОКСИКОЛОГИЧЕСКИЕ</a:t>
                      </a:r>
                      <a:endParaRPr lang="ru-RU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+mn-lt"/>
                          <a:ea typeface="Calibri"/>
                          <a:cs typeface="Times New Roman"/>
                        </a:rPr>
                        <a:t>Наркотические и психотропные вещества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+mn-lt"/>
                          <a:ea typeface="Calibri"/>
                          <a:cs typeface="Times New Roman"/>
                        </a:rPr>
                        <a:t>Анализаторы/ ручные методы: </a:t>
                      </a: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  <a:latin typeface="+mn-lt"/>
                          <a:ea typeface="Calibri"/>
                          <a:cs typeface="Times New Roman"/>
                        </a:rPr>
                        <a:t>Мультитест</a:t>
                      </a:r>
                      <a:r>
                        <a:rPr lang="ru-RU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 (1-10 показателей) = 1-10 ЛСЕ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1 тест = 1 ЛСЕ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6821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Предварительные методы-</a:t>
                      </a:r>
                      <a:endParaRPr lang="ru-RU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1.иммунохроматография (ИХА)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2.ИФА</a:t>
                      </a: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6821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Подтверждающие методы</a:t>
                      </a:r>
                      <a:r>
                        <a:rPr lang="ru-RU" sz="1200" b="1" baseline="300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6</a:t>
                      </a:r>
                      <a:r>
                        <a:rPr lang="ru-RU" sz="12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  <a:endParaRPr lang="ru-RU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ГХ, ГХ-МС, ВЖХ, спектрометрия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1 постановка на 1 группу </a:t>
                      </a:r>
                      <a:r>
                        <a:rPr lang="ru-RU" sz="1200" dirty="0" err="1">
                          <a:effectLst/>
                          <a:latin typeface="+mn-lt"/>
                          <a:ea typeface="Calibri"/>
                          <a:cs typeface="Times New Roman"/>
                        </a:rPr>
                        <a:t>психоактивных</a:t>
                      </a:r>
                      <a:r>
                        <a:rPr lang="ru-RU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 веществ = 1 ЛСЕ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57200" y="6550223"/>
            <a:ext cx="36104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/>
              <a:t>ЛСЕ – лабораторная статистическая единица</a:t>
            </a:r>
          </a:p>
        </p:txBody>
      </p:sp>
    </p:spTree>
    <p:extLst>
      <p:ext uri="{BB962C8B-B14F-4D97-AF65-F5344CB8AC3E}">
        <p14:creationId xmlns:p14="http://schemas.microsoft.com/office/powerpoint/2010/main" val="308136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3077"/>
          </a:xfrm>
          <a:solidFill>
            <a:srgbClr val="3366FF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2400" dirty="0"/>
              <a:t>Деятельность лаборатории. Таблица 5301 (1)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860332"/>
              </p:ext>
            </p:extLst>
          </p:nvPr>
        </p:nvGraphicFramePr>
        <p:xfrm>
          <a:off x="228333" y="1168545"/>
          <a:ext cx="8762240" cy="3989160"/>
        </p:xfrm>
        <a:graphic>
          <a:graphicData uri="http://schemas.openxmlformats.org/drawingml/2006/table">
            <a:tbl>
              <a:tblPr/>
              <a:tblGrid>
                <a:gridCol w="4611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48990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5662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71817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941855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346933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Наименование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№</a:t>
                      </a:r>
                      <a:br>
                        <a:rPr lang="ru-RU" sz="1200" b="0" i="0" u="none" strike="noStrike">
                          <a:effectLst/>
                          <a:latin typeface="+mn-lt"/>
                        </a:rPr>
                      </a:br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строки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Число </a:t>
                      </a:r>
                      <a:r>
                        <a:rPr lang="ru-RU" sz="1200" b="0" i="0" u="none" strike="noStrike" dirty="0" err="1">
                          <a:effectLst/>
                          <a:latin typeface="+mn-lt"/>
                        </a:rPr>
                        <a:t>исследо-ваний</a:t>
                      </a:r>
                      <a:endParaRPr lang="ru-RU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из них: с положит. результатами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07384"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8260" marR="8260" marT="82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8260" marR="8260" marT="82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8260" marR="8260" marT="82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8260" marR="8260" marT="82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23905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260" marR="8260" marT="82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Из числа анализов (табл. 5300, гр. 3)  - исследования на:</a:t>
                      </a:r>
                    </a:p>
                  </a:txBody>
                  <a:tcPr marL="8260" marR="8260" marT="826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23905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260" marR="8260" marT="82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паразитов и простейших (из стр. 1.1)</a:t>
                      </a:r>
                    </a:p>
                  </a:txBody>
                  <a:tcPr marL="991236" marR="8260" marT="826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23905"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методом жидкостной цитологии (из стр. 1.3)</a:t>
                      </a:r>
                    </a:p>
                  </a:txBody>
                  <a:tcPr marL="991236" marR="8260" marT="826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23905"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фенилкетонурию (из стр. 1.4)</a:t>
                      </a:r>
                    </a:p>
                  </a:txBody>
                  <a:tcPr marL="991236" marR="8260" marT="826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23905"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врожденный гипотиреоз (из стр. 1.4)</a:t>
                      </a:r>
                    </a:p>
                  </a:txBody>
                  <a:tcPr marL="991236" marR="8260" marT="826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123905"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муковисцидоз (из стр. 1.4)</a:t>
                      </a:r>
                    </a:p>
                  </a:txBody>
                  <a:tcPr marL="991236" marR="8260" marT="826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123905"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галактоземию (из стр. 1.4)</a:t>
                      </a:r>
                    </a:p>
                  </a:txBody>
                  <a:tcPr marL="991236" marR="8260" marT="826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123905"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адреногенитальный синдром (из стр. 1.4)</a:t>
                      </a:r>
                    </a:p>
                  </a:txBody>
                  <a:tcPr marL="991236" marR="8260" marT="826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123905"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терапевтический лекарственный мониторинг (из стр. 1.4) </a:t>
                      </a:r>
                    </a:p>
                  </a:txBody>
                  <a:tcPr marL="991236" marR="8260" marT="826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123905"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радиоизотопные лабораторные исследования (из стр. 1.1 - 1.10) </a:t>
                      </a:r>
                    </a:p>
                  </a:txBody>
                  <a:tcPr marL="991236" marR="8260" marT="826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9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235419"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специфические антитела (</a:t>
                      </a:r>
                      <a:r>
                        <a:rPr lang="ru-RU" sz="1200" b="0" i="0" u="none" strike="noStrike" dirty="0" err="1">
                          <a:effectLst/>
                          <a:latin typeface="+mn-lt"/>
                        </a:rPr>
                        <a:t>IgE</a:t>
                      </a:r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 класса) к антигенам растительного, животного, химического,</a:t>
                      </a:r>
                      <a:r>
                        <a:rPr lang="ru-RU" sz="1200" b="0" i="0" u="none" strike="noStrike" baseline="0" dirty="0">
                          <a:effectLst/>
                          <a:latin typeface="+mn-lt"/>
                        </a:rPr>
                        <a:t> </a:t>
                      </a:r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лекарственного происхождений (из стр. 1.6) </a:t>
                      </a:r>
                    </a:p>
                  </a:txBody>
                  <a:tcPr marL="991236" marR="8260" marT="826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123905"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ВИЧ-инфекцию (из стр. 1.7)</a:t>
                      </a:r>
                    </a:p>
                  </a:txBody>
                  <a:tcPr marL="991236" marR="8260" marT="826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11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123905"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вирусные гепатиты (из стр. 1.7)</a:t>
                      </a:r>
                    </a:p>
                  </a:txBody>
                  <a:tcPr marL="991236" marR="8260" marT="826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12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123905"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неспецифические тесты на сифилис (из стр. 1.7) </a:t>
                      </a:r>
                      <a:r>
                        <a:rPr lang="ru-RU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?</a:t>
                      </a:r>
                    </a:p>
                  </a:txBody>
                  <a:tcPr marL="991236" marR="8260" marT="826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13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  <a:tr h="123905"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специфические тесты на сифилис (из стр. 1.7)</a:t>
                      </a:r>
                      <a:r>
                        <a:rPr lang="ru-RU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?</a:t>
                      </a:r>
                    </a:p>
                  </a:txBody>
                  <a:tcPr marL="991236" marR="8260" marT="826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14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6"/>
                  </a:ext>
                </a:extLst>
              </a:tr>
              <a:tr h="123905"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антитела к паразитам и простейшим (из стр. 1.7) </a:t>
                      </a:r>
                    </a:p>
                  </a:txBody>
                  <a:tcPr marL="991236" marR="8260" marT="826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15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7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28333" y="5878795"/>
            <a:ext cx="8762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При заполнении используется данные таблицы 5300, графа3 (Число исследований всего), но с разбивкой на соответствующие группы</a:t>
            </a:r>
          </a:p>
        </p:txBody>
      </p:sp>
    </p:spTree>
    <p:extLst>
      <p:ext uri="{BB962C8B-B14F-4D97-AF65-F5344CB8AC3E}">
        <p14:creationId xmlns:p14="http://schemas.microsoft.com/office/powerpoint/2010/main" val="1029888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3077"/>
          </a:xfrm>
          <a:solidFill>
            <a:srgbClr val="3366FF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2400" dirty="0"/>
              <a:t>Деятельность лаборатории. Таблица 5301 (2)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1088512"/>
              </p:ext>
            </p:extLst>
          </p:nvPr>
        </p:nvGraphicFramePr>
        <p:xfrm>
          <a:off x="228333" y="883167"/>
          <a:ext cx="8762240" cy="4529540"/>
        </p:xfrm>
        <a:graphic>
          <a:graphicData uri="http://schemas.openxmlformats.org/drawingml/2006/table">
            <a:tbl>
              <a:tblPr/>
              <a:tblGrid>
                <a:gridCol w="4611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9211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4611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4611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46112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46112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46112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46112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46112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46112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46112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46112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  <a:gridCol w="46112">
                  <a:extLst>
                    <a:ext uri="{9D8B030D-6E8A-4147-A177-3AD203B41FA5}">
                      <a16:colId xmlns="" xmlns:a16="http://schemas.microsoft.com/office/drawing/2014/main" val="20012"/>
                    </a:ext>
                  </a:extLst>
                </a:gridCol>
                <a:gridCol w="46112">
                  <a:extLst>
                    <a:ext uri="{9D8B030D-6E8A-4147-A177-3AD203B41FA5}">
                      <a16:colId xmlns="" xmlns:a16="http://schemas.microsoft.com/office/drawing/2014/main" val="20013"/>
                    </a:ext>
                  </a:extLst>
                </a:gridCol>
                <a:gridCol w="46112">
                  <a:extLst>
                    <a:ext uri="{9D8B030D-6E8A-4147-A177-3AD203B41FA5}">
                      <a16:colId xmlns="" xmlns:a16="http://schemas.microsoft.com/office/drawing/2014/main" val="20014"/>
                    </a:ext>
                  </a:extLst>
                </a:gridCol>
                <a:gridCol w="46112">
                  <a:extLst>
                    <a:ext uri="{9D8B030D-6E8A-4147-A177-3AD203B41FA5}">
                      <a16:colId xmlns="" xmlns:a16="http://schemas.microsoft.com/office/drawing/2014/main" val="20015"/>
                    </a:ext>
                  </a:extLst>
                </a:gridCol>
                <a:gridCol w="46112">
                  <a:extLst>
                    <a:ext uri="{9D8B030D-6E8A-4147-A177-3AD203B41FA5}">
                      <a16:colId xmlns="" xmlns:a16="http://schemas.microsoft.com/office/drawing/2014/main" val="20016"/>
                    </a:ext>
                  </a:extLst>
                </a:gridCol>
                <a:gridCol w="46112">
                  <a:extLst>
                    <a:ext uri="{9D8B030D-6E8A-4147-A177-3AD203B41FA5}">
                      <a16:colId xmlns="" xmlns:a16="http://schemas.microsoft.com/office/drawing/2014/main" val="20017"/>
                    </a:ext>
                  </a:extLst>
                </a:gridCol>
                <a:gridCol w="46112">
                  <a:extLst>
                    <a:ext uri="{9D8B030D-6E8A-4147-A177-3AD203B41FA5}">
                      <a16:colId xmlns="" xmlns:a16="http://schemas.microsoft.com/office/drawing/2014/main" val="20018"/>
                    </a:ext>
                  </a:extLst>
                </a:gridCol>
                <a:gridCol w="46112">
                  <a:extLst>
                    <a:ext uri="{9D8B030D-6E8A-4147-A177-3AD203B41FA5}">
                      <a16:colId xmlns="" xmlns:a16="http://schemas.microsoft.com/office/drawing/2014/main" val="20019"/>
                    </a:ext>
                  </a:extLst>
                </a:gridCol>
                <a:gridCol w="46112">
                  <a:extLst>
                    <a:ext uri="{9D8B030D-6E8A-4147-A177-3AD203B41FA5}">
                      <a16:colId xmlns="" xmlns:a16="http://schemas.microsoft.com/office/drawing/2014/main" val="20020"/>
                    </a:ext>
                  </a:extLst>
                </a:gridCol>
                <a:gridCol w="46112">
                  <a:extLst>
                    <a:ext uri="{9D8B030D-6E8A-4147-A177-3AD203B41FA5}">
                      <a16:colId xmlns="" xmlns:a16="http://schemas.microsoft.com/office/drawing/2014/main" val="20021"/>
                    </a:ext>
                  </a:extLst>
                </a:gridCol>
                <a:gridCol w="46112">
                  <a:extLst>
                    <a:ext uri="{9D8B030D-6E8A-4147-A177-3AD203B41FA5}">
                      <a16:colId xmlns="" xmlns:a16="http://schemas.microsoft.com/office/drawing/2014/main" val="20022"/>
                    </a:ext>
                  </a:extLst>
                </a:gridCol>
                <a:gridCol w="46112">
                  <a:extLst>
                    <a:ext uri="{9D8B030D-6E8A-4147-A177-3AD203B41FA5}">
                      <a16:colId xmlns="" xmlns:a16="http://schemas.microsoft.com/office/drawing/2014/main" val="20023"/>
                    </a:ext>
                  </a:extLst>
                </a:gridCol>
                <a:gridCol w="46112">
                  <a:extLst>
                    <a:ext uri="{9D8B030D-6E8A-4147-A177-3AD203B41FA5}">
                      <a16:colId xmlns="" xmlns:a16="http://schemas.microsoft.com/office/drawing/2014/main" val="20024"/>
                    </a:ext>
                  </a:extLst>
                </a:gridCol>
                <a:gridCol w="46112">
                  <a:extLst>
                    <a:ext uri="{9D8B030D-6E8A-4147-A177-3AD203B41FA5}">
                      <a16:colId xmlns="" xmlns:a16="http://schemas.microsoft.com/office/drawing/2014/main" val="20025"/>
                    </a:ext>
                  </a:extLst>
                </a:gridCol>
                <a:gridCol w="46112">
                  <a:extLst>
                    <a:ext uri="{9D8B030D-6E8A-4147-A177-3AD203B41FA5}">
                      <a16:colId xmlns="" xmlns:a16="http://schemas.microsoft.com/office/drawing/2014/main" val="20026"/>
                    </a:ext>
                  </a:extLst>
                </a:gridCol>
                <a:gridCol w="46112">
                  <a:extLst>
                    <a:ext uri="{9D8B030D-6E8A-4147-A177-3AD203B41FA5}">
                      <a16:colId xmlns="" xmlns:a16="http://schemas.microsoft.com/office/drawing/2014/main" val="20027"/>
                    </a:ext>
                  </a:extLst>
                </a:gridCol>
                <a:gridCol w="46112">
                  <a:extLst>
                    <a:ext uri="{9D8B030D-6E8A-4147-A177-3AD203B41FA5}">
                      <a16:colId xmlns="" xmlns:a16="http://schemas.microsoft.com/office/drawing/2014/main" val="20028"/>
                    </a:ext>
                  </a:extLst>
                </a:gridCol>
                <a:gridCol w="46112">
                  <a:extLst>
                    <a:ext uri="{9D8B030D-6E8A-4147-A177-3AD203B41FA5}">
                      <a16:colId xmlns="" xmlns:a16="http://schemas.microsoft.com/office/drawing/2014/main" val="20029"/>
                    </a:ext>
                  </a:extLst>
                </a:gridCol>
                <a:gridCol w="46112">
                  <a:extLst>
                    <a:ext uri="{9D8B030D-6E8A-4147-A177-3AD203B41FA5}">
                      <a16:colId xmlns="" xmlns:a16="http://schemas.microsoft.com/office/drawing/2014/main" val="20030"/>
                    </a:ext>
                  </a:extLst>
                </a:gridCol>
                <a:gridCol w="46112">
                  <a:extLst>
                    <a:ext uri="{9D8B030D-6E8A-4147-A177-3AD203B41FA5}">
                      <a16:colId xmlns="" xmlns:a16="http://schemas.microsoft.com/office/drawing/2014/main" val="20031"/>
                    </a:ext>
                  </a:extLst>
                </a:gridCol>
                <a:gridCol w="46112">
                  <a:extLst>
                    <a:ext uri="{9D8B030D-6E8A-4147-A177-3AD203B41FA5}">
                      <a16:colId xmlns="" xmlns:a16="http://schemas.microsoft.com/office/drawing/2014/main" val="20032"/>
                    </a:ext>
                  </a:extLst>
                </a:gridCol>
                <a:gridCol w="46112">
                  <a:extLst>
                    <a:ext uri="{9D8B030D-6E8A-4147-A177-3AD203B41FA5}">
                      <a16:colId xmlns="" xmlns:a16="http://schemas.microsoft.com/office/drawing/2014/main" val="20033"/>
                    </a:ext>
                  </a:extLst>
                </a:gridCol>
                <a:gridCol w="46112">
                  <a:extLst>
                    <a:ext uri="{9D8B030D-6E8A-4147-A177-3AD203B41FA5}">
                      <a16:colId xmlns="" xmlns:a16="http://schemas.microsoft.com/office/drawing/2014/main" val="20034"/>
                    </a:ext>
                  </a:extLst>
                </a:gridCol>
                <a:gridCol w="46112">
                  <a:extLst>
                    <a:ext uri="{9D8B030D-6E8A-4147-A177-3AD203B41FA5}">
                      <a16:colId xmlns="" xmlns:a16="http://schemas.microsoft.com/office/drawing/2014/main" val="20035"/>
                    </a:ext>
                  </a:extLst>
                </a:gridCol>
                <a:gridCol w="46112">
                  <a:extLst>
                    <a:ext uri="{9D8B030D-6E8A-4147-A177-3AD203B41FA5}">
                      <a16:colId xmlns="" xmlns:a16="http://schemas.microsoft.com/office/drawing/2014/main" val="20036"/>
                    </a:ext>
                  </a:extLst>
                </a:gridCol>
                <a:gridCol w="46112">
                  <a:extLst>
                    <a:ext uri="{9D8B030D-6E8A-4147-A177-3AD203B41FA5}">
                      <a16:colId xmlns="" xmlns:a16="http://schemas.microsoft.com/office/drawing/2014/main" val="20037"/>
                    </a:ext>
                  </a:extLst>
                </a:gridCol>
                <a:gridCol w="46112">
                  <a:extLst>
                    <a:ext uri="{9D8B030D-6E8A-4147-A177-3AD203B41FA5}">
                      <a16:colId xmlns="" xmlns:a16="http://schemas.microsoft.com/office/drawing/2014/main" val="20038"/>
                    </a:ext>
                  </a:extLst>
                </a:gridCol>
                <a:gridCol w="46112">
                  <a:extLst>
                    <a:ext uri="{9D8B030D-6E8A-4147-A177-3AD203B41FA5}">
                      <a16:colId xmlns="" xmlns:a16="http://schemas.microsoft.com/office/drawing/2014/main" val="20039"/>
                    </a:ext>
                  </a:extLst>
                </a:gridCol>
                <a:gridCol w="46112">
                  <a:extLst>
                    <a:ext uri="{9D8B030D-6E8A-4147-A177-3AD203B41FA5}">
                      <a16:colId xmlns="" xmlns:a16="http://schemas.microsoft.com/office/drawing/2014/main" val="20040"/>
                    </a:ext>
                  </a:extLst>
                </a:gridCol>
                <a:gridCol w="46112">
                  <a:extLst>
                    <a:ext uri="{9D8B030D-6E8A-4147-A177-3AD203B41FA5}">
                      <a16:colId xmlns="" xmlns:a16="http://schemas.microsoft.com/office/drawing/2014/main" val="20041"/>
                    </a:ext>
                  </a:extLst>
                </a:gridCol>
                <a:gridCol w="46112">
                  <a:extLst>
                    <a:ext uri="{9D8B030D-6E8A-4147-A177-3AD203B41FA5}">
                      <a16:colId xmlns="" xmlns:a16="http://schemas.microsoft.com/office/drawing/2014/main" val="20042"/>
                    </a:ext>
                  </a:extLst>
                </a:gridCol>
                <a:gridCol w="46112">
                  <a:extLst>
                    <a:ext uri="{9D8B030D-6E8A-4147-A177-3AD203B41FA5}">
                      <a16:colId xmlns="" xmlns:a16="http://schemas.microsoft.com/office/drawing/2014/main" val="20043"/>
                    </a:ext>
                  </a:extLst>
                </a:gridCol>
                <a:gridCol w="46112">
                  <a:extLst>
                    <a:ext uri="{9D8B030D-6E8A-4147-A177-3AD203B41FA5}">
                      <a16:colId xmlns="" xmlns:a16="http://schemas.microsoft.com/office/drawing/2014/main" val="20044"/>
                    </a:ext>
                  </a:extLst>
                </a:gridCol>
                <a:gridCol w="46112">
                  <a:extLst>
                    <a:ext uri="{9D8B030D-6E8A-4147-A177-3AD203B41FA5}">
                      <a16:colId xmlns="" xmlns:a16="http://schemas.microsoft.com/office/drawing/2014/main" val="20045"/>
                    </a:ext>
                  </a:extLst>
                </a:gridCol>
                <a:gridCol w="46112">
                  <a:extLst>
                    <a:ext uri="{9D8B030D-6E8A-4147-A177-3AD203B41FA5}">
                      <a16:colId xmlns="" xmlns:a16="http://schemas.microsoft.com/office/drawing/2014/main" val="20046"/>
                    </a:ext>
                  </a:extLst>
                </a:gridCol>
                <a:gridCol w="46112">
                  <a:extLst>
                    <a:ext uri="{9D8B030D-6E8A-4147-A177-3AD203B41FA5}">
                      <a16:colId xmlns="" xmlns:a16="http://schemas.microsoft.com/office/drawing/2014/main" val="20047"/>
                    </a:ext>
                  </a:extLst>
                </a:gridCol>
                <a:gridCol w="46112">
                  <a:extLst>
                    <a:ext uri="{9D8B030D-6E8A-4147-A177-3AD203B41FA5}">
                      <a16:colId xmlns="" xmlns:a16="http://schemas.microsoft.com/office/drawing/2014/main" val="20048"/>
                    </a:ext>
                  </a:extLst>
                </a:gridCol>
                <a:gridCol w="276672">
                  <a:extLst>
                    <a:ext uri="{9D8B030D-6E8A-4147-A177-3AD203B41FA5}">
                      <a16:colId xmlns="" xmlns:a16="http://schemas.microsoft.com/office/drawing/2014/main" val="20049"/>
                    </a:ext>
                  </a:extLst>
                </a:gridCol>
                <a:gridCol w="2211560">
                  <a:extLst>
                    <a:ext uri="{9D8B030D-6E8A-4147-A177-3AD203B41FA5}">
                      <a16:colId xmlns="" xmlns:a16="http://schemas.microsoft.com/office/drawing/2014/main" val="20050"/>
                    </a:ext>
                  </a:extLst>
                </a:gridCol>
                <a:gridCol w="1108489">
                  <a:extLst>
                    <a:ext uri="{9D8B030D-6E8A-4147-A177-3AD203B41FA5}">
                      <a16:colId xmlns="" xmlns:a16="http://schemas.microsoft.com/office/drawing/2014/main" val="20051"/>
                    </a:ext>
                  </a:extLst>
                </a:gridCol>
                <a:gridCol w="718170">
                  <a:extLst>
                    <a:ext uri="{9D8B030D-6E8A-4147-A177-3AD203B41FA5}">
                      <a16:colId xmlns="" xmlns:a16="http://schemas.microsoft.com/office/drawing/2014/main" val="20052"/>
                    </a:ext>
                  </a:extLst>
                </a:gridCol>
                <a:gridCol w="941855">
                  <a:extLst>
                    <a:ext uri="{9D8B030D-6E8A-4147-A177-3AD203B41FA5}">
                      <a16:colId xmlns="" xmlns:a16="http://schemas.microsoft.com/office/drawing/2014/main" val="20053"/>
                    </a:ext>
                  </a:extLst>
                </a:gridCol>
              </a:tblGrid>
              <a:tr h="346933">
                <a:tc gridSpan="51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Наименование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№</a:t>
                      </a:r>
                      <a:br>
                        <a:rPr lang="ru-RU" sz="1200" b="0" i="0" u="none" strike="noStrike">
                          <a:effectLst/>
                          <a:latin typeface="+mn-lt"/>
                        </a:rPr>
                      </a:br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строки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Число </a:t>
                      </a:r>
                      <a:r>
                        <a:rPr lang="ru-RU" sz="1200" b="0" i="0" u="none" strike="noStrike" dirty="0" err="1">
                          <a:effectLst/>
                          <a:latin typeface="+mn-lt"/>
                        </a:rPr>
                        <a:t>исследо-ваний</a:t>
                      </a:r>
                      <a:endParaRPr lang="ru-RU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из них: с положит. результатами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07384">
                <a:tc gridSpan="51"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8260" marR="8260" marT="82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8260" marR="8260" marT="82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8260" marR="8260" marT="82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8260" marR="8260" marT="82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23905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260" marR="8260" marT="82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50"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Из числа анализов (табл. 5300, гр. 3)  - исследования на:</a:t>
                      </a:r>
                    </a:p>
                  </a:txBody>
                  <a:tcPr marL="8260" marR="8260" marT="826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23905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260" marR="8260" marT="82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0">
                  <a:txBody>
                    <a:bodyPr/>
                    <a:lstStyle/>
                    <a:p>
                      <a:pPr algn="l" fontAlgn="t"/>
                      <a:endParaRPr lang="ru-RU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991236" marR="8260" marT="826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23905"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0"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бактериоскопия на кислотоустойчивые микроорганизмы (КУМ) (из стр. 1.1 и стр. 1.8) </a:t>
                      </a:r>
                    </a:p>
                  </a:txBody>
                  <a:tcPr marL="991236" marR="8260" marT="826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16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23905"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0"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бактериологические исследования, всего (из стр. 1.8)</a:t>
                      </a:r>
                    </a:p>
                  </a:txBody>
                  <a:tcPr marL="991236" marR="8260" marT="826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17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35419"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0"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из них (из табл. 5301, стр. 17): бактериологические исследования на туберкулез (культивирование, идентификация, чувствительность)</a:t>
                      </a:r>
                    </a:p>
                  </a:txBody>
                  <a:tcPr marL="1090360" marR="8260" marT="826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17.1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123905"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9"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из них (из из табл. 5301, стр. 17.1):</a:t>
                      </a:r>
                    </a:p>
                  </a:txBody>
                  <a:tcPr marL="1189484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1200" b="0" i="0" u="none" strike="noStrike" dirty="0">
                        <a:effectLst/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посевы на туберкулез </a:t>
                      </a:r>
                    </a:p>
                  </a:txBody>
                  <a:tcPr marL="8260" marR="8260" marT="826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17.1.1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166759"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0"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                                                                                                       определение лекарственной чувствительности микобактерий туберкулеза </a:t>
                      </a:r>
                    </a:p>
                  </a:txBody>
                  <a:tcPr marL="8260" marR="8260" marT="826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effectLst/>
                        <a:latin typeface="+mn-lt"/>
                      </a:endParaRP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effectLst/>
                        <a:latin typeface="+mn-lt"/>
                      </a:endParaRP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effectLst/>
                        <a:latin typeface="+mn-lt"/>
                      </a:endParaRP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effectLst/>
                        <a:latin typeface="+mn-lt"/>
                      </a:endParaRP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effectLst/>
                        <a:latin typeface="+mn-lt"/>
                      </a:endParaRP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effectLst/>
                        <a:latin typeface="+mn-lt"/>
                      </a:endParaRP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effectLst/>
                        <a:latin typeface="+mn-lt"/>
                      </a:endParaRP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effectLst/>
                        <a:latin typeface="+mn-lt"/>
                      </a:endParaRP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effectLst/>
                        <a:latin typeface="+mn-lt"/>
                      </a:endParaRP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effectLst/>
                        <a:latin typeface="+mn-lt"/>
                      </a:endParaRP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effectLst/>
                        <a:latin typeface="+mn-lt"/>
                      </a:endParaRP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effectLst/>
                        <a:latin typeface="+mn-lt"/>
                      </a:endParaRP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effectLst/>
                        <a:latin typeface="+mn-lt"/>
                      </a:endParaRP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effectLst/>
                        <a:latin typeface="+mn-lt"/>
                      </a:endParaRP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effectLst/>
                        <a:latin typeface="+mn-lt"/>
                      </a:endParaRP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effectLst/>
                        <a:latin typeface="+mn-lt"/>
                      </a:endParaRP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effectLst/>
                        <a:latin typeface="+mn-lt"/>
                      </a:endParaRP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effectLst/>
                        <a:latin typeface="+mn-lt"/>
                      </a:endParaRP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effectLst/>
                        <a:latin typeface="+mn-lt"/>
                      </a:endParaRP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effectLst/>
                        <a:latin typeface="+mn-lt"/>
                      </a:endParaRP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effectLst/>
                        <a:latin typeface="+mn-lt"/>
                      </a:endParaRP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effectLst/>
                        <a:latin typeface="+mn-lt"/>
                      </a:endParaRP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effectLst/>
                        <a:latin typeface="+mn-lt"/>
                      </a:endParaRP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effectLst/>
                        <a:latin typeface="+mn-lt"/>
                      </a:endParaRP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effectLst/>
                        <a:latin typeface="+mn-lt"/>
                      </a:endParaRP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effectLst/>
                        <a:latin typeface="+mn-lt"/>
                      </a:endParaRP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effectLst/>
                        <a:latin typeface="+mn-lt"/>
                      </a:endParaRP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effectLst/>
                        <a:latin typeface="+mn-lt"/>
                      </a:endParaRP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effectLst/>
                        <a:latin typeface="+mn-lt"/>
                      </a:endParaRP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effectLst/>
                        <a:latin typeface="+mn-lt"/>
                      </a:endParaRP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effectLst/>
                        <a:latin typeface="+mn-lt"/>
                      </a:endParaRP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effectLst/>
                        <a:latin typeface="+mn-lt"/>
                      </a:endParaRP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effectLst/>
                        <a:latin typeface="+mn-lt"/>
                      </a:endParaRP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effectLst/>
                        <a:latin typeface="+mn-lt"/>
                      </a:endParaRP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effectLst/>
                        <a:latin typeface="+mn-lt"/>
                      </a:endParaRP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effectLst/>
                        <a:latin typeface="+mn-lt"/>
                      </a:endParaRP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effectLst/>
                        <a:latin typeface="+mn-lt"/>
                      </a:endParaRP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8260" marR="8260" marT="826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17.1.2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123905"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0"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санитарная бактериология (из  стр. 1.8) </a:t>
                      </a:r>
                    </a:p>
                  </a:txBody>
                  <a:tcPr marL="991236" marR="8260" marT="826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18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123905"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0"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молекулярно-биологические исследования (ПЦР антигенов ПБА) (из  стр. 1.9) </a:t>
                      </a:r>
                    </a:p>
                  </a:txBody>
                  <a:tcPr marL="991236" marR="8260" marT="826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19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123905"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8"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из них (из табл. 5301, стр. 19): </a:t>
                      </a:r>
                    </a:p>
                  </a:txBody>
                  <a:tcPr marL="10903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на энтеровирусы </a:t>
                      </a:r>
                    </a:p>
                  </a:txBody>
                  <a:tcPr marL="8260" marR="8260" marT="826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19.1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123905"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на грипп </a:t>
                      </a:r>
                    </a:p>
                  </a:txBody>
                  <a:tcPr marL="8260" marR="8260" marT="826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19.2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123905"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с целью выявления ДНК туберкулеза </a:t>
                      </a:r>
                    </a:p>
                  </a:txBody>
                  <a:tcPr marL="8260" marR="8260" marT="826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19.3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123905"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50"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определение лекарственной чувствительности микобактерий туберкулеза по генетическим маркерам</a:t>
                      </a:r>
                    </a:p>
                  </a:txBody>
                  <a:tcPr marL="991236" marR="8260" marT="826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20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123905"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0"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(из стр. 1.9)        </a:t>
                      </a:r>
                    </a:p>
                  </a:txBody>
                  <a:tcPr marL="8260" marR="8260" marT="826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  <a:tr h="123905"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0"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наличие наркотических и психотропных веществ (из стр. 1.10) </a:t>
                      </a:r>
                    </a:p>
                  </a:txBody>
                  <a:tcPr marL="991236" marR="8260" marT="826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21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8260" marR="8260" marT="82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6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28333" y="5878795"/>
            <a:ext cx="87622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При заполнении используется данные таблицы 5300, графа 3 (Число исследований всего) из групп, соответствующих строкам табл.5300, но с разделением по виду исследований </a:t>
            </a:r>
          </a:p>
        </p:txBody>
      </p:sp>
    </p:spTree>
    <p:extLst>
      <p:ext uri="{BB962C8B-B14F-4D97-AF65-F5344CB8AC3E}">
        <p14:creationId xmlns:p14="http://schemas.microsoft.com/office/powerpoint/2010/main" val="3350048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49834098"/>
              </p:ext>
            </p:extLst>
          </p:nvPr>
        </p:nvGraphicFramePr>
        <p:xfrm>
          <a:off x="479286" y="265040"/>
          <a:ext cx="8229600" cy="63168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44385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азвание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43592"/>
          </a:xfrm>
          <a:solidFill>
            <a:srgbClr val="3366FF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800" dirty="0"/>
              <a:t>Бактериоскопия на КУМ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ru-RU" dirty="0"/>
              <a:t>Бактериоскопия на кислотоустойчивые микроорганизмы (КУМ) </a:t>
            </a:r>
            <a:r>
              <a:rPr lang="ru-RU" i="1" dirty="0"/>
              <a:t>(стр.16)</a:t>
            </a:r>
            <a:r>
              <a:rPr lang="ru-RU" dirty="0"/>
              <a:t> выделяют из числа </a:t>
            </a:r>
            <a:r>
              <a:rPr lang="ru-RU" b="1" i="1" dirty="0"/>
              <a:t>химико-микроскопических </a:t>
            </a:r>
            <a:r>
              <a:rPr lang="ru-RU" i="1" dirty="0"/>
              <a:t>(строка 1.1 таблицы 5300, гр.3)</a:t>
            </a:r>
            <a:r>
              <a:rPr lang="ru-RU" b="1" i="1" dirty="0"/>
              <a:t> и микробиологических</a:t>
            </a:r>
            <a:r>
              <a:rPr lang="ru-RU" dirty="0"/>
              <a:t> исследований </a:t>
            </a:r>
            <a:r>
              <a:rPr lang="ru-RU" i="1" dirty="0"/>
              <a:t>(строка 1.8 таблицы 5300, гр.3). </a:t>
            </a:r>
            <a:r>
              <a:rPr lang="ru-RU" dirty="0"/>
              <a:t>При этом, из </a:t>
            </a:r>
            <a:r>
              <a:rPr lang="ru-RU" i="1" dirty="0"/>
              <a:t>строки 16 таблицы 5301 </a:t>
            </a:r>
            <a:r>
              <a:rPr lang="ru-RU" dirty="0"/>
              <a:t>выделяют количество КУМ с целью профилактических осмотров на туберкулез </a:t>
            </a:r>
            <a:r>
              <a:rPr lang="ru-RU" i="1" dirty="0"/>
              <a:t>(в таблицу 2512 «Профилактические осмотры на туберкулез», в строку 3)</a:t>
            </a:r>
            <a:r>
              <a:rPr lang="ru-RU" dirty="0"/>
              <a:t>.</a:t>
            </a:r>
          </a:p>
          <a:p>
            <a:pPr>
              <a:lnSpc>
                <a:spcPct val="120000"/>
              </a:lnSpc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3092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174756"/>
            <a:ext cx="8229600" cy="493115"/>
          </a:xfrm>
          <a:solidFill>
            <a:srgbClr val="3366FF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2400" dirty="0"/>
              <a:t>Положительные результаты микробиологических исследований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67871"/>
            <a:ext cx="8229600" cy="6421014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ru-RU" sz="1400" b="1" dirty="0"/>
              <a:t>Бактериоскопия:</a:t>
            </a:r>
          </a:p>
          <a:p>
            <a:pPr lvl="0"/>
            <a:r>
              <a:rPr lang="ru-RU" sz="1400" dirty="0"/>
              <a:t>обнаружение микроорганизмов в мазках из стерильных биоматериалов (кровь, ликвор, плевральная жидкость и т.д.)</a:t>
            </a:r>
          </a:p>
          <a:p>
            <a:pPr lvl="0"/>
            <a:r>
              <a:rPr lang="ru-RU" sz="1400" dirty="0"/>
              <a:t>обнаружение КУМ в </a:t>
            </a:r>
            <a:r>
              <a:rPr lang="ru-RU" sz="1400" dirty="0" err="1"/>
              <a:t>нативных</a:t>
            </a:r>
            <a:r>
              <a:rPr lang="ru-RU" sz="1400" dirty="0"/>
              <a:t>/окрашенных препаратах, грамотрицательных диплококков из любой пробы</a:t>
            </a:r>
          </a:p>
          <a:p>
            <a:pPr marL="0" lvl="0" indent="0">
              <a:buNone/>
            </a:pPr>
            <a:r>
              <a:rPr lang="ru-RU" sz="1400" b="1" dirty="0"/>
              <a:t>Микробиологические исследования</a:t>
            </a:r>
          </a:p>
          <a:p>
            <a:pPr lvl="0"/>
            <a:r>
              <a:rPr lang="ru-RU" sz="1400" dirty="0"/>
              <a:t>выделены микроорганизмы из стерильных в норме локусов и выполнено исследование с видовой идентификацией микроорганизмов и постановкой антимикробной чувствительности</a:t>
            </a:r>
          </a:p>
          <a:p>
            <a:pPr lvl="0"/>
            <a:r>
              <a:rPr lang="ru-RU" sz="1400" dirty="0"/>
              <a:t>из нестерильных в норме локусов получены микроорганизмы, </a:t>
            </a:r>
            <a:r>
              <a:rPr lang="ru-RU" sz="1400" dirty="0" err="1"/>
              <a:t>этиологически</a:t>
            </a:r>
            <a:r>
              <a:rPr lang="ru-RU" sz="1400" dirty="0"/>
              <a:t> значимые для данного локуса и выполнено исследование с видовой идентификацией микроорганизмов и постановкой антимикробной чувствительности</a:t>
            </a:r>
          </a:p>
          <a:p>
            <a:pPr lvl="0"/>
            <a:r>
              <a:rPr lang="ru-RU" sz="1400" dirty="0"/>
              <a:t>получен рост патогенных микроорганизмов (</a:t>
            </a:r>
            <a:r>
              <a:rPr lang="ru-RU" sz="1400" dirty="0" err="1"/>
              <a:t>коринебактерии</a:t>
            </a:r>
            <a:r>
              <a:rPr lang="ru-RU" sz="1400" dirty="0"/>
              <a:t> дифтерии, менингококки, </a:t>
            </a:r>
            <a:r>
              <a:rPr lang="ru-RU" sz="1400" dirty="0" err="1"/>
              <a:t>шигеллы</a:t>
            </a:r>
            <a:r>
              <a:rPr lang="ru-RU" sz="1400" dirty="0"/>
              <a:t>, сальмонеллы и т.д.).</a:t>
            </a:r>
          </a:p>
          <a:p>
            <a:pPr lvl="0"/>
            <a:r>
              <a:rPr lang="ru-RU" sz="1400" dirty="0"/>
              <a:t>Заключение:  «Дисбактериоз кишечника выявлен», независимо от степени </a:t>
            </a:r>
            <a:r>
              <a:rPr lang="ru-RU" sz="1400" dirty="0" err="1"/>
              <a:t>дисбиоза</a:t>
            </a:r>
            <a:endParaRPr lang="ru-RU" sz="1400" dirty="0"/>
          </a:p>
          <a:p>
            <a:pPr lvl="0"/>
            <a:r>
              <a:rPr lang="ru-RU" sz="1400" dirty="0" err="1"/>
              <a:t>иммунохроматографические</a:t>
            </a:r>
            <a:r>
              <a:rPr lang="ru-RU" sz="1400" dirty="0"/>
              <a:t> исследования с положительным результатом </a:t>
            </a:r>
          </a:p>
          <a:p>
            <a:pPr lvl="0"/>
            <a:r>
              <a:rPr lang="ru-RU" sz="1400" dirty="0"/>
              <a:t>санитарно-микробиологические исследования на стерильность с положительным результатом (МУК 4.2.2942-11, СанПиН 2.1.3.2630-10) </a:t>
            </a:r>
          </a:p>
          <a:p>
            <a:pPr lvl="0"/>
            <a:r>
              <a:rPr lang="ru-RU" sz="1400" dirty="0"/>
              <a:t>санитарно-микробиологические исследования смывов с результатом выделения санитарно-показательных микроорганизмов (МУК 4.2.2942-11, СанПиН 2.1.3.2630-10)</a:t>
            </a:r>
          </a:p>
          <a:p>
            <a:pPr lvl="0"/>
            <a:r>
              <a:rPr lang="ru-RU" sz="1400" dirty="0"/>
              <a:t>санитарно-микробиологические исследования воздуха с результатом выделения санитарно-показательных микроорганизмов с превышением норм общего количества микроорганизмов в 1 м</a:t>
            </a:r>
            <a:r>
              <a:rPr lang="ru-RU" sz="1400" baseline="30000" dirty="0"/>
              <a:t>3</a:t>
            </a:r>
            <a:r>
              <a:rPr lang="ru-RU" sz="1400" dirty="0"/>
              <a:t> воздуха (приложение 3 к СанПиН 2.1.3.2630-10)</a:t>
            </a:r>
          </a:p>
          <a:p>
            <a:pPr lvl="0"/>
            <a:r>
              <a:rPr lang="ru-RU" sz="1400" dirty="0"/>
              <a:t>санитарно-микробиологические исследования операционного поля и рук хирурга с результатом выделения санитарно-показательных микроорганизмов и/или с превышением норм общего количества микроорганизмов (МУК 4.2.2942-11)</a:t>
            </a:r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050273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66951"/>
          </a:xfrm>
          <a:solidFill>
            <a:srgbClr val="00800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400" dirty="0"/>
              <a:t>Оснащение лаборатории оборудованием. Таблица 5302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514350" indent="-514350">
              <a:lnSpc>
                <a:spcPct val="12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ru-RU" b="1" dirty="0"/>
              <a:t>В таблице 5302</a:t>
            </a:r>
            <a:r>
              <a:rPr lang="ru-RU" dirty="0"/>
              <a:t> вносится всё оборудование, которое на 31 декабря 2019 года стоит на балансе медицинской организации (МО), в том числе, сломанное, в ремонте, законсервированное, подготовленное к списанию. </a:t>
            </a:r>
          </a:p>
          <a:p>
            <a:pPr marL="514350" indent="-514350">
              <a:lnSpc>
                <a:spcPct val="12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ru-RU" dirty="0"/>
              <a:t>Если в МО имеется несколько лабораторий (клинико-диагностическая, биохимическая, бактериологическая и др.), то сведения об их оснащении показываются суммарно. </a:t>
            </a:r>
          </a:p>
          <a:p>
            <a:pPr marL="514350" indent="-514350">
              <a:lnSpc>
                <a:spcPct val="12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ru-RU" dirty="0"/>
              <a:t>Количество и тип оборудования, находящегося на балансе МО, а также статус списания, необходимо сверить с бухгалтерией и инженером по медицинской технике по актам инвентаризации и актам списания.</a:t>
            </a:r>
          </a:p>
          <a:p>
            <a:pPr marL="514350" indent="-514350">
              <a:lnSpc>
                <a:spcPct val="12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ru-RU" dirty="0">
                <a:solidFill>
                  <a:srgbClr val="FF0000"/>
                </a:solidFill>
              </a:rPr>
              <a:t>В 5302 ВКЛЮЧИТЬ </a:t>
            </a:r>
            <a:r>
              <a:rPr lang="ru-RU" dirty="0" smtClean="0">
                <a:solidFill>
                  <a:srgbClr val="FF0000"/>
                </a:solidFill>
              </a:rPr>
              <a:t>только ТО</a:t>
            </a:r>
            <a:r>
              <a:rPr lang="ru-RU" dirty="0">
                <a:solidFill>
                  <a:srgbClr val="FF0000"/>
                </a:solidFill>
              </a:rPr>
              <a:t>, ЧТО </a:t>
            </a:r>
            <a:r>
              <a:rPr lang="ru-RU" dirty="0" smtClean="0">
                <a:solidFill>
                  <a:srgbClr val="FF0000"/>
                </a:solidFill>
              </a:rPr>
              <a:t>НА БАЛАНСЕ; остальное оговорить дополнительной </a:t>
            </a:r>
            <a:r>
              <a:rPr lang="ru-RU" dirty="0">
                <a:solidFill>
                  <a:srgbClr val="FF0000"/>
                </a:solidFill>
              </a:rPr>
              <a:t>пояснительной запиской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3460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Сведения, которые необходимо представить в отдельной пояснительной записке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1315"/>
            <a:ext cx="8229600" cy="5528859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30000"/>
              </a:lnSpc>
            </a:pPr>
            <a:r>
              <a:rPr lang="ru-RU" dirty="0" smtClean="0"/>
              <a:t>Кадровое обеспечение </a:t>
            </a:r>
          </a:p>
          <a:p>
            <a:pPr lvl="1">
              <a:lnSpc>
                <a:spcPct val="130000"/>
              </a:lnSpc>
            </a:pPr>
            <a:r>
              <a:rPr lang="ru-RU" dirty="0"/>
              <a:t>Н</a:t>
            </a:r>
            <a:r>
              <a:rPr lang="ru-RU" dirty="0" smtClean="0"/>
              <a:t>аличие и количество должностей лиц, работающих в КДЛ и не вошедших в таблицу 1100</a:t>
            </a:r>
          </a:p>
          <a:p>
            <a:pPr lvl="1">
              <a:lnSpc>
                <a:spcPct val="130000"/>
              </a:lnSpc>
            </a:pPr>
            <a:r>
              <a:rPr lang="ru-RU" dirty="0" smtClean="0"/>
              <a:t>Количество </a:t>
            </a:r>
            <a:r>
              <a:rPr lang="ru-RU" dirty="0" smtClean="0"/>
              <a:t>и доля лиц с </a:t>
            </a:r>
            <a:r>
              <a:rPr lang="ru-RU" dirty="0" smtClean="0"/>
              <a:t>немедицинским или фармацевтическим образованием, занимающих должности заведующих лабораториями (списком) </a:t>
            </a:r>
          </a:p>
          <a:p>
            <a:pPr lvl="1">
              <a:lnSpc>
                <a:spcPct val="130000"/>
              </a:lnSpc>
            </a:pPr>
            <a:r>
              <a:rPr lang="ru-RU" dirty="0"/>
              <a:t>Соотношение количества лиц с высшим образованием / лиц со средним медицинским </a:t>
            </a:r>
            <a:r>
              <a:rPr lang="ru-RU" dirty="0" smtClean="0"/>
              <a:t>образованием</a:t>
            </a:r>
          </a:p>
          <a:p>
            <a:pPr>
              <a:lnSpc>
                <a:spcPct val="130000"/>
              </a:lnSpc>
            </a:pPr>
            <a:r>
              <a:rPr lang="ru-RU" dirty="0" smtClean="0"/>
              <a:t>Выполненные лабораторные исследования </a:t>
            </a:r>
          </a:p>
          <a:p>
            <a:pPr lvl="1">
              <a:lnSpc>
                <a:spcPct val="130000"/>
              </a:lnSpc>
            </a:pPr>
            <a:r>
              <a:rPr lang="ru-RU" dirty="0" smtClean="0"/>
              <a:t>Количество выполненных исследований на обнаружение наркотических средств в моче, в том числе по единичным </a:t>
            </a:r>
            <a:r>
              <a:rPr lang="ru-RU" dirty="0" err="1" smtClean="0"/>
              <a:t>аналитам</a:t>
            </a:r>
            <a:r>
              <a:rPr lang="ru-RU" dirty="0" smtClean="0"/>
              <a:t> и групповых</a:t>
            </a:r>
          </a:p>
          <a:p>
            <a:pPr lvl="1">
              <a:lnSpc>
                <a:spcPct val="130000"/>
              </a:lnSpc>
            </a:pPr>
            <a:r>
              <a:rPr lang="ru-RU" dirty="0" smtClean="0"/>
              <a:t>Количество исследований на злоупотребление алкоголем (</a:t>
            </a:r>
            <a:r>
              <a:rPr lang="ru-RU" dirty="0" err="1" smtClean="0"/>
              <a:t>карбогидрат</a:t>
            </a:r>
            <a:r>
              <a:rPr lang="ru-RU" dirty="0" smtClean="0"/>
              <a:t>-дефицитный </a:t>
            </a:r>
            <a:r>
              <a:rPr lang="ru-RU" dirty="0" err="1" smtClean="0"/>
              <a:t>трансферрин</a:t>
            </a:r>
            <a:r>
              <a:rPr lang="ru-RU" dirty="0" smtClean="0"/>
              <a:t> - </a:t>
            </a:r>
            <a:r>
              <a:rPr lang="en-US" dirty="0" smtClean="0"/>
              <a:t>CDT, </a:t>
            </a:r>
            <a:r>
              <a:rPr lang="ru-RU" dirty="0" err="1" smtClean="0"/>
              <a:t>фосфатидилэтанол</a:t>
            </a:r>
            <a:r>
              <a:rPr lang="ru-RU" dirty="0" smtClean="0"/>
              <a:t>, </a:t>
            </a:r>
            <a:r>
              <a:rPr lang="ru-RU" dirty="0" err="1" smtClean="0"/>
              <a:t>этилглюкоронид</a:t>
            </a:r>
            <a:r>
              <a:rPr lang="ru-RU" dirty="0" smtClean="0"/>
              <a:t>)</a:t>
            </a:r>
          </a:p>
          <a:p>
            <a:pPr>
              <a:lnSpc>
                <a:spcPct val="130000"/>
              </a:lnSpc>
            </a:pPr>
            <a:r>
              <a:rPr lang="ru-RU" dirty="0" smtClean="0"/>
              <a:t>Использованное оборудование</a:t>
            </a:r>
            <a:r>
              <a:rPr lang="en-US" dirty="0" smtClean="0"/>
              <a:t> </a:t>
            </a:r>
            <a:endParaRPr lang="ru-RU" dirty="0" smtClean="0"/>
          </a:p>
          <a:p>
            <a:pPr lvl="1">
              <a:lnSpc>
                <a:spcPct val="130000"/>
              </a:lnSpc>
            </a:pPr>
            <a:r>
              <a:rPr lang="ru-RU" dirty="0" smtClean="0"/>
              <a:t>Перечень лабораторного оборудования, находящегося </a:t>
            </a:r>
            <a:r>
              <a:rPr lang="ru-RU" dirty="0" smtClean="0"/>
              <a:t>и использующегося в </a:t>
            </a:r>
            <a:r>
              <a:rPr lang="ru-RU" dirty="0" smtClean="0"/>
              <a:t>КДЛ </a:t>
            </a:r>
            <a:r>
              <a:rPr lang="ru-RU" dirty="0" smtClean="0"/>
              <a:t>по договорам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898443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Вопросы можно задать на форуме </a:t>
            </a:r>
            <a:r>
              <a:rPr lang="en-US" dirty="0" smtClean="0"/>
              <a:t>zdravmanager.ru</a:t>
            </a:r>
            <a:endParaRPr lang="en-US" dirty="0"/>
          </a:p>
          <a:p>
            <a:pPr marL="0" indent="0" algn="ctr">
              <a:buNone/>
            </a:pPr>
            <a:r>
              <a:rPr lang="ru-RU" dirty="0"/>
              <a:t>и</a:t>
            </a:r>
            <a:r>
              <a:rPr lang="ru-RU" dirty="0" smtClean="0"/>
              <a:t>ли </a:t>
            </a:r>
          </a:p>
          <a:p>
            <a:pPr marL="0" indent="0" algn="ctr">
              <a:buNone/>
            </a:pPr>
            <a:r>
              <a:rPr lang="ru-RU" dirty="0"/>
              <a:t>н</a:t>
            </a:r>
            <a:r>
              <a:rPr lang="ru-RU" dirty="0" smtClean="0"/>
              <a:t>а сайте </a:t>
            </a:r>
            <a:r>
              <a:rPr lang="en-US" dirty="0" smtClean="0"/>
              <a:t>fedlab.ru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50676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496956" y="303453"/>
            <a:ext cx="8315739" cy="1143243"/>
            <a:chOff x="2941865" y="2836047"/>
            <a:chExt cx="2132607" cy="2739268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2941865" y="2836047"/>
              <a:ext cx="2132607" cy="2739268"/>
            </a:xfrm>
            <a:prstGeom prst="rect">
              <a:avLst/>
            </a:prstGeom>
            <a:solidFill>
              <a:srgbClr val="C0504D"/>
            </a:soli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</p:sp>
        <p:sp>
          <p:nvSpPr>
            <p:cNvPr id="4" name="Прямоугольник 3"/>
            <p:cNvSpPr/>
            <p:nvPr/>
          </p:nvSpPr>
          <p:spPr>
            <a:xfrm>
              <a:off x="2941865" y="2836047"/>
              <a:ext cx="2132607" cy="273926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160" tIns="10160" rIns="10160" bIns="155811" numCol="1" spcCol="1270" anchor="t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kern="1200" dirty="0"/>
                <a:t>Сведения, касающиеся медицинской организации, в структуре которой находятся подразделения, выполняющие лабораторные диагностические исследования</a:t>
              </a:r>
            </a:p>
          </p:txBody>
        </p:sp>
      </p:grp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0292157"/>
              </p:ext>
            </p:extLst>
          </p:nvPr>
        </p:nvGraphicFramePr>
        <p:xfrm>
          <a:off x="669039" y="1658663"/>
          <a:ext cx="7915065" cy="4081780"/>
        </p:xfrm>
        <a:graphic>
          <a:graphicData uri="http://schemas.openxmlformats.org/drawingml/2006/table">
            <a:tbl>
              <a:tblPr/>
              <a:tblGrid>
                <a:gridCol w="443007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0161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48337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524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/>
                        <a:t>        Таблица 1001 – кабинеты, отделения, подразделения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effectLst/>
                          <a:latin typeface="+mn-lt"/>
                        </a:rPr>
                        <a:t>Строка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Лаборатории, всего - из них: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34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>
                        <a:effectLst/>
                        <a:latin typeface="+mn-lt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4287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клинико-диагностические</a:t>
                      </a:r>
                    </a:p>
                  </a:txBody>
                  <a:tcPr marL="1524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34.2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>
                        <a:effectLst/>
                        <a:latin typeface="+mn-lt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4287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из них централизованные</a:t>
                      </a:r>
                    </a:p>
                  </a:txBody>
                  <a:tcPr marL="3048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34.2.1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>
                        <a:effectLst/>
                        <a:latin typeface="+mn-lt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4287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микробиологические (бактериологические)</a:t>
                      </a:r>
                    </a:p>
                  </a:txBody>
                  <a:tcPr marL="1524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34.3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>
                        <a:effectLst/>
                        <a:latin typeface="+mn-lt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4287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из них централизованные</a:t>
                      </a:r>
                    </a:p>
                  </a:txBody>
                  <a:tcPr marL="3048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34.3.1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>
                        <a:effectLst/>
                        <a:latin typeface="+mn-lt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4287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спектральные</a:t>
                      </a:r>
                    </a:p>
                  </a:txBody>
                  <a:tcPr marL="1524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34.6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14287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судебно-медицинские молекулярно-генетические</a:t>
                      </a:r>
                    </a:p>
                  </a:txBody>
                  <a:tcPr marL="1524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34.7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химико-токсикологические</a:t>
                      </a:r>
                    </a:p>
                  </a:txBody>
                  <a:tcPr marL="1524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34.8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>
                        <a:effectLst/>
                        <a:latin typeface="+mn-lt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цитологические</a:t>
                      </a:r>
                    </a:p>
                  </a:txBody>
                  <a:tcPr marL="1524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34.9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>
                        <a:effectLst/>
                        <a:latin typeface="+mn-lt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из них централизованные</a:t>
                      </a:r>
                    </a:p>
                  </a:txBody>
                  <a:tcPr marL="3048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34.9.1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effectLst/>
                        <a:latin typeface="+mn-lt"/>
                      </a:endParaRPr>
                    </a:p>
                  </a:txBody>
                  <a:tcPr marL="3048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Отделения (кабинеты) врача общей практики (семейного врача)</a:t>
                      </a:r>
                    </a:p>
                  </a:txBody>
                  <a:tcPr marL="304800" marR="12700" marT="1270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64</a:t>
                      </a:r>
                    </a:p>
                  </a:txBody>
                  <a:tcPr marL="12700" marR="12700" marT="127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Для получения в дальнейшем данных об исследованиях по месту лечения</a:t>
                      </a:r>
                    </a:p>
                  </a:txBody>
                  <a:tcPr marL="12700" marR="12700" marT="127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Фельдшерско-акушерские пункты (включая передвижные)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124</a:t>
                      </a:r>
                    </a:p>
                  </a:txBody>
                  <a:tcPr marL="12700" marR="12700" marT="127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12700" marR="12700" marT="127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Фельдшерские пункты (включая передвижные)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125</a:t>
                      </a:r>
                    </a:p>
                  </a:txBody>
                  <a:tcPr marL="12700" marR="12700" marT="127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12700" marR="12700" marT="127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Центры врача общей практики (семейного врача)</a:t>
                      </a:r>
                    </a:p>
                  </a:txBody>
                  <a:tcPr marL="304800" marR="12700" marT="1270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132</a:t>
                      </a:r>
                    </a:p>
                  </a:txBody>
                  <a:tcPr marL="12700" marR="12700" marT="127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12700" marR="12700" marT="127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304800" marR="12700" marT="1270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12700" marR="12700" marT="127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12700" marR="12700" marT="127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6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effectLst/>
                          <a:latin typeface="+mn-lt"/>
                        </a:rPr>
                        <a:t>Таблица 1003 – Передвижные подразделения</a:t>
                      </a:r>
                    </a:p>
                  </a:txBody>
                  <a:tcPr marL="304800" marR="12700" marT="1270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1" i="0" u="none" strike="noStrike" dirty="0">
                        <a:effectLst/>
                        <a:latin typeface="+mn-lt"/>
                      </a:endParaRPr>
                    </a:p>
                  </a:txBody>
                  <a:tcPr marL="12700" marR="12700" marT="127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1" i="0" u="none" strike="noStrike" dirty="0">
                        <a:effectLst/>
                        <a:latin typeface="+mn-lt"/>
                      </a:endParaRPr>
                    </a:p>
                  </a:txBody>
                  <a:tcPr marL="12700" marR="12700" marT="127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7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Клинико-диагностические лаборатории</a:t>
                      </a:r>
                    </a:p>
                  </a:txBody>
                  <a:tcPr marL="304800" marR="12700" marT="1270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12700" marR="12700" marT="127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12700" marR="12700" marT="127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30510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496956" y="303453"/>
            <a:ext cx="8315739" cy="1143243"/>
            <a:chOff x="2941865" y="2836047"/>
            <a:chExt cx="2132607" cy="2739268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2941865" y="2836047"/>
              <a:ext cx="2132607" cy="2739268"/>
            </a:xfrm>
            <a:prstGeom prst="rect">
              <a:avLst/>
            </a:prstGeom>
            <a:solidFill>
              <a:srgbClr val="C0504D"/>
            </a:soli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</p:sp>
        <p:sp>
          <p:nvSpPr>
            <p:cNvPr id="4" name="Прямоугольник 3"/>
            <p:cNvSpPr/>
            <p:nvPr/>
          </p:nvSpPr>
          <p:spPr>
            <a:xfrm>
              <a:off x="2941865" y="2836047"/>
              <a:ext cx="2132607" cy="273926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160" tIns="10160" rIns="10160" bIns="155811" numCol="1" spcCol="1270" anchor="t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kern="1200" dirty="0"/>
                <a:t>Сведения, касающиеся медицинской организации, в структуре которой находятся подразделения, выполняющие лабораторные диагностические исследования</a:t>
              </a:r>
            </a:p>
          </p:txBody>
        </p:sp>
      </p:grp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3828544"/>
              </p:ext>
            </p:extLst>
          </p:nvPr>
        </p:nvGraphicFramePr>
        <p:xfrm>
          <a:off x="669039" y="1658663"/>
          <a:ext cx="7915065" cy="4081780"/>
        </p:xfrm>
        <a:graphic>
          <a:graphicData uri="http://schemas.openxmlformats.org/drawingml/2006/table">
            <a:tbl>
              <a:tblPr/>
              <a:tblGrid>
                <a:gridCol w="443007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0161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48337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524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/>
                        <a:t>        Таблица 1001 – кабинеты, отделения, подразделения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effectLst/>
                          <a:latin typeface="+mn-lt"/>
                        </a:rPr>
                        <a:t>Строка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Лаборатории, всего - из них: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34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>
                        <a:effectLst/>
                        <a:latin typeface="+mn-lt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4287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клинико-диагностические</a:t>
                      </a:r>
                    </a:p>
                  </a:txBody>
                  <a:tcPr marL="1524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34.2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>
                        <a:effectLst/>
                        <a:latin typeface="+mn-lt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4287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из них централизованные</a:t>
                      </a:r>
                    </a:p>
                  </a:txBody>
                  <a:tcPr marL="3048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34.2.1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>
                        <a:effectLst/>
                        <a:latin typeface="+mn-lt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4287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микробиологические (бактериологические)</a:t>
                      </a:r>
                    </a:p>
                  </a:txBody>
                  <a:tcPr marL="1524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34.3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>
                        <a:effectLst/>
                        <a:latin typeface="+mn-lt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4287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из них централизованные</a:t>
                      </a:r>
                    </a:p>
                  </a:txBody>
                  <a:tcPr marL="3048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34.3.1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>
                        <a:effectLst/>
                        <a:latin typeface="+mn-lt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4287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спектральные</a:t>
                      </a:r>
                    </a:p>
                  </a:txBody>
                  <a:tcPr marL="1524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34.6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14287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судебно-медицинские молекулярно-генетические</a:t>
                      </a:r>
                    </a:p>
                  </a:txBody>
                  <a:tcPr marL="1524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34.7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химико-токсикологические</a:t>
                      </a:r>
                    </a:p>
                  </a:txBody>
                  <a:tcPr marL="1524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34.8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>
                        <a:effectLst/>
                        <a:latin typeface="+mn-lt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цитологические</a:t>
                      </a:r>
                    </a:p>
                  </a:txBody>
                  <a:tcPr marL="1524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34.9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>
                        <a:effectLst/>
                        <a:latin typeface="+mn-lt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из них централизованные</a:t>
                      </a:r>
                    </a:p>
                  </a:txBody>
                  <a:tcPr marL="3048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34.9.1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effectLst/>
                        <a:latin typeface="+mn-lt"/>
                      </a:endParaRPr>
                    </a:p>
                  </a:txBody>
                  <a:tcPr marL="3048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Отделения (кабинеты) врача общей практики (семейного врача)</a:t>
                      </a:r>
                    </a:p>
                  </a:txBody>
                  <a:tcPr marL="304800" marR="12700" marT="1270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64</a:t>
                      </a:r>
                    </a:p>
                  </a:txBody>
                  <a:tcPr marL="12700" marR="12700" marT="127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Для получения в дальнейшем данных об исследованиях по месту лечения</a:t>
                      </a:r>
                    </a:p>
                  </a:txBody>
                  <a:tcPr marL="12700" marR="12700" marT="127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effectLst/>
                          <a:latin typeface="+mn-lt"/>
                        </a:rPr>
                        <a:t>Фельдшерско-акушерские пункты (включая передвижные)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124</a:t>
                      </a:r>
                    </a:p>
                  </a:txBody>
                  <a:tcPr marL="12700" marR="12700" marT="127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12700" marR="12700" marT="127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Фельдшерские пункты (включая передвижные)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125</a:t>
                      </a:r>
                    </a:p>
                  </a:txBody>
                  <a:tcPr marL="12700" marR="12700" marT="127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12700" marR="12700" marT="127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Центры врача общей практики (семейного врача)</a:t>
                      </a:r>
                    </a:p>
                  </a:txBody>
                  <a:tcPr marL="304800" marR="12700" marT="1270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132</a:t>
                      </a:r>
                    </a:p>
                  </a:txBody>
                  <a:tcPr marL="12700" marR="12700" marT="127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12700" marR="12700" marT="127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304800" marR="12700" marT="1270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12700" marR="12700" marT="127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12700" marR="12700" marT="127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6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effectLst/>
                          <a:latin typeface="+mn-lt"/>
                        </a:rPr>
                        <a:t>Таблица 1003 – Передвижные подразделения</a:t>
                      </a:r>
                    </a:p>
                  </a:txBody>
                  <a:tcPr marL="304800" marR="12700" marT="1270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1" i="0" u="none" strike="noStrike" dirty="0">
                        <a:effectLst/>
                        <a:latin typeface="+mn-lt"/>
                      </a:endParaRPr>
                    </a:p>
                  </a:txBody>
                  <a:tcPr marL="12700" marR="12700" marT="127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1" i="0" u="none" strike="noStrike" dirty="0">
                        <a:effectLst/>
                        <a:latin typeface="+mn-lt"/>
                      </a:endParaRPr>
                    </a:p>
                  </a:txBody>
                  <a:tcPr marL="12700" marR="12700" marT="127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7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Клинико-диагностические лаборатории</a:t>
                      </a:r>
                    </a:p>
                  </a:txBody>
                  <a:tcPr marL="304800" marR="12700" marT="1270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12700" marR="12700" marT="127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12700" marR="12700" marT="127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8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4741333" y="1446697"/>
            <a:ext cx="4071362" cy="500490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spcAft>
                <a:spcPts val="1200"/>
              </a:spcAft>
              <a:buFont typeface="Arial"/>
              <a:buChar char="•"/>
            </a:pPr>
            <a:r>
              <a:rPr lang="ru-RU" dirty="0" smtClean="0">
                <a:solidFill>
                  <a:srgbClr val="800000"/>
                </a:solidFill>
              </a:rPr>
              <a:t>Количество лабораторий и направление их деятельности в субъектах Российской Федерации</a:t>
            </a:r>
            <a:endParaRPr lang="ru-RU" dirty="0">
              <a:solidFill>
                <a:srgbClr val="800000"/>
              </a:solidFill>
            </a:endParaRPr>
          </a:p>
          <a:p>
            <a:pPr marL="285750" indent="-285750">
              <a:spcAft>
                <a:spcPts val="1200"/>
              </a:spcAft>
              <a:buFont typeface="Arial"/>
              <a:buChar char="•"/>
            </a:pPr>
            <a:r>
              <a:rPr lang="ru-RU" dirty="0" smtClean="0">
                <a:solidFill>
                  <a:srgbClr val="800000"/>
                </a:solidFill>
              </a:rPr>
              <a:t>Организационные структуры, в которых могут выполняться исследования по месту лечения (ИМЛ) – отдельно расположенные</a:t>
            </a:r>
            <a:endParaRPr lang="ru-RU" dirty="0">
              <a:solidFill>
                <a:srgbClr val="800000"/>
              </a:solidFill>
            </a:endParaRPr>
          </a:p>
          <a:p>
            <a:pPr marL="285750" indent="-285750">
              <a:spcAft>
                <a:spcPts val="1200"/>
              </a:spcAft>
              <a:buFont typeface="Arial"/>
              <a:buChar char="•"/>
            </a:pPr>
            <a:r>
              <a:rPr lang="ru-RU" dirty="0" smtClean="0">
                <a:solidFill>
                  <a:srgbClr val="800000"/>
                </a:solidFill>
              </a:rPr>
              <a:t>Передвижные подразделения – чаще ИМЛ</a:t>
            </a:r>
          </a:p>
          <a:p>
            <a:pPr algn="ctr"/>
            <a:endParaRPr lang="ru-RU" dirty="0">
              <a:solidFill>
                <a:srgbClr val="800000"/>
              </a:solidFill>
            </a:endParaRPr>
          </a:p>
          <a:p>
            <a:pPr algn="ctr"/>
            <a:r>
              <a:rPr lang="ru-RU" sz="2400" dirty="0" smtClean="0">
                <a:solidFill>
                  <a:srgbClr val="800000"/>
                </a:solidFill>
              </a:rPr>
              <a:t>Количество лабораторий не характеризует ассортимент и доступность лабораторных исследований</a:t>
            </a:r>
            <a:endParaRPr lang="ru-RU" sz="2400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7369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298174" y="369715"/>
            <a:ext cx="8558696" cy="829730"/>
            <a:chOff x="5803013" y="2836047"/>
            <a:chExt cx="2132607" cy="2805529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5803013" y="2836047"/>
              <a:ext cx="2132607" cy="2805529"/>
            </a:xfrm>
            <a:prstGeom prst="rect">
              <a:avLst/>
            </a:prstGeom>
            <a:solidFill>
              <a:srgbClr val="C0504D"/>
            </a:soli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</p:sp>
        <p:sp>
          <p:nvSpPr>
            <p:cNvPr id="4" name="Прямоугольник 3"/>
            <p:cNvSpPr/>
            <p:nvPr/>
          </p:nvSpPr>
          <p:spPr>
            <a:xfrm>
              <a:off x="5803013" y="2836047"/>
              <a:ext cx="2132607" cy="280552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55811" numCol="1" spcCol="1270" anchor="t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kern="1200" dirty="0"/>
                <a:t>Сведения, касающиеся кадрового обеспечения медицинских учреждений</a:t>
              </a:r>
            </a:p>
          </p:txBody>
        </p:sp>
      </p:grp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8865451"/>
              </p:ext>
            </p:extLst>
          </p:nvPr>
        </p:nvGraphicFramePr>
        <p:xfrm>
          <a:off x="669039" y="1360489"/>
          <a:ext cx="7915065" cy="5267960"/>
        </p:xfrm>
        <a:graphic>
          <a:graphicData uri="http://schemas.openxmlformats.org/drawingml/2006/table">
            <a:tbl>
              <a:tblPr/>
              <a:tblGrid>
                <a:gridCol w="443007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0161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48337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524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/>
                        <a:t>        Таблица 1100 – должности и физические лица медицинской организации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effectLst/>
                          <a:latin typeface="+mn-lt"/>
                        </a:rPr>
                        <a:t>Строка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effectLst/>
                          <a:latin typeface="+mn-lt"/>
                        </a:rPr>
                        <a:t>Врачи-специалисты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>
                        <a:effectLst/>
                        <a:latin typeface="+mn-lt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4287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бактериологи</a:t>
                      </a:r>
                    </a:p>
                  </a:txBody>
                  <a:tcPr marL="1524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Сведения о наличии сертификатов, аккредитации и категории!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4287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вирусологи</a:t>
                      </a:r>
                    </a:p>
                  </a:txBody>
                  <a:tcPr marL="1524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9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12700" marR="12700" marT="127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4287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клинической лабораторной диагностики</a:t>
                      </a:r>
                    </a:p>
                  </a:txBody>
                  <a:tcPr marL="1524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22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12700" marR="12700" marT="127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4287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лаборанты</a:t>
                      </a:r>
                    </a:p>
                  </a:txBody>
                  <a:tcPr marL="3048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26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4287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лабораторные генетики</a:t>
                      </a:r>
                    </a:p>
                  </a:txBody>
                  <a:tcPr marL="1524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27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14287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лабораторные микологи</a:t>
                      </a:r>
                    </a:p>
                  </a:txBody>
                  <a:tcPr marL="3048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28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14287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effectLst/>
                          <a:latin typeface="+mn-lt"/>
                        </a:rPr>
                        <a:t>Специалисты с высшим немедицинским образованием</a:t>
                      </a:r>
                    </a:p>
                  </a:txBody>
                  <a:tcPr marL="1524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14287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Из них:</a:t>
                      </a:r>
                    </a:p>
                  </a:txBody>
                  <a:tcPr marL="1524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>
                        <a:effectLst/>
                        <a:latin typeface="+mn-lt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 smtClean="0">
                          <a:effectLst/>
                          <a:latin typeface="+mn-lt"/>
                        </a:rPr>
                        <a:t>     Биологи</a:t>
                      </a:r>
                      <a:endParaRPr lang="ru-RU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1524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128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12700" marR="12700" marT="127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Химики-эксперты</a:t>
                      </a:r>
                    </a:p>
                  </a:txBody>
                  <a:tcPr marL="3048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134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Врачи-лаборанты</a:t>
                      </a:r>
                    </a:p>
                  </a:txBody>
                  <a:tcPr marL="3048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226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effectLst/>
                          <a:latin typeface="+mn-lt"/>
                        </a:rPr>
                        <a:t>Средний медперсонал</a:t>
                      </a:r>
                    </a:p>
                  </a:txBody>
                  <a:tcPr marL="304800" marR="12700" marT="1270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12700" marR="12700" marT="127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        Лаборанты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159</a:t>
                      </a:r>
                    </a:p>
                  </a:txBody>
                  <a:tcPr marL="12700" marR="12700" marT="127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2"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effectLst/>
                          <a:latin typeface="+mn-lt"/>
                        </a:rPr>
                        <a:t>Традиционное деление по диплому</a:t>
                      </a:r>
                      <a:endParaRPr lang="ru-RU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В том числе – лабораторное дело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160</a:t>
                      </a:r>
                    </a:p>
                  </a:txBody>
                  <a:tcPr marL="12700" marR="12700" marT="127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12700" marR="12700" marT="127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                       – гистология </a:t>
                      </a:r>
                      <a:endParaRPr lang="ru-RU" sz="1200" dirty="0"/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161</a:t>
                      </a:r>
                      <a:endParaRPr lang="ru-RU" sz="1200" dirty="0"/>
                    </a:p>
                  </a:txBody>
                  <a:tcPr marL="12700" marR="12700" marT="127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12700" marR="12700" marT="127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6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             </a:t>
                      </a:r>
                      <a:r>
                        <a:rPr lang="ru-RU" sz="1200" b="0" i="0" u="none" strike="noStrike" baseline="0" dirty="0">
                          <a:effectLst/>
                          <a:latin typeface="+mn-lt"/>
                        </a:rPr>
                        <a:t> – лабораторная диагностика</a:t>
                      </a:r>
                      <a:endParaRPr lang="ru-RU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304800" marR="12700" marT="1270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162</a:t>
                      </a:r>
                    </a:p>
                  </a:txBody>
                  <a:tcPr marL="12700" marR="12700" marT="127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7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Медицинские лабораторные техники (фельдшеры-лаборанты)</a:t>
                      </a:r>
                    </a:p>
                  </a:txBody>
                  <a:tcPr marL="304800" marR="12700" marT="1270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163</a:t>
                      </a:r>
                    </a:p>
                  </a:txBody>
                  <a:tcPr marL="12700" marR="12700" marT="127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12700" marR="12700" marT="127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8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В том числе – лабораторное дело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164</a:t>
                      </a:r>
                    </a:p>
                  </a:txBody>
                  <a:tcPr marL="12700" marR="12700" marT="127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12700" marR="12700" marT="127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9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                       – гистология </a:t>
                      </a:r>
                      <a:endParaRPr lang="ru-RU" sz="1200" dirty="0"/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165</a:t>
                      </a:r>
                      <a:endParaRPr lang="ru-RU" sz="1200" dirty="0"/>
                    </a:p>
                  </a:txBody>
                  <a:tcPr marL="12700" marR="12700" marT="127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ru-RU" sz="1200" b="1" i="0" u="none" strike="noStrike" dirty="0">
                        <a:effectLst/>
                        <a:latin typeface="+mn-lt"/>
                      </a:endParaRPr>
                    </a:p>
                  </a:txBody>
                  <a:tcPr marL="12700" marR="12700" marT="127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20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             </a:t>
                      </a:r>
                      <a:r>
                        <a:rPr lang="ru-RU" sz="1200" b="0" i="0" u="none" strike="noStrike" baseline="0" dirty="0">
                          <a:effectLst/>
                          <a:latin typeface="+mn-lt"/>
                        </a:rPr>
                        <a:t> – лабораторная диагностика</a:t>
                      </a:r>
                      <a:endParaRPr lang="ru-RU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304800" marR="12700" marT="1270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166</a:t>
                      </a:r>
                    </a:p>
                  </a:txBody>
                  <a:tcPr marL="12700" marR="12700" marT="127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12700" marR="12700" marT="127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21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Медицинские технологи</a:t>
                      </a:r>
                    </a:p>
                  </a:txBody>
                  <a:tcPr marL="304800" marR="12700" marT="1270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198</a:t>
                      </a:r>
                    </a:p>
                  </a:txBody>
                  <a:tcPr marL="12700" marR="12700" marT="127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12700" marR="12700" marT="127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22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В том числе – лабораторное дело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199</a:t>
                      </a:r>
                    </a:p>
                  </a:txBody>
                  <a:tcPr marL="12700" marR="12700" marT="127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12700" marR="12700" marT="127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23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dirty="0" smtClean="0"/>
                        <a:t>                       – гистология </a:t>
                      </a:r>
                      <a:endParaRPr lang="ru-RU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effectLst/>
                          <a:latin typeface="+mn-lt"/>
                        </a:rPr>
                        <a:t>198</a:t>
                      </a:r>
                      <a:endParaRPr lang="ru-RU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12700" marR="12700" marT="127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             </a:t>
                      </a:r>
                      <a:r>
                        <a:rPr lang="ru-RU" sz="1200" b="0" i="0" u="none" strike="noStrike" baseline="0" dirty="0">
                          <a:effectLst/>
                          <a:latin typeface="+mn-lt"/>
                        </a:rPr>
                        <a:t> – лабораторная диагностика</a:t>
                      </a:r>
                      <a:endParaRPr lang="ru-RU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304800" marR="12700" marT="1270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effectLst/>
                          <a:latin typeface="+mn-lt"/>
                        </a:rPr>
                        <a:t>200</a:t>
                      </a:r>
                      <a:endParaRPr lang="ru-RU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12700" marR="12700" marT="127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12700" marR="12700" marT="127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3160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298174" y="369715"/>
            <a:ext cx="8558696" cy="829730"/>
            <a:chOff x="5803013" y="2836047"/>
            <a:chExt cx="2132607" cy="2805529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5803013" y="2836047"/>
              <a:ext cx="2132607" cy="2805529"/>
            </a:xfrm>
            <a:prstGeom prst="rect">
              <a:avLst/>
            </a:prstGeom>
            <a:solidFill>
              <a:srgbClr val="C0504D"/>
            </a:soli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</p:sp>
        <p:sp>
          <p:nvSpPr>
            <p:cNvPr id="4" name="Прямоугольник 3"/>
            <p:cNvSpPr/>
            <p:nvPr/>
          </p:nvSpPr>
          <p:spPr>
            <a:xfrm>
              <a:off x="5803013" y="2836047"/>
              <a:ext cx="2132607" cy="280552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55811" numCol="1" spcCol="1270" anchor="t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kern="1200" dirty="0"/>
                <a:t>Сведения, касающиеся кадрового обеспечения медицинских учреждений</a:t>
              </a:r>
            </a:p>
          </p:txBody>
        </p:sp>
      </p:grp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2689970"/>
              </p:ext>
            </p:extLst>
          </p:nvPr>
        </p:nvGraphicFramePr>
        <p:xfrm>
          <a:off x="669039" y="1360489"/>
          <a:ext cx="7915065" cy="5267960"/>
        </p:xfrm>
        <a:graphic>
          <a:graphicData uri="http://schemas.openxmlformats.org/drawingml/2006/table">
            <a:tbl>
              <a:tblPr/>
              <a:tblGrid>
                <a:gridCol w="443007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0161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48337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524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/>
                        <a:t>        Таблица 1100 – должности и физические лица медицинской организации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effectLst/>
                          <a:latin typeface="+mn-lt"/>
                        </a:rPr>
                        <a:t>Строка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effectLst/>
                          <a:latin typeface="+mn-lt"/>
                        </a:rPr>
                        <a:t>Врачи-специалисты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>
                        <a:effectLst/>
                        <a:latin typeface="+mn-lt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4287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бактериологи</a:t>
                      </a:r>
                    </a:p>
                  </a:txBody>
                  <a:tcPr marL="1524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Сведения о наличии сертификатов, аккредитации и категории!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4287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вирусологи</a:t>
                      </a:r>
                    </a:p>
                  </a:txBody>
                  <a:tcPr marL="1524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9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12700" marR="12700" marT="127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4287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клинической лабораторной диагностики</a:t>
                      </a:r>
                    </a:p>
                  </a:txBody>
                  <a:tcPr marL="1524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22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12700" marR="12700" marT="127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4287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лаборанты</a:t>
                      </a:r>
                    </a:p>
                  </a:txBody>
                  <a:tcPr marL="3048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26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4287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лабораторные генетики</a:t>
                      </a:r>
                    </a:p>
                  </a:txBody>
                  <a:tcPr marL="1524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27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14287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лабораторные микологи</a:t>
                      </a:r>
                    </a:p>
                  </a:txBody>
                  <a:tcPr marL="3048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28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14287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effectLst/>
                          <a:latin typeface="+mn-lt"/>
                        </a:rPr>
                        <a:t>Специалисты с высшим немедицинским образованием</a:t>
                      </a:r>
                    </a:p>
                  </a:txBody>
                  <a:tcPr marL="1524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14287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Из них:</a:t>
                      </a:r>
                    </a:p>
                  </a:txBody>
                  <a:tcPr marL="1524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>
                        <a:effectLst/>
                        <a:latin typeface="+mn-lt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 smtClean="0">
                          <a:effectLst/>
                          <a:latin typeface="+mn-lt"/>
                        </a:rPr>
                        <a:t>     Биологи</a:t>
                      </a:r>
                      <a:endParaRPr lang="ru-RU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1524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128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>
                        <a:effectLst/>
                        <a:latin typeface="+mn-lt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Химики-эксперты</a:t>
                      </a:r>
                    </a:p>
                  </a:txBody>
                  <a:tcPr marL="3048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134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>
                        <a:effectLst/>
                        <a:latin typeface="+mn-lt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Врачи-лаборанты</a:t>
                      </a:r>
                    </a:p>
                  </a:txBody>
                  <a:tcPr marL="3048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226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effectLst/>
                          <a:latin typeface="+mn-lt"/>
                        </a:rPr>
                        <a:t>Средний медперсонал</a:t>
                      </a:r>
                    </a:p>
                  </a:txBody>
                  <a:tcPr marL="304800" marR="12700" marT="1270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12700" marR="12700" marT="127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        Лаборанты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159</a:t>
                      </a:r>
                    </a:p>
                  </a:txBody>
                  <a:tcPr marL="12700" marR="12700" marT="127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2"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effectLst/>
                          <a:latin typeface="+mn-lt"/>
                        </a:rPr>
                        <a:t>Традиционное деление по диплому</a:t>
                      </a:r>
                      <a:endParaRPr lang="ru-RU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В том числе – лабораторное дело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160</a:t>
                      </a:r>
                    </a:p>
                  </a:txBody>
                  <a:tcPr marL="12700" marR="12700" marT="127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12700" marR="12700" marT="127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                       – гистология </a:t>
                      </a:r>
                      <a:endParaRPr lang="ru-RU" sz="1200" dirty="0"/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161</a:t>
                      </a:r>
                      <a:endParaRPr lang="ru-RU" sz="1200" dirty="0"/>
                    </a:p>
                  </a:txBody>
                  <a:tcPr marL="12700" marR="12700" marT="127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12700" marR="12700" marT="127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6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             </a:t>
                      </a:r>
                      <a:r>
                        <a:rPr lang="ru-RU" sz="1200" b="0" i="0" u="none" strike="noStrike" baseline="0" dirty="0">
                          <a:effectLst/>
                          <a:latin typeface="+mn-lt"/>
                        </a:rPr>
                        <a:t> – лабораторная диагностика</a:t>
                      </a:r>
                      <a:endParaRPr lang="ru-RU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304800" marR="12700" marT="1270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162</a:t>
                      </a:r>
                    </a:p>
                  </a:txBody>
                  <a:tcPr marL="12700" marR="12700" marT="127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7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Медицинские лабораторные техники (фельдшеры-лаборанты)</a:t>
                      </a:r>
                    </a:p>
                  </a:txBody>
                  <a:tcPr marL="304800" marR="12700" marT="1270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163</a:t>
                      </a:r>
                    </a:p>
                  </a:txBody>
                  <a:tcPr marL="12700" marR="12700" marT="127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12700" marR="12700" marT="127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8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В том числе – лабораторное дело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164</a:t>
                      </a:r>
                    </a:p>
                  </a:txBody>
                  <a:tcPr marL="12700" marR="12700" marT="127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12700" marR="12700" marT="127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9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                       – гистология </a:t>
                      </a:r>
                      <a:endParaRPr lang="ru-RU" sz="1200" dirty="0"/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165</a:t>
                      </a:r>
                      <a:endParaRPr lang="ru-RU" sz="1200" dirty="0"/>
                    </a:p>
                  </a:txBody>
                  <a:tcPr marL="12700" marR="12700" marT="127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ru-RU" sz="1200" b="1" i="0" u="none" strike="noStrike" dirty="0">
                        <a:effectLst/>
                        <a:latin typeface="+mn-lt"/>
                      </a:endParaRPr>
                    </a:p>
                  </a:txBody>
                  <a:tcPr marL="12700" marR="12700" marT="127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20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             </a:t>
                      </a:r>
                      <a:r>
                        <a:rPr lang="ru-RU" sz="1200" b="0" i="0" u="none" strike="noStrike" baseline="0" dirty="0">
                          <a:effectLst/>
                          <a:latin typeface="+mn-lt"/>
                        </a:rPr>
                        <a:t> – лабораторная диагностика</a:t>
                      </a:r>
                      <a:endParaRPr lang="ru-RU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304800" marR="12700" marT="1270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166</a:t>
                      </a:r>
                    </a:p>
                  </a:txBody>
                  <a:tcPr marL="12700" marR="12700" marT="127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12700" marR="12700" marT="127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21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Медицинские технологи</a:t>
                      </a:r>
                    </a:p>
                  </a:txBody>
                  <a:tcPr marL="304800" marR="12700" marT="1270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198</a:t>
                      </a:r>
                    </a:p>
                  </a:txBody>
                  <a:tcPr marL="12700" marR="12700" marT="127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12700" marR="12700" marT="127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22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В том числе – лабораторное дело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199</a:t>
                      </a:r>
                    </a:p>
                  </a:txBody>
                  <a:tcPr marL="12700" marR="12700" marT="127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12700" marR="12700" marT="127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23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dirty="0" smtClean="0"/>
                        <a:t>                       – гистология </a:t>
                      </a:r>
                      <a:endParaRPr lang="ru-RU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effectLst/>
                          <a:latin typeface="+mn-lt"/>
                        </a:rPr>
                        <a:t>198</a:t>
                      </a:r>
                      <a:endParaRPr lang="ru-RU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12700" marR="12700" marT="127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effectLst/>
                          <a:latin typeface="+mn-lt"/>
                        </a:rPr>
                        <a:t>             </a:t>
                      </a:r>
                      <a:r>
                        <a:rPr lang="ru-RU" sz="1200" b="0" i="0" u="none" strike="noStrike" baseline="0" dirty="0">
                          <a:effectLst/>
                          <a:latin typeface="+mn-lt"/>
                        </a:rPr>
                        <a:t> – лабораторная диагностика</a:t>
                      </a:r>
                      <a:endParaRPr lang="ru-RU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304800" marR="12700" marT="1270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effectLst/>
                          <a:latin typeface="+mn-lt"/>
                        </a:rPr>
                        <a:t>200</a:t>
                      </a:r>
                      <a:endParaRPr lang="ru-RU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12700" marR="12700" marT="127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12700" marR="12700" marT="127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24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4741333" y="1446697"/>
            <a:ext cx="4071362" cy="500490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spcAft>
                <a:spcPts val="1200"/>
              </a:spcAft>
              <a:buFont typeface="Arial"/>
              <a:buChar char="•"/>
            </a:pPr>
            <a:r>
              <a:rPr lang="ru-RU" dirty="0" smtClean="0">
                <a:solidFill>
                  <a:srgbClr val="800000"/>
                </a:solidFill>
              </a:rPr>
              <a:t>Анализ должностной структуры в целом, без указания конкретных лабораторий</a:t>
            </a:r>
            <a:endParaRPr lang="ru-RU" dirty="0">
              <a:solidFill>
                <a:srgbClr val="800000"/>
              </a:solidFill>
            </a:endParaRPr>
          </a:p>
          <a:p>
            <a:pPr marL="285750" indent="-285750">
              <a:spcAft>
                <a:spcPts val="1200"/>
              </a:spcAft>
              <a:buFont typeface="Arial"/>
              <a:buChar char="•"/>
            </a:pPr>
            <a:r>
              <a:rPr lang="ru-RU" dirty="0" smtClean="0">
                <a:solidFill>
                  <a:srgbClr val="800000"/>
                </a:solidFill>
              </a:rPr>
              <a:t>Доля лиц с высшим немедицинским образованием (биологов)</a:t>
            </a:r>
            <a:endParaRPr lang="ru-RU" dirty="0">
              <a:solidFill>
                <a:srgbClr val="800000"/>
              </a:solidFill>
            </a:endParaRPr>
          </a:p>
          <a:p>
            <a:pPr marL="285750" indent="-285750">
              <a:spcAft>
                <a:spcPts val="1200"/>
              </a:spcAft>
              <a:buFont typeface="Arial"/>
              <a:buChar char="•"/>
            </a:pPr>
            <a:r>
              <a:rPr lang="ru-RU" dirty="0" smtClean="0">
                <a:solidFill>
                  <a:srgbClr val="800000"/>
                </a:solidFill>
              </a:rPr>
              <a:t>Соотношение количества лиц с высшим образованием / лиц со средним медицинским образованием</a:t>
            </a:r>
          </a:p>
          <a:p>
            <a:pPr algn="ctr"/>
            <a:endParaRPr lang="ru-RU" dirty="0">
              <a:solidFill>
                <a:srgbClr val="800000"/>
              </a:solidFill>
            </a:endParaRPr>
          </a:p>
          <a:p>
            <a:pPr algn="ctr"/>
            <a:r>
              <a:rPr lang="ru-RU" sz="2400" dirty="0" smtClean="0">
                <a:solidFill>
                  <a:srgbClr val="800000"/>
                </a:solidFill>
              </a:rPr>
              <a:t>Характеризуется состояние в целом по региону, но не по отдельно взятым лабораториям</a:t>
            </a:r>
            <a:endParaRPr lang="ru-RU" sz="2400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9728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457200" y="368508"/>
            <a:ext cx="8189843" cy="835231"/>
            <a:chOff x="158024" y="2836047"/>
            <a:chExt cx="2132607" cy="2700677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158024" y="2836047"/>
              <a:ext cx="2132607" cy="2700677"/>
            </a:xfrm>
            <a:prstGeom prst="rect">
              <a:avLst/>
            </a:prstGeom>
            <a:solidFill>
              <a:srgbClr val="C0504D"/>
            </a:soli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</p:sp>
        <p:sp>
          <p:nvSpPr>
            <p:cNvPr id="5" name="Прямоугольник 4"/>
            <p:cNvSpPr/>
            <p:nvPr/>
          </p:nvSpPr>
          <p:spPr>
            <a:xfrm>
              <a:off x="158024" y="2836047"/>
              <a:ext cx="2132607" cy="27006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970" tIns="13970" rIns="13970" bIns="155811" numCol="1" spcCol="1270" anchor="t" anchorCtr="0">
              <a:noAutofit/>
            </a:bodyPr>
            <a:lstStyle/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kern="1200" dirty="0"/>
                <a:t>Сведения, касающиеся непосредственно работы клинико-диагностических лабораторий</a:t>
              </a:r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457201" y="1292805"/>
            <a:ext cx="8189842" cy="1039822"/>
            <a:chOff x="361502" y="4739532"/>
            <a:chExt cx="2684924" cy="1248252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361502" y="4739532"/>
              <a:ext cx="2684924" cy="1248252"/>
            </a:xfrm>
            <a:prstGeom prst="rect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" name="Прямоугольник 7"/>
            <p:cNvSpPr/>
            <p:nvPr/>
          </p:nvSpPr>
          <p:spPr>
            <a:xfrm>
              <a:off x="361502" y="4739532"/>
              <a:ext cx="2684924" cy="124825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5560" tIns="8890" rIns="35560" bIns="8890" numCol="1" spcCol="1270" anchor="ctr" anchorCtr="0">
              <a:noAutofit/>
            </a:bodyPr>
            <a:lstStyle/>
            <a:p>
              <a:pPr lvl="0" algn="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kern="1200" dirty="0"/>
                <a:t>Раздел </a:t>
              </a:r>
              <a:r>
                <a:rPr lang="en-US" kern="1200" dirty="0"/>
                <a:t>VI. </a:t>
              </a:r>
              <a:r>
                <a:rPr lang="ru-RU" kern="1200" dirty="0"/>
                <a:t>Работа диагностических отделений (кабинетов)</a:t>
              </a:r>
            </a:p>
            <a:p>
              <a:pPr lvl="0" algn="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kern="1200" dirty="0"/>
                <a:t>12. Деятельность лаборатории</a:t>
              </a:r>
            </a:p>
            <a:p>
              <a:pPr lvl="0" algn="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kern="1200" dirty="0"/>
                <a:t>Таблица 5300, 5301, 5302</a:t>
              </a: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457201" y="2418522"/>
            <a:ext cx="515116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5300 – </a:t>
            </a:r>
            <a:r>
              <a:rPr lang="ru-RU" dirty="0">
                <a:solidFill>
                  <a:schemeClr val="accent2"/>
                </a:solidFill>
              </a:rPr>
              <a:t>количество и характер лабораторных исследований</a:t>
            </a:r>
          </a:p>
          <a:p>
            <a:endParaRPr lang="ru-RU" dirty="0"/>
          </a:p>
          <a:p>
            <a:r>
              <a:rPr lang="ru-RU" dirty="0">
                <a:solidFill>
                  <a:srgbClr val="0000FF"/>
                </a:solidFill>
              </a:rPr>
              <a:t>5301 – отдельные виды лабораторных исследований</a:t>
            </a:r>
          </a:p>
          <a:p>
            <a:endParaRPr lang="ru-RU" dirty="0"/>
          </a:p>
          <a:p>
            <a:r>
              <a:rPr lang="ru-RU" dirty="0">
                <a:solidFill>
                  <a:srgbClr val="008000"/>
                </a:solidFill>
              </a:rPr>
              <a:t>5302 – оснащение лаборатории оборудованием</a:t>
            </a:r>
          </a:p>
        </p:txBody>
      </p:sp>
      <p:sp>
        <p:nvSpPr>
          <p:cNvPr id="10" name="Закрывающая квадратная скобка 9"/>
          <p:cNvSpPr/>
          <p:nvPr/>
        </p:nvSpPr>
        <p:spPr>
          <a:xfrm>
            <a:off x="5102087" y="2333731"/>
            <a:ext cx="275474" cy="1597747"/>
          </a:xfrm>
          <a:prstGeom prst="rightBracke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608370" y="2849218"/>
            <a:ext cx="16144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/>
              <a:t>Работа</a:t>
            </a:r>
          </a:p>
          <a:p>
            <a:r>
              <a:rPr lang="ru-RU" sz="2000" dirty="0"/>
              <a:t>лаборатории</a:t>
            </a:r>
          </a:p>
        </p:txBody>
      </p:sp>
      <p:pic>
        <p:nvPicPr>
          <p:cNvPr id="2" name="Изображение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2099" y="3722561"/>
            <a:ext cx="2079784" cy="3036899"/>
          </a:xfrm>
          <a:prstGeom prst="rect">
            <a:avLst/>
          </a:prstGeom>
          <a:ln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3519529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9449"/>
          </a:xfrm>
        </p:spPr>
        <p:txBody>
          <a:bodyPr>
            <a:normAutofit fontScale="90000"/>
          </a:bodyPr>
          <a:lstStyle/>
          <a:p>
            <a:r>
              <a:rPr lang="ru-RU" sz="3200" dirty="0"/>
              <a:t>Терминология</a:t>
            </a:r>
            <a:br>
              <a:rPr lang="ru-RU" sz="3200" dirty="0"/>
            </a:br>
            <a:r>
              <a:rPr lang="ru-RU" sz="1800" dirty="0"/>
              <a:t>В соответствии с Приложением № 9 к письму Минздрава РФ от 27.12.2018 № 13-2/10/2-711</a:t>
            </a:r>
            <a:br>
              <a:rPr lang="ru-RU" sz="1800" dirty="0"/>
            </a:b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60174"/>
            <a:ext cx="8465930" cy="5102088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ru-RU" sz="1600" b="1" dirty="0">
                <a:solidFill>
                  <a:srgbClr val="000090"/>
                </a:solidFill>
              </a:rPr>
              <a:t>2. Лабораторное исследование</a:t>
            </a:r>
            <a:r>
              <a:rPr lang="ru-RU" sz="1600" dirty="0">
                <a:solidFill>
                  <a:srgbClr val="000090"/>
                </a:solidFill>
              </a:rPr>
              <a:t> (ЛИ) – название анализа, которое указывается врачом-клиницистом в направлении на исследование. ЛИ состоит из</a:t>
            </a:r>
            <a:r>
              <a:rPr lang="ru-RU" sz="1600" b="1" dirty="0">
                <a:solidFill>
                  <a:srgbClr val="000090"/>
                </a:solidFill>
              </a:rPr>
              <a:t> тестов</a:t>
            </a:r>
            <a:r>
              <a:rPr lang="ru-RU" sz="1600" dirty="0">
                <a:solidFill>
                  <a:srgbClr val="000090"/>
                </a:solidFill>
              </a:rPr>
              <a:t>.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ru-RU" sz="1600" b="1" dirty="0">
                <a:solidFill>
                  <a:srgbClr val="000090"/>
                </a:solidFill>
              </a:rPr>
              <a:t>3. Лабораторный тест</a:t>
            </a:r>
            <a:r>
              <a:rPr lang="ru-RU" sz="1600" dirty="0">
                <a:solidFill>
                  <a:srgbClr val="000090"/>
                </a:solidFill>
              </a:rPr>
              <a:t> (ЛТ) – единица лабораторного исследования, выполняемого в лаборатории, </a:t>
            </a:r>
            <a:r>
              <a:rPr lang="ru-RU" sz="1600" b="1" dirty="0">
                <a:solidFill>
                  <a:srgbClr val="000090"/>
                </a:solidFill>
              </a:rPr>
              <a:t>по которому выдается результат для пациента</a:t>
            </a:r>
            <a:r>
              <a:rPr lang="ru-RU" sz="1600" dirty="0">
                <a:solidFill>
                  <a:srgbClr val="000090"/>
                </a:solidFill>
              </a:rPr>
              <a:t>.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ru-RU" sz="1600" b="1" dirty="0"/>
              <a:t>4. Лабораторный тест технологический</a:t>
            </a:r>
            <a:r>
              <a:rPr lang="ru-RU" sz="1600" dirty="0"/>
              <a:t> (ЛТТ)– количественная единица для учета выполненных калибровок, контролей, повторов, промывок и т.д. </a:t>
            </a:r>
            <a:endParaRPr lang="ru-RU" sz="1600" dirty="0" smtClean="0"/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ru-RU" sz="1600" b="1" dirty="0" smtClean="0"/>
              <a:t>5</a:t>
            </a:r>
            <a:r>
              <a:rPr lang="ru-RU" sz="1600" b="1" dirty="0"/>
              <a:t>. Лабораторная услуга</a:t>
            </a:r>
            <a:r>
              <a:rPr lang="ru-RU" sz="1600" dirty="0"/>
              <a:t> (ЛУ) – единица, используемая для учета стоимости выполненных тестов. Зависит от действующих правил учета финансовой или медицинской организации.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ru-RU" sz="1600" b="1" dirty="0"/>
              <a:t>6. Лабораторная статистическая единица</a:t>
            </a:r>
            <a:r>
              <a:rPr lang="ru-RU" sz="1600" dirty="0"/>
              <a:t> (ЛСЕ) – количественная единица для выполненных тестов, подлежащая учёту по правилам </a:t>
            </a:r>
            <a:r>
              <a:rPr lang="ru-RU" sz="1600" dirty="0" err="1"/>
              <a:t>Госстатистики</a:t>
            </a:r>
            <a:r>
              <a:rPr lang="ru-RU" sz="1600" dirty="0"/>
              <a:t> в форме 30. Может включать в себя от одного до нескольких лабораторных тестов. В условиях применения в области КЛД:</a:t>
            </a:r>
          </a:p>
          <a:p>
            <a:pPr marL="400050" lvl="1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ru-RU" sz="1600" b="1" dirty="0">
                <a:solidFill>
                  <a:srgbClr val="000090"/>
                </a:solidFill>
              </a:rPr>
              <a:t>ЛСЕ</a:t>
            </a:r>
            <a:r>
              <a:rPr lang="ru-RU" sz="1600" dirty="0">
                <a:solidFill>
                  <a:srgbClr val="000090"/>
                </a:solidFill>
              </a:rPr>
              <a:t> – это отдельно измеряемый </a:t>
            </a:r>
            <a:r>
              <a:rPr lang="ru-RU" sz="1600" dirty="0" smtClean="0">
                <a:solidFill>
                  <a:srgbClr val="000090"/>
                </a:solidFill>
              </a:rPr>
              <a:t>тест, </a:t>
            </a:r>
            <a:r>
              <a:rPr lang="ru-RU" sz="1600" dirty="0">
                <a:solidFill>
                  <a:srgbClr val="000090"/>
                </a:solidFill>
              </a:rPr>
              <a:t>на выполнение которого затрачены материальные ресурсы и время</a:t>
            </a:r>
            <a:r>
              <a:rPr lang="ru-RU" sz="1600" dirty="0">
                <a:solidFill>
                  <a:srgbClr val="0000FF"/>
                </a:solidFill>
              </a:rPr>
              <a:t>.</a:t>
            </a:r>
            <a:r>
              <a:rPr lang="ru-RU" sz="1600" b="1" dirty="0">
                <a:solidFill>
                  <a:srgbClr val="0000FF"/>
                </a:solidFill>
              </a:rPr>
              <a:t>  </a:t>
            </a:r>
            <a:endParaRPr lang="ru-RU" sz="1600" dirty="0">
              <a:solidFill>
                <a:srgbClr val="0000FF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ru-RU" sz="1600" b="1" dirty="0"/>
              <a:t>7. Лабораторная статистическая совокупность</a:t>
            </a:r>
            <a:r>
              <a:rPr lang="ru-RU" sz="1600" dirty="0"/>
              <a:t> (ЛСС) – совокупность лабораторных статистических единиц. 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ru-RU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485913" y="6242638"/>
            <a:ext cx="62247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solidFill>
                  <a:srgbClr val="000090"/>
                </a:solidFill>
              </a:rPr>
              <a:t>Примечание: синим цветом обозначены параметры, предоставляемые в Ф. 30</a:t>
            </a:r>
          </a:p>
        </p:txBody>
      </p:sp>
    </p:spTree>
    <p:extLst>
      <p:ext uri="{BB962C8B-B14F-4D97-AF65-F5344CB8AC3E}">
        <p14:creationId xmlns:p14="http://schemas.microsoft.com/office/powerpoint/2010/main" val="3876861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1024</TotalTime>
  <Words>3730</Words>
  <Application>Microsoft Office PowerPoint</Application>
  <PresentationFormat>Экран (4:3)</PresentationFormat>
  <Paragraphs>944</Paragraphs>
  <Slides>34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Тема Office</vt:lpstr>
      <vt:lpstr>Деятельность лабораторной службы в форме федерального статистического наблюдения № 30  «Сведения о медицинской организации»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Терминология В соответствии с Приложением № 9 к письму Минздрава РФ от 27.12.2018 № 13-2/10/2-711 </vt:lpstr>
      <vt:lpstr>Презентация PowerPoint</vt:lpstr>
      <vt:lpstr>Деятельность лаборатории. Таблица 5300</vt:lpstr>
      <vt:lpstr>Исследования по месту лечения (ИМЛ)</vt:lpstr>
      <vt:lpstr>Исследования, выполненные по аутсорсингу</vt:lpstr>
      <vt:lpstr>Исследования, выполненные по аутсорсингу</vt:lpstr>
      <vt:lpstr>Передвижные КДЛ</vt:lpstr>
      <vt:lpstr>Химико-микроскопические исследования</vt:lpstr>
      <vt:lpstr>Как учитывать химико-микроскопические исследования (пример)</vt:lpstr>
      <vt:lpstr>Как учитывать химико-микроскопические исследования (пример)</vt:lpstr>
      <vt:lpstr>Гематологические исследования</vt:lpstr>
      <vt:lpstr>Цитологические исследования</vt:lpstr>
      <vt:lpstr>Как учитывать гематологические и цитологические исследования (примеры)</vt:lpstr>
      <vt:lpstr>Биохимические и коагулологические исследования</vt:lpstr>
      <vt:lpstr>Как учитывать биохимические и коагулологические исследования (примеры)</vt:lpstr>
      <vt:lpstr>Иммунологические исследования, инфекционная иммунология</vt:lpstr>
      <vt:lpstr>Микробиологические, молекулярно-генетические, химико-токсикологические исследования</vt:lpstr>
      <vt:lpstr>Как учитывать иммунологические и микробиологические  исследования, инфекционную иммунологию (примеры)</vt:lpstr>
      <vt:lpstr>Как учитывать молекулярно-генетические и химико-токсикологические исследования (примеры)</vt:lpstr>
      <vt:lpstr>Деятельность лаборатории. Таблица 5301 (1)</vt:lpstr>
      <vt:lpstr>Деятельность лаборатории. Таблица 5301 (2)</vt:lpstr>
      <vt:lpstr>Бактериоскопия на КУМ</vt:lpstr>
      <vt:lpstr>Положительные результаты микробиологических исследований </vt:lpstr>
      <vt:lpstr>Оснащение лаборатории оборудованием. Таблица 5302</vt:lpstr>
      <vt:lpstr>Сведения, которые необходимо представить в отдельной пояснительной записке</vt:lpstr>
      <vt:lpstr>Презентация PowerPoint</vt:lpstr>
    </vt:vector>
  </TitlesOfParts>
  <Company>СПБГМА им.Мечникова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Деятельность лабораторной службы в форме федерального статистического наблюдения № 30 «Сведения о медицинской организации»</dc:title>
  <dc:creator>Tatiana Vavilova</dc:creator>
  <cp:lastModifiedBy>User</cp:lastModifiedBy>
  <cp:revision>53</cp:revision>
  <dcterms:created xsi:type="dcterms:W3CDTF">2019-11-24T14:53:18Z</dcterms:created>
  <dcterms:modified xsi:type="dcterms:W3CDTF">2019-12-05T14:14:02Z</dcterms:modified>
</cp:coreProperties>
</file>