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7">
  <p:sldMasterIdLst>
    <p:sldMasterId id="2147483672" r:id="rId1"/>
    <p:sldMasterId id="2147483850" r:id="rId2"/>
  </p:sldMasterIdLst>
  <p:notesMasterIdLst>
    <p:notesMasterId r:id="rId21"/>
  </p:notesMasterIdLst>
  <p:handoutMasterIdLst>
    <p:handoutMasterId r:id="rId22"/>
  </p:handoutMasterIdLst>
  <p:sldIdLst>
    <p:sldId id="316" r:id="rId3"/>
    <p:sldId id="295" r:id="rId4"/>
    <p:sldId id="381" r:id="rId5"/>
    <p:sldId id="380" r:id="rId6"/>
    <p:sldId id="393" r:id="rId7"/>
    <p:sldId id="382" r:id="rId8"/>
    <p:sldId id="383" r:id="rId9"/>
    <p:sldId id="385" r:id="rId10"/>
    <p:sldId id="386" r:id="rId11"/>
    <p:sldId id="377" r:id="rId12"/>
    <p:sldId id="384" r:id="rId13"/>
    <p:sldId id="390" r:id="rId14"/>
    <p:sldId id="387" r:id="rId15"/>
    <p:sldId id="391" r:id="rId16"/>
    <p:sldId id="389" r:id="rId17"/>
    <p:sldId id="392" r:id="rId18"/>
    <p:sldId id="388" r:id="rId19"/>
    <p:sldId id="378" r:id="rId20"/>
  </p:sldIdLst>
  <p:sldSz cx="9144000" cy="5715000" type="screen16x10"/>
  <p:notesSz cx="6858000" cy="9947275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F4EE"/>
    <a:srgbClr val="C7A283"/>
    <a:srgbClr val="426997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97" autoAdjust="0"/>
    <p:restoredTop sz="87007" autoAdjust="0"/>
  </p:normalViewPr>
  <p:slideViewPr>
    <p:cSldViewPr snapToObjects="1">
      <p:cViewPr>
        <p:scale>
          <a:sx n="75" d="100"/>
          <a:sy n="75" d="100"/>
        </p:scale>
        <p:origin x="-1278" y="-114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Objects="1">
      <p:cViewPr varScale="1">
        <p:scale>
          <a:sx n="89" d="100"/>
          <a:sy n="89" d="100"/>
        </p:scale>
        <p:origin x="379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91"/>
          </a:xfrm>
          <a:prstGeom prst="rect">
            <a:avLst/>
          </a:prstGeom>
        </p:spPr>
        <p:txBody>
          <a:bodyPr vert="horz" lIns="92592" tIns="46296" rIns="92592" bIns="46296" rtlCol="0"/>
          <a:lstStyle>
            <a:lvl1pPr algn="l" eaLnBrk="1" hangingPunct="1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9091"/>
          </a:xfrm>
          <a:prstGeom prst="rect">
            <a:avLst/>
          </a:prstGeom>
        </p:spPr>
        <p:txBody>
          <a:bodyPr vert="horz" lIns="92592" tIns="46296" rIns="92592" bIns="46296" rtlCol="0"/>
          <a:lstStyle>
            <a:lvl1pPr algn="r" eaLnBrk="1" hangingPunct="1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EB0BF47A-B7D6-464C-98CC-9A33C21F8A4F}" type="datetimeFigureOut">
              <a:rPr lang="ru-RU"/>
              <a:pPr>
                <a:defRPr/>
              </a:pPr>
              <a:t>09.12.2019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8186"/>
            <a:ext cx="2971800" cy="499090"/>
          </a:xfrm>
          <a:prstGeom prst="rect">
            <a:avLst/>
          </a:prstGeom>
        </p:spPr>
        <p:txBody>
          <a:bodyPr vert="horz" lIns="92592" tIns="46296" rIns="92592" bIns="46296" rtlCol="0" anchor="b"/>
          <a:lstStyle>
            <a:lvl1pPr algn="l" eaLnBrk="1" hangingPunct="1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8186"/>
            <a:ext cx="2971800" cy="499090"/>
          </a:xfrm>
          <a:prstGeom prst="rect">
            <a:avLst/>
          </a:prstGeom>
        </p:spPr>
        <p:txBody>
          <a:bodyPr vert="horz" wrap="square" lIns="92592" tIns="46296" rIns="92592" bIns="4629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F0C5FA3-C5A7-438B-8571-F22F538E97A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675626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2592" tIns="46296" rIns="92592" bIns="46296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2592" tIns="46296" rIns="92592" bIns="46296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472AF63-03D8-4D2C-A421-8999FD951E79}" type="datetimeFigureOut">
              <a:rPr lang="ru-RU"/>
              <a:pPr>
                <a:defRPr/>
              </a:pPr>
              <a:t>09.12.2019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746125"/>
            <a:ext cx="596900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92" tIns="46296" rIns="92592" bIns="46296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2592" tIns="46296" rIns="92592" bIns="46296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4"/>
            <a:ext cx="2971800" cy="497364"/>
          </a:xfrm>
          <a:prstGeom prst="rect">
            <a:avLst/>
          </a:prstGeom>
        </p:spPr>
        <p:txBody>
          <a:bodyPr vert="horz" lIns="92592" tIns="46296" rIns="92592" bIns="46296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4"/>
            <a:ext cx="2971800" cy="497364"/>
          </a:xfrm>
          <a:prstGeom prst="rect">
            <a:avLst/>
          </a:prstGeom>
        </p:spPr>
        <p:txBody>
          <a:bodyPr vert="horz" wrap="square" lIns="92592" tIns="46296" rIns="92592" bIns="4629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D5FBC841-0450-4DCD-97EA-AEE8B673B18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998657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44500" y="746125"/>
            <a:ext cx="5969000" cy="37306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ru-RU" dirty="0">
              <a:ea typeface="Calibri"/>
              <a:cs typeface="Times New Roman"/>
            </a:endParaRPr>
          </a:p>
        </p:txBody>
      </p:sp>
      <p:sp>
        <p:nvSpPr>
          <p:cNvPr id="532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52311" indent="-289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57402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20363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83323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46284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09245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72205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35166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0B0C2EF-4738-4617-A9F9-0C6DB01F3147}" type="slidenum">
              <a:rPr lang="ru-RU" altLang="ru-RU" smtClean="0">
                <a:solidFill>
                  <a:srgbClr val="000000"/>
                </a:solidFill>
                <a:latin typeface="Calibri" pitchFamily="34" charset="0"/>
              </a:rPr>
              <a:pPr/>
              <a:t>1</a:t>
            </a:fld>
            <a:endParaRPr lang="ru-RU" altLang="ru-RU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44500" y="746125"/>
            <a:ext cx="5969000" cy="37306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259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aseline="0" dirty="0" smtClean="0"/>
              <a:t>Просьба не забывать про контроли между разрезами форм. Это касается формы 12 – контроль разреза 00-01, форм 41 и 54 – разрез 01-02, и форм 30 и 30-село.</a:t>
            </a:r>
          </a:p>
          <a:p>
            <a:pPr marL="0" marR="0" indent="0" algn="l" defTabSz="9259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aseline="0" dirty="0" smtClean="0"/>
              <a:t>Функция «Поиск пустых таблиц» позволит выявить незаполненную или незагруженную таблицу.</a:t>
            </a:r>
            <a:endParaRPr lang="ru-RU" dirty="0"/>
          </a:p>
        </p:txBody>
      </p:sp>
      <p:sp>
        <p:nvSpPr>
          <p:cNvPr id="686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52311" indent="-289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57402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20363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83323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46284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09245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72205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35166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A727E1CD-1127-4804-B1AA-C9AF38D92F47}" type="slidenum">
              <a:rPr lang="ru-RU" altLang="ru-RU" smtClean="0">
                <a:latin typeface="Calibri" pitchFamily="34" charset="0"/>
              </a:rPr>
              <a:pPr/>
              <a:t>10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44500" y="746125"/>
            <a:ext cx="5969000" cy="37306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259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686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52311" indent="-289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57402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20363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83323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46284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09245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72205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35166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A727E1CD-1127-4804-B1AA-C9AF38D92F47}" type="slidenum">
              <a:rPr lang="ru-RU" altLang="ru-RU" smtClean="0">
                <a:latin typeface="Calibri" pitchFamily="34" charset="0"/>
              </a:rPr>
              <a:pPr/>
              <a:t>11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44500" y="746125"/>
            <a:ext cx="5969000" cy="37306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259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686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52311" indent="-289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57402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20363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83323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46284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09245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72205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35166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A727E1CD-1127-4804-B1AA-C9AF38D92F47}" type="slidenum">
              <a:rPr lang="ru-RU" altLang="ru-RU" smtClean="0">
                <a:latin typeface="Calibri" pitchFamily="34" charset="0"/>
              </a:rPr>
              <a:pPr/>
              <a:t>12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44500" y="746125"/>
            <a:ext cx="5969000" cy="37306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259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686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52311" indent="-289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57402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20363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83323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46284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09245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72205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35166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A727E1CD-1127-4804-B1AA-C9AF38D92F47}" type="slidenum">
              <a:rPr lang="ru-RU" altLang="ru-RU" smtClean="0">
                <a:latin typeface="Calibri" pitchFamily="34" charset="0"/>
              </a:rPr>
              <a:pPr/>
              <a:t>13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44500" y="746125"/>
            <a:ext cx="5969000" cy="37306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259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686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52311" indent="-289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57402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20363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83323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46284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09245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72205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35166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A727E1CD-1127-4804-B1AA-C9AF38D92F47}" type="slidenum">
              <a:rPr lang="ru-RU" altLang="ru-RU" smtClean="0">
                <a:latin typeface="Calibri" pitchFamily="34" charset="0"/>
              </a:rPr>
              <a:pPr/>
              <a:t>14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44500" y="746125"/>
            <a:ext cx="5969000" cy="37306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259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686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52311" indent="-289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57402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20363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83323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46284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09245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72205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35166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A727E1CD-1127-4804-B1AA-C9AF38D92F47}" type="slidenum">
              <a:rPr lang="ru-RU" altLang="ru-RU" smtClean="0">
                <a:latin typeface="Calibri" pitchFamily="34" charset="0"/>
              </a:rPr>
              <a:pPr/>
              <a:t>15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44500" y="746125"/>
            <a:ext cx="5969000" cy="37306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259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686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52311" indent="-289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57402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20363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83323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46284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09245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72205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35166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A727E1CD-1127-4804-B1AA-C9AF38D92F47}" type="slidenum">
              <a:rPr lang="ru-RU" altLang="ru-RU" smtClean="0">
                <a:latin typeface="Calibri" pitchFamily="34" charset="0"/>
              </a:rPr>
              <a:pPr/>
              <a:t>16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44500" y="746125"/>
            <a:ext cx="5969000" cy="37306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259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686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52311" indent="-289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57402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20363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83323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46284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09245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72205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35166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A727E1CD-1127-4804-B1AA-C9AF38D92F47}" type="slidenum">
              <a:rPr lang="ru-RU" altLang="ru-RU" smtClean="0">
                <a:latin typeface="Calibri" pitchFamily="34" charset="0"/>
              </a:rPr>
              <a:pPr/>
              <a:t>17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44500" y="746125"/>
            <a:ext cx="5969000" cy="37306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ru-RU" dirty="0">
              <a:ea typeface="Calibri"/>
              <a:cs typeface="Times New Roman"/>
            </a:endParaRPr>
          </a:p>
        </p:txBody>
      </p:sp>
      <p:sp>
        <p:nvSpPr>
          <p:cNvPr id="532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52311" indent="-289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57402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20363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83323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46284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09245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72205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35166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0B0C2EF-4738-4617-A9F9-0C6DB01F3147}" type="slidenum">
              <a:rPr lang="ru-RU" altLang="ru-RU" smtClean="0">
                <a:solidFill>
                  <a:srgbClr val="000000"/>
                </a:solidFill>
                <a:latin typeface="Calibri" pitchFamily="34" charset="0"/>
              </a:rPr>
              <a:pPr/>
              <a:t>18</a:t>
            </a:fld>
            <a:endParaRPr lang="ru-RU" altLang="ru-RU" smtClean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44500" y="746125"/>
            <a:ext cx="5969000" cy="37306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endParaRPr lang="ru-RU" b="0" dirty="0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52311" indent="-289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57402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20363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83323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46284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09245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72205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35166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05CB534E-97C4-48F8-AD16-484D3631679E}" type="slidenum">
              <a:rPr lang="ru-RU" altLang="ru-RU" smtClean="0">
                <a:latin typeface="Calibri" pitchFamily="34" charset="0"/>
              </a:rPr>
              <a:pPr/>
              <a:t>2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44500" y="746125"/>
            <a:ext cx="5969000" cy="37306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25921">
              <a:spcBef>
                <a:spcPts val="0"/>
              </a:spcBef>
              <a:defRPr/>
            </a:pPr>
            <a:endParaRPr lang="ru-RU" dirty="0">
              <a:ea typeface="Calibri"/>
              <a:cs typeface="Times New Roman"/>
            </a:endParaRPr>
          </a:p>
        </p:txBody>
      </p:sp>
      <p:sp>
        <p:nvSpPr>
          <p:cNvPr id="573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52311" indent="-289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57402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20363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83323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46284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09245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72205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35166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799E8BF3-50D6-42F2-9843-4D6791E1AE1C}" type="slidenum">
              <a:rPr lang="ru-RU" altLang="ru-RU" smtClean="0">
                <a:latin typeface="Calibri" pitchFamily="34" charset="0"/>
              </a:rPr>
              <a:pPr/>
              <a:t>3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44500" y="746125"/>
            <a:ext cx="5969000" cy="37306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25921">
              <a:spcBef>
                <a:spcPts val="0"/>
              </a:spcBef>
              <a:defRPr/>
            </a:pPr>
            <a:endParaRPr lang="ru-RU" dirty="0">
              <a:ea typeface="Calibri"/>
              <a:cs typeface="Times New Roman"/>
            </a:endParaRPr>
          </a:p>
        </p:txBody>
      </p:sp>
      <p:sp>
        <p:nvSpPr>
          <p:cNvPr id="573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52311" indent="-289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57402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20363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83323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46284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09245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72205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35166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799E8BF3-50D6-42F2-9843-4D6791E1AE1C}" type="slidenum">
              <a:rPr lang="ru-RU" altLang="ru-RU" smtClean="0">
                <a:latin typeface="Calibri" pitchFamily="34" charset="0"/>
              </a:rPr>
              <a:pPr/>
              <a:t>4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44500" y="746125"/>
            <a:ext cx="5969000" cy="37306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25921">
              <a:spcBef>
                <a:spcPts val="0"/>
              </a:spcBef>
              <a:defRPr/>
            </a:pPr>
            <a:endParaRPr lang="ru-RU" dirty="0">
              <a:ea typeface="Calibri"/>
              <a:cs typeface="Times New Roman"/>
            </a:endParaRPr>
          </a:p>
        </p:txBody>
      </p:sp>
      <p:sp>
        <p:nvSpPr>
          <p:cNvPr id="573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52311" indent="-289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57402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20363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83323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46284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09245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72205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35166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799E8BF3-50D6-42F2-9843-4D6791E1AE1C}" type="slidenum">
              <a:rPr lang="ru-RU" altLang="ru-RU" smtClean="0">
                <a:latin typeface="Calibri" pitchFamily="34" charset="0"/>
              </a:rPr>
              <a:pPr/>
              <a:t>5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44500" y="746125"/>
            <a:ext cx="5969000" cy="37306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259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686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52311" indent="-289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57402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20363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83323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46284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09245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72205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35166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A727E1CD-1127-4804-B1AA-C9AF38D92F47}" type="slidenum">
              <a:rPr lang="ru-RU" altLang="ru-RU" smtClean="0">
                <a:latin typeface="Calibri" pitchFamily="34" charset="0"/>
              </a:rPr>
              <a:pPr/>
              <a:t>6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44500" y="746125"/>
            <a:ext cx="5969000" cy="37306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259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686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52311" indent="-289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57402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20363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83323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46284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09245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72205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35166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A727E1CD-1127-4804-B1AA-C9AF38D92F47}" type="slidenum">
              <a:rPr lang="ru-RU" altLang="ru-RU" smtClean="0">
                <a:latin typeface="Calibri" pitchFamily="34" charset="0"/>
              </a:rPr>
              <a:pPr/>
              <a:t>7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44500" y="746125"/>
            <a:ext cx="5969000" cy="37306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259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686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52311" indent="-289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57402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20363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83323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46284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09245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72205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35166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A727E1CD-1127-4804-B1AA-C9AF38D92F47}" type="slidenum">
              <a:rPr lang="ru-RU" altLang="ru-RU" smtClean="0">
                <a:latin typeface="Calibri" pitchFamily="34" charset="0"/>
              </a:rPr>
              <a:pPr/>
              <a:t>8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44500" y="746125"/>
            <a:ext cx="5969000" cy="37306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2592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686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52311" indent="-289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57402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20363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83323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46284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09245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72205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35166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A727E1CD-1127-4804-B1AA-C9AF38D92F47}" type="slidenum">
              <a:rPr lang="ru-RU" altLang="ru-RU" smtClean="0">
                <a:latin typeface="Calibri" pitchFamily="34" charset="0"/>
              </a:rPr>
              <a:pPr/>
              <a:t>9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>
            <a:grayscl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5360"/>
            <a:ext cx="7772400" cy="12250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46CC1-7F95-40D1-AECE-DAEEB50EB6D3}" type="datetime1">
              <a:rPr lang="ru-RU"/>
              <a:pPr>
                <a:defRPr/>
              </a:pPr>
              <a:t>09.12.2019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59725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B4743-F9C2-4366-88C2-0383A43F976F}" type="datetime1">
              <a:rPr lang="ru-RU"/>
              <a:pPr>
                <a:defRPr/>
              </a:pPr>
              <a:t>09.12.2019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02938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870"/>
            <a:ext cx="2057400" cy="487627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870"/>
            <a:ext cx="6019800" cy="487627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00BC6-5904-4AC9-AD79-7879231339B3}" type="datetime1">
              <a:rPr lang="ru-RU"/>
              <a:pPr>
                <a:defRPr/>
              </a:pPr>
              <a:t>09.12.2019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122217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>
            <a:grayscl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5360"/>
            <a:ext cx="7772400" cy="12250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04C79-30F2-449D-A5D8-894F8516B9F3}" type="datetime1">
              <a:rPr lang="ru-RU"/>
              <a:pPr>
                <a:defRPr/>
              </a:pPr>
              <a:t>09.12.2019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127955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844F5-5C5D-4D06-93A8-AFFDBB32D9B6}" type="datetime1">
              <a:rPr lang="ru-RU"/>
              <a:pPr>
                <a:defRPr/>
              </a:pPr>
              <a:t>09.12.2019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944455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72422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32EA6-4B8B-4F62-ABE2-1B06B1B371F6}" type="datetime1">
              <a:rPr lang="ru-RU"/>
              <a:pPr>
                <a:defRPr/>
              </a:pPr>
              <a:t>09.12.2019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421068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33505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33505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07DF9-34EA-4A41-ABAA-8C978CA3B2DF}" type="datetime1">
              <a:rPr lang="ru-RU"/>
              <a:pPr>
                <a:defRPr/>
              </a:pPr>
              <a:t>09.12.2019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820247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D24880-F090-45BF-9C02-7F3A7E424FB5}" type="datetime1">
              <a:rPr lang="ru-RU"/>
              <a:pPr>
                <a:defRPr/>
              </a:pPr>
              <a:t>09.12.2019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408425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6E02E-3AE3-4995-99D1-A0B2F5A714E4}" type="datetime1">
              <a:rPr lang="ru-RU"/>
              <a:pPr>
                <a:defRPr/>
              </a:pPr>
              <a:t>09.12.2019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371213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D1AD8-CCA5-425F-8C37-8FD9F524D0D3}" type="datetime1">
              <a:rPr lang="ru-RU"/>
              <a:pPr>
                <a:defRPr/>
              </a:pPr>
              <a:t>09.12.2019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935866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3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27547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3" y="1195920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E00BCE-F858-4568-ADF1-A7F58BE641D0}" type="datetime1">
              <a:rPr lang="ru-RU"/>
              <a:pPr>
                <a:defRPr/>
              </a:pPr>
              <a:t>09.12.2019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72106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177C59-1AFD-4DF8-91EA-E27C1C84307D}" type="datetime1">
              <a:rPr lang="ru-RU"/>
              <a:pPr>
                <a:defRPr/>
              </a:pPr>
              <a:t>09.12.2019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722444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2FA6D-1671-48BE-B4EE-5683DD1C4CF0}" type="datetime1">
              <a:rPr lang="ru-RU"/>
              <a:pPr>
                <a:defRPr/>
              </a:pPr>
              <a:t>09.12.2019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427172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47640-CD38-40BE-8CE2-D825A66A566B}" type="datetime1">
              <a:rPr lang="ru-RU"/>
              <a:pPr>
                <a:defRPr/>
              </a:pPr>
              <a:t>09.12.2019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191556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870"/>
            <a:ext cx="2057400" cy="487627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870"/>
            <a:ext cx="6019800" cy="487627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DEF7B-7381-4430-9744-9CA4CC3B6812}" type="datetime1">
              <a:rPr lang="ru-RU"/>
              <a:pPr>
                <a:defRPr/>
              </a:pPr>
              <a:t>09.12.2019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72739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72422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791740-AE7B-4522-ADA3-1160D935274B}" type="datetime1">
              <a:rPr lang="ru-RU"/>
              <a:pPr>
                <a:defRPr/>
              </a:pPr>
              <a:t>09.12.2019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23363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33505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33505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68D279-4019-4856-B86F-4621774742F9}" type="datetime1">
              <a:rPr lang="ru-RU"/>
              <a:pPr>
                <a:defRPr/>
              </a:pPr>
              <a:t>09.12.2019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37520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541E4-D8E2-4A1F-9FE0-6F4003E8F391}" type="datetime1">
              <a:rPr lang="ru-RU"/>
              <a:pPr>
                <a:defRPr/>
              </a:pPr>
              <a:t>09.12.2019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88703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76690-1BA5-4200-AE35-E072A524F0DD}" type="datetime1">
              <a:rPr lang="ru-RU"/>
              <a:pPr>
                <a:defRPr/>
              </a:pPr>
              <a:t>09.12.2019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90089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F360D-97E6-4495-A426-C7860F6CE526}" type="datetime1">
              <a:rPr lang="ru-RU"/>
              <a:pPr>
                <a:defRPr/>
              </a:pPr>
              <a:t>09.12.2019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85984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3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27547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3" y="1195920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5DA59-7952-4DA9-99FB-309A028391A3}" type="datetime1">
              <a:rPr lang="ru-RU"/>
              <a:pPr>
                <a:defRPr/>
              </a:pPr>
              <a:t>09.12.2019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52274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A38104-0A8A-4F9F-8277-C1285E87B7BC}" type="datetime1">
              <a:rPr lang="ru-RU"/>
              <a:pPr>
                <a:defRPr/>
              </a:pPr>
              <a:t>09.12.2019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26763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28865"/>
            <a:ext cx="82296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333501"/>
            <a:ext cx="8229600" cy="3771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666FF83-14D0-4AFF-B425-17DE66A49FC2}" type="datetime1">
              <a:rPr lang="ru-RU"/>
              <a:pPr>
                <a:defRPr/>
              </a:pPr>
              <a:t>09.12.2019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296960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96960"/>
            <a:ext cx="2133600" cy="304271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888" r:id="rId2"/>
    <p:sldLayoutId id="2147483889" r:id="rId3"/>
    <p:sldLayoutId id="2147483890" r:id="rId4"/>
    <p:sldLayoutId id="2147483891" r:id="rId5"/>
    <p:sldLayoutId id="2147483892" r:id="rId6"/>
    <p:sldLayoutId id="2147483893" r:id="rId7"/>
    <p:sldLayoutId id="2147483894" r:id="rId8"/>
    <p:sldLayoutId id="2147483895" r:id="rId9"/>
    <p:sldLayoutId id="2147483896" r:id="rId10"/>
    <p:sldLayoutId id="2147483897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28865"/>
            <a:ext cx="82296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333501"/>
            <a:ext cx="8229600" cy="3771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9F8DEC8-84EF-46FB-8142-796BCF0E6D05}" type="datetime1">
              <a:rPr lang="ru-RU"/>
              <a:pPr>
                <a:defRPr/>
              </a:pPr>
              <a:t>09.12.2019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296960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96960"/>
            <a:ext cx="2133600" cy="304271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  <p:sldLayoutId id="2147483906" r:id="rId10"/>
    <p:sldLayoutId id="2147483907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353444"/>
            <a:ext cx="8028707" cy="1802557"/>
          </a:xfrm>
        </p:spPr>
        <p:txBody>
          <a:bodyPr/>
          <a:lstStyle/>
          <a:p>
            <a:pPr eaLnBrk="1" hangingPunct="1">
              <a:spcBef>
                <a:spcPts val="0"/>
              </a:spcBef>
            </a:pPr>
            <a:r>
              <a:rPr lang="ru-RU" altLang="ru-RU" sz="3600" dirty="0">
                <a:solidFill>
                  <a:schemeClr val="bg1"/>
                </a:solidFill>
              </a:rPr>
              <a:t>Организация сбора и обработки форм федерального и отраслевого статистического наблюдения</a:t>
            </a:r>
            <a:endParaRPr lang="ru-RU" altLang="ru-RU" sz="3600" dirty="0" smtClean="0">
              <a:solidFill>
                <a:schemeClr val="bg1"/>
              </a:solidFill>
            </a:endParaRPr>
          </a:p>
        </p:txBody>
      </p:sp>
      <p:sp>
        <p:nvSpPr>
          <p:cNvPr id="5123" name="Прямоугольник 3"/>
          <p:cNvSpPr>
            <a:spLocks noChangeArrowheads="1"/>
          </p:cNvSpPr>
          <p:nvPr/>
        </p:nvSpPr>
        <p:spPr bwMode="auto">
          <a:xfrm>
            <a:off x="3403998" y="4513684"/>
            <a:ext cx="570388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ru-RU" altLang="ru-RU" sz="1400" b="1" dirty="0" smtClean="0">
                <a:solidFill>
                  <a:srgbClr val="FFFFFF"/>
                </a:solidFill>
              </a:rPr>
              <a:t>Н.А. Голубев, </a:t>
            </a:r>
            <a:r>
              <a:rPr lang="ru-RU" altLang="ru-RU" sz="1400" b="1" dirty="0">
                <a:solidFill>
                  <a:srgbClr val="FFFFFF"/>
                </a:solidFill>
              </a:rPr>
              <a:t>к.м.н., </a:t>
            </a:r>
            <a:endParaRPr lang="ru-RU" altLang="ru-RU" sz="1400" b="1" dirty="0" smtClean="0">
              <a:solidFill>
                <a:srgbClr val="FFFFFF"/>
              </a:solidFill>
            </a:endParaRPr>
          </a:p>
          <a:p>
            <a:pPr algn="r" eaLnBrk="1" hangingPunct="1"/>
            <a:r>
              <a:rPr lang="ru-RU" altLang="ru-RU" sz="1400" b="1" dirty="0" smtClean="0">
                <a:solidFill>
                  <a:srgbClr val="FFFFFF"/>
                </a:solidFill>
              </a:rPr>
              <a:t>зав</a:t>
            </a:r>
            <a:r>
              <a:rPr lang="ru-RU" altLang="ru-RU" sz="1400" b="1" dirty="0">
                <a:solidFill>
                  <a:srgbClr val="FFFFFF"/>
                </a:solidFill>
              </a:rPr>
              <a:t>. отделом статистики</a:t>
            </a:r>
          </a:p>
          <a:p>
            <a:pPr algn="r" eaLnBrk="1" hangingPunct="1"/>
            <a:r>
              <a:rPr lang="ru-RU" altLang="ru-RU" sz="1400" b="1" dirty="0">
                <a:solidFill>
                  <a:srgbClr val="FFFFFF"/>
                </a:solidFill>
              </a:rPr>
              <a:t> ФГБУ </a:t>
            </a:r>
            <a:r>
              <a:rPr lang="ru-RU" altLang="ru-RU" sz="1400" b="1" dirty="0" smtClean="0">
                <a:solidFill>
                  <a:srgbClr val="FFFFFF"/>
                </a:solidFill>
              </a:rPr>
              <a:t>«ЦНИИОИЗ» Минздрава России</a:t>
            </a:r>
            <a:endParaRPr lang="ru-RU" altLang="ru-RU" sz="1600" dirty="0">
              <a:solidFill>
                <a:srgbClr val="FFFF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462" y="1474239"/>
            <a:ext cx="5036190" cy="4035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42889" y="93928"/>
            <a:ext cx="8639175" cy="650875"/>
          </a:xfr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indent="274638">
              <a:tabLst>
                <a:tab pos="266700" algn="l"/>
              </a:tabLst>
              <a:defRPr/>
            </a:pPr>
            <a:r>
              <a:rPr lang="ru-RU" sz="2800" b="1" dirty="0" smtClean="0"/>
              <a:t>Проведение контроля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896542" y="-22490"/>
            <a:ext cx="1319213" cy="12038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5604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F382672B-527B-46BB-87B3-EABFEE6ADF87}" type="slidenum">
              <a:rPr lang="ru-RU" altLang="ru-RU" smtClean="0">
                <a:solidFill>
                  <a:srgbClr val="898989"/>
                </a:solidFill>
                <a:latin typeface="Calibri" pitchFamily="34" charset="0"/>
              </a:rPr>
              <a:pPr/>
              <a:t>10</a:t>
            </a:fld>
            <a:endParaRPr lang="ru-RU" altLang="ru-RU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25605" name="TextBox 10"/>
          <p:cNvSpPr txBox="1">
            <a:spLocks noChangeArrowheads="1"/>
          </p:cNvSpPr>
          <p:nvPr/>
        </p:nvSpPr>
        <p:spPr bwMode="auto">
          <a:xfrm>
            <a:off x="242889" y="744803"/>
            <a:ext cx="859750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74638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altLang="ru-RU" sz="2000" dirty="0"/>
              <a:t>Для запуска </a:t>
            </a:r>
            <a:r>
              <a:rPr lang="ru-RU" altLang="ru-RU" sz="2000" b="1" dirty="0"/>
              <a:t>межтабличных </a:t>
            </a:r>
            <a:r>
              <a:rPr lang="ru-RU" altLang="ru-RU" sz="2000" dirty="0"/>
              <a:t>(</a:t>
            </a:r>
            <a:r>
              <a:rPr lang="ru-RU" altLang="ru-RU" sz="2000" dirty="0" err="1"/>
              <a:t>внутриформенных</a:t>
            </a:r>
            <a:r>
              <a:rPr lang="ru-RU" altLang="ru-RU" sz="2000" dirty="0"/>
              <a:t>),</a:t>
            </a:r>
            <a:r>
              <a:rPr lang="ru-RU" altLang="ru-RU" sz="2000" b="1" dirty="0"/>
              <a:t> </a:t>
            </a:r>
            <a:r>
              <a:rPr lang="ru-RU" altLang="ru-RU" sz="2000" b="1" dirty="0" err="1"/>
              <a:t>межформенных</a:t>
            </a:r>
            <a:r>
              <a:rPr lang="ru-RU" altLang="ru-RU" sz="2000" b="1" dirty="0"/>
              <a:t> и межгодовых </a:t>
            </a:r>
            <a:r>
              <a:rPr lang="ru-RU" altLang="ru-RU" sz="2000" dirty="0"/>
              <a:t>контролей</a:t>
            </a:r>
            <a:r>
              <a:rPr lang="ru-RU" altLang="ru-RU" sz="2000" b="1" dirty="0"/>
              <a:t>:</a:t>
            </a:r>
            <a:r>
              <a:rPr lang="ru-RU" altLang="ru-RU" sz="2000" dirty="0"/>
              <a:t> меню </a:t>
            </a:r>
            <a:r>
              <a:rPr lang="ru-RU" altLang="ru-RU" sz="2000" b="1" dirty="0">
                <a:solidFill>
                  <a:srgbClr val="FF0000"/>
                </a:solidFill>
              </a:rPr>
              <a:t>Оператор</a:t>
            </a:r>
            <a:r>
              <a:rPr lang="ru-RU" altLang="ru-RU" sz="2000" dirty="0"/>
              <a:t> – </a:t>
            </a:r>
            <a:r>
              <a:rPr lang="ru-RU" altLang="ru-RU" sz="2000" b="1" dirty="0">
                <a:solidFill>
                  <a:srgbClr val="FF0000"/>
                </a:solidFill>
              </a:rPr>
              <a:t>Контроль</a:t>
            </a:r>
          </a:p>
        </p:txBody>
      </p:sp>
      <p:sp>
        <p:nvSpPr>
          <p:cNvPr id="13" name="Овал 12"/>
          <p:cNvSpPr/>
          <p:nvPr/>
        </p:nvSpPr>
        <p:spPr>
          <a:xfrm>
            <a:off x="4139952" y="2317440"/>
            <a:ext cx="1541860" cy="338667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200777" y="1474239"/>
            <a:ext cx="2650331" cy="3932099"/>
          </a:xfrm>
          <a:prstGeom prst="roundRect">
            <a:avLst>
              <a:gd name="adj" fmla="val 5695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dirty="0"/>
              <a:t>Направление базы данных в ЦНИИОИЗ необходимо осуществлять только </a:t>
            </a:r>
            <a:r>
              <a:rPr lang="ru-RU" sz="2400" b="1" dirty="0">
                <a:solidFill>
                  <a:srgbClr val="0000FF"/>
                </a:solidFill>
              </a:rPr>
              <a:t>после проведения и анализа</a:t>
            </a:r>
            <a:r>
              <a:rPr lang="ru-RU" sz="2400" dirty="0">
                <a:solidFill>
                  <a:srgbClr val="0000FF"/>
                </a:solidFill>
              </a:rPr>
              <a:t> </a:t>
            </a:r>
            <a:r>
              <a:rPr lang="ru-RU" sz="2400" dirty="0"/>
              <a:t>результатов </a:t>
            </a:r>
            <a:r>
              <a:rPr lang="ru-RU" sz="2400" b="1" dirty="0">
                <a:solidFill>
                  <a:srgbClr val="0000FF"/>
                </a:solidFill>
              </a:rPr>
              <a:t>всех видов контроля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469179" y="1641740"/>
            <a:ext cx="1526757" cy="469636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noFill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54838" y="1777380"/>
            <a:ext cx="31290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</a:rPr>
              <a:t>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411760" y="2857500"/>
            <a:ext cx="31290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</a:rPr>
              <a:t>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923928" y="2189683"/>
            <a:ext cx="31290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</a:rPr>
              <a:t>3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14462" y="4117639"/>
            <a:ext cx="1914510" cy="1288699"/>
          </a:xfrm>
          <a:prstGeom prst="roundRect">
            <a:avLst>
              <a:gd name="adj" fmla="val 7465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noFill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080257" y="4297660"/>
            <a:ext cx="1541860" cy="600067"/>
          </a:xfrm>
          <a:prstGeom prst="roundRect">
            <a:avLst>
              <a:gd name="adj" fmla="val 7465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3912181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462" y="1474239"/>
            <a:ext cx="5036190" cy="4035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42889" y="93928"/>
            <a:ext cx="8639175" cy="650875"/>
          </a:xfr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indent="274638">
              <a:tabLst>
                <a:tab pos="266700" algn="l"/>
              </a:tabLst>
              <a:defRPr/>
            </a:pPr>
            <a:r>
              <a:rPr lang="ru-RU" sz="2800" b="1" dirty="0" smtClean="0"/>
              <a:t>Проведение контроля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896542" y="-22490"/>
            <a:ext cx="1319213" cy="12038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5604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F382672B-527B-46BB-87B3-EABFEE6ADF87}" type="slidenum">
              <a:rPr lang="ru-RU" altLang="ru-RU" smtClean="0">
                <a:solidFill>
                  <a:srgbClr val="898989"/>
                </a:solidFill>
                <a:latin typeface="Calibri" pitchFamily="34" charset="0"/>
              </a:rPr>
              <a:pPr/>
              <a:t>11</a:t>
            </a:fld>
            <a:endParaRPr lang="ru-RU" altLang="ru-RU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25605" name="TextBox 10"/>
          <p:cNvSpPr txBox="1">
            <a:spLocks noChangeArrowheads="1"/>
          </p:cNvSpPr>
          <p:nvPr/>
        </p:nvSpPr>
        <p:spPr bwMode="auto">
          <a:xfrm>
            <a:off x="242889" y="744803"/>
            <a:ext cx="859750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74638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altLang="ru-RU" sz="2000" dirty="0"/>
              <a:t>Для запуска </a:t>
            </a:r>
            <a:r>
              <a:rPr lang="ru-RU" altLang="ru-RU" sz="2000" b="1" dirty="0"/>
              <a:t>межтабличных </a:t>
            </a:r>
            <a:r>
              <a:rPr lang="ru-RU" altLang="ru-RU" sz="2000" dirty="0"/>
              <a:t>(</a:t>
            </a:r>
            <a:r>
              <a:rPr lang="ru-RU" altLang="ru-RU" sz="2000" dirty="0" err="1"/>
              <a:t>внутриформенных</a:t>
            </a:r>
            <a:r>
              <a:rPr lang="ru-RU" altLang="ru-RU" sz="2000" dirty="0"/>
              <a:t>),</a:t>
            </a:r>
            <a:r>
              <a:rPr lang="ru-RU" altLang="ru-RU" sz="2000" b="1" dirty="0"/>
              <a:t> </a:t>
            </a:r>
            <a:r>
              <a:rPr lang="ru-RU" altLang="ru-RU" sz="2000" b="1" dirty="0" err="1"/>
              <a:t>межформенных</a:t>
            </a:r>
            <a:r>
              <a:rPr lang="ru-RU" altLang="ru-RU" sz="2000" b="1" dirty="0"/>
              <a:t> и межгодовых </a:t>
            </a:r>
            <a:r>
              <a:rPr lang="ru-RU" altLang="ru-RU" sz="2000" dirty="0"/>
              <a:t>контролей</a:t>
            </a:r>
            <a:r>
              <a:rPr lang="ru-RU" altLang="ru-RU" sz="2000" b="1" dirty="0"/>
              <a:t>:</a:t>
            </a:r>
            <a:r>
              <a:rPr lang="ru-RU" altLang="ru-RU" sz="2000" dirty="0"/>
              <a:t> меню </a:t>
            </a:r>
            <a:r>
              <a:rPr lang="ru-RU" altLang="ru-RU" sz="2000" b="1" dirty="0">
                <a:solidFill>
                  <a:srgbClr val="FF0000"/>
                </a:solidFill>
              </a:rPr>
              <a:t>Оператор</a:t>
            </a:r>
            <a:r>
              <a:rPr lang="ru-RU" altLang="ru-RU" sz="2000" dirty="0"/>
              <a:t> – </a:t>
            </a:r>
            <a:r>
              <a:rPr lang="ru-RU" altLang="ru-RU" sz="2000" b="1" dirty="0">
                <a:solidFill>
                  <a:srgbClr val="FF0000"/>
                </a:solidFill>
              </a:rPr>
              <a:t>Контроль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200777" y="1474239"/>
            <a:ext cx="2650331" cy="3932099"/>
          </a:xfrm>
          <a:prstGeom prst="roundRect">
            <a:avLst>
              <a:gd name="adj" fmla="val 5695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dirty="0"/>
              <a:t>Направление базы данных в ЦНИИОИЗ необходимо осуществлять только </a:t>
            </a:r>
            <a:r>
              <a:rPr lang="ru-RU" sz="2400" b="1" dirty="0">
                <a:solidFill>
                  <a:srgbClr val="0000FF"/>
                </a:solidFill>
              </a:rPr>
              <a:t>после проведения и анализа</a:t>
            </a:r>
            <a:r>
              <a:rPr lang="ru-RU" sz="2400" dirty="0">
                <a:solidFill>
                  <a:srgbClr val="0000FF"/>
                </a:solidFill>
              </a:rPr>
              <a:t> </a:t>
            </a:r>
            <a:r>
              <a:rPr lang="ru-RU" sz="2400" dirty="0"/>
              <a:t>результатов </a:t>
            </a:r>
            <a:r>
              <a:rPr lang="ru-RU" sz="2400" b="1" dirty="0">
                <a:solidFill>
                  <a:srgbClr val="0000FF"/>
                </a:solidFill>
              </a:rPr>
              <a:t>всех видов контроля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14462" y="4945732"/>
            <a:ext cx="2057338" cy="563676"/>
          </a:xfrm>
          <a:prstGeom prst="roundRect">
            <a:avLst>
              <a:gd name="adj" fmla="val 7465"/>
            </a:avLst>
          </a:prstGeom>
          <a:noFill/>
          <a:ln w="28575">
            <a:solidFill>
              <a:srgbClr val="FF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5157480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896542" y="-22490"/>
            <a:ext cx="1319213" cy="12038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5604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F382672B-527B-46BB-87B3-EABFEE6ADF87}" type="slidenum">
              <a:rPr lang="ru-RU" altLang="ru-RU" smtClean="0">
                <a:solidFill>
                  <a:srgbClr val="898989"/>
                </a:solidFill>
                <a:latin typeface="Calibri" pitchFamily="34" charset="0"/>
              </a:rPr>
              <a:pPr/>
              <a:t>12</a:t>
            </a:fld>
            <a:endParaRPr lang="ru-RU" altLang="ru-RU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242889" y="93928"/>
            <a:ext cx="8639175" cy="473689"/>
          </a:xfr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indent="274638">
              <a:tabLst>
                <a:tab pos="266700" algn="l"/>
              </a:tabLst>
              <a:defRPr/>
            </a:pPr>
            <a:r>
              <a:rPr lang="ru-RU" sz="2800" b="1" dirty="0" smtClean="0"/>
              <a:t>Межгодовое сопоставление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208" b="54835"/>
          <a:stretch/>
        </p:blipFill>
        <p:spPr bwMode="auto">
          <a:xfrm>
            <a:off x="896542" y="769268"/>
            <a:ext cx="6776316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570" b="24242"/>
          <a:stretch/>
        </p:blipFill>
        <p:spPr bwMode="auto">
          <a:xfrm>
            <a:off x="901106" y="769268"/>
            <a:ext cx="6771752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5004048" y="2713485"/>
            <a:ext cx="2160240" cy="720080"/>
          </a:xfrm>
          <a:prstGeom prst="roundRect">
            <a:avLst>
              <a:gd name="adj" fmla="val 7465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31532756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896542" y="-22490"/>
            <a:ext cx="1319213" cy="12038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5604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F382672B-527B-46BB-87B3-EABFEE6ADF87}" type="slidenum">
              <a:rPr lang="ru-RU" altLang="ru-RU" smtClean="0">
                <a:solidFill>
                  <a:srgbClr val="898989"/>
                </a:solidFill>
                <a:latin typeface="Calibri" pitchFamily="34" charset="0"/>
              </a:rPr>
              <a:pPr/>
              <a:t>13</a:t>
            </a:fld>
            <a:endParaRPr lang="ru-RU" altLang="ru-RU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242889" y="93928"/>
            <a:ext cx="8639175" cy="473689"/>
          </a:xfr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indent="274638">
              <a:tabLst>
                <a:tab pos="266700" algn="l"/>
              </a:tabLst>
              <a:defRPr/>
            </a:pPr>
            <a:r>
              <a:rPr lang="ru-RU" sz="2800" b="1" dirty="0" smtClean="0"/>
              <a:t>Межгодовое сопоставление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208" b="54835"/>
          <a:stretch/>
        </p:blipFill>
        <p:spPr bwMode="auto">
          <a:xfrm>
            <a:off x="896542" y="769268"/>
            <a:ext cx="6776316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89980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896542" y="-22490"/>
            <a:ext cx="1319213" cy="12038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5604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F382672B-527B-46BB-87B3-EABFEE6ADF87}" type="slidenum">
              <a:rPr lang="ru-RU" altLang="ru-RU" smtClean="0">
                <a:solidFill>
                  <a:srgbClr val="898989"/>
                </a:solidFill>
                <a:latin typeface="Calibri" pitchFamily="34" charset="0"/>
              </a:rPr>
              <a:pPr/>
              <a:t>14</a:t>
            </a:fld>
            <a:endParaRPr lang="ru-RU" altLang="ru-RU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242889" y="93928"/>
            <a:ext cx="8639175" cy="473689"/>
          </a:xfr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indent="274638">
              <a:tabLst>
                <a:tab pos="266700" algn="l"/>
              </a:tabLst>
              <a:defRPr/>
            </a:pPr>
            <a:r>
              <a:rPr lang="ru-RU" sz="2800" b="1" dirty="0" smtClean="0"/>
              <a:t>Межгодовое сопоставление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208" b="54835"/>
          <a:stretch/>
        </p:blipFill>
        <p:spPr bwMode="auto">
          <a:xfrm>
            <a:off x="896542" y="769268"/>
            <a:ext cx="6776316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140" b="52285"/>
          <a:stretch/>
        </p:blipFill>
        <p:spPr bwMode="auto">
          <a:xfrm>
            <a:off x="1763688" y="1345332"/>
            <a:ext cx="6776341" cy="3600400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19859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896542" y="-22490"/>
            <a:ext cx="1319213" cy="12038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5604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F382672B-527B-46BB-87B3-EABFEE6ADF87}" type="slidenum">
              <a:rPr lang="ru-RU" altLang="ru-RU" smtClean="0">
                <a:solidFill>
                  <a:srgbClr val="898989"/>
                </a:solidFill>
                <a:latin typeface="Calibri" pitchFamily="34" charset="0"/>
              </a:rPr>
              <a:pPr/>
              <a:t>15</a:t>
            </a:fld>
            <a:endParaRPr lang="ru-RU" altLang="ru-RU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242889" y="93928"/>
            <a:ext cx="8639175" cy="473689"/>
          </a:xfr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indent="274638">
              <a:tabLst>
                <a:tab pos="266700" algn="l"/>
              </a:tabLst>
              <a:defRPr/>
            </a:pPr>
            <a:r>
              <a:rPr lang="ru-RU" sz="2800" b="1" dirty="0" smtClean="0"/>
              <a:t>Межгодовое сопоставление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208" b="54835"/>
          <a:stretch/>
        </p:blipFill>
        <p:spPr bwMode="auto">
          <a:xfrm>
            <a:off x="896542" y="769268"/>
            <a:ext cx="6776316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140" b="52285"/>
          <a:stretch/>
        </p:blipFill>
        <p:spPr bwMode="auto">
          <a:xfrm>
            <a:off x="1763688" y="1345332"/>
            <a:ext cx="6776341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261"/>
          <a:stretch/>
        </p:blipFill>
        <p:spPr bwMode="auto">
          <a:xfrm>
            <a:off x="1115616" y="2569468"/>
            <a:ext cx="7234799" cy="2727492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01335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462" y="1474239"/>
            <a:ext cx="5036190" cy="4035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42889" y="93928"/>
            <a:ext cx="8639175" cy="650875"/>
          </a:xfr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indent="274638">
              <a:tabLst>
                <a:tab pos="266700" algn="l"/>
              </a:tabLst>
              <a:defRPr/>
            </a:pPr>
            <a:r>
              <a:rPr lang="ru-RU" sz="2800" b="1" dirty="0" smtClean="0"/>
              <a:t>Проведение контроля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896542" y="-22490"/>
            <a:ext cx="1319213" cy="12038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5604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F382672B-527B-46BB-87B3-EABFEE6ADF87}" type="slidenum">
              <a:rPr lang="ru-RU" altLang="ru-RU" smtClean="0">
                <a:solidFill>
                  <a:srgbClr val="898989"/>
                </a:solidFill>
                <a:latin typeface="Calibri" pitchFamily="34" charset="0"/>
              </a:rPr>
              <a:pPr/>
              <a:t>16</a:t>
            </a:fld>
            <a:endParaRPr lang="ru-RU" altLang="ru-RU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25605" name="TextBox 10"/>
          <p:cNvSpPr txBox="1">
            <a:spLocks noChangeArrowheads="1"/>
          </p:cNvSpPr>
          <p:nvPr/>
        </p:nvSpPr>
        <p:spPr bwMode="auto">
          <a:xfrm>
            <a:off x="242889" y="744803"/>
            <a:ext cx="859750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74638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altLang="ru-RU" sz="2000" dirty="0"/>
              <a:t>Для запуска </a:t>
            </a:r>
            <a:r>
              <a:rPr lang="ru-RU" altLang="ru-RU" sz="2000" b="1" dirty="0"/>
              <a:t>межтабличных </a:t>
            </a:r>
            <a:r>
              <a:rPr lang="ru-RU" altLang="ru-RU" sz="2000" dirty="0"/>
              <a:t>(</a:t>
            </a:r>
            <a:r>
              <a:rPr lang="ru-RU" altLang="ru-RU" sz="2000" dirty="0" err="1"/>
              <a:t>внутриформенных</a:t>
            </a:r>
            <a:r>
              <a:rPr lang="ru-RU" altLang="ru-RU" sz="2000" dirty="0"/>
              <a:t>),</a:t>
            </a:r>
            <a:r>
              <a:rPr lang="ru-RU" altLang="ru-RU" sz="2000" b="1" dirty="0"/>
              <a:t> </a:t>
            </a:r>
            <a:r>
              <a:rPr lang="ru-RU" altLang="ru-RU" sz="2000" b="1" dirty="0" err="1"/>
              <a:t>межформенных</a:t>
            </a:r>
            <a:r>
              <a:rPr lang="ru-RU" altLang="ru-RU" sz="2000" b="1" dirty="0"/>
              <a:t> и межгодовых </a:t>
            </a:r>
            <a:r>
              <a:rPr lang="ru-RU" altLang="ru-RU" sz="2000" dirty="0"/>
              <a:t>контролей</a:t>
            </a:r>
            <a:r>
              <a:rPr lang="ru-RU" altLang="ru-RU" sz="2000" b="1" dirty="0"/>
              <a:t>:</a:t>
            </a:r>
            <a:r>
              <a:rPr lang="ru-RU" altLang="ru-RU" sz="2000" dirty="0"/>
              <a:t> меню </a:t>
            </a:r>
            <a:r>
              <a:rPr lang="ru-RU" altLang="ru-RU" sz="2000" b="1" dirty="0">
                <a:solidFill>
                  <a:srgbClr val="FF0000"/>
                </a:solidFill>
              </a:rPr>
              <a:t>Оператор</a:t>
            </a:r>
            <a:r>
              <a:rPr lang="ru-RU" altLang="ru-RU" sz="2000" dirty="0"/>
              <a:t> – </a:t>
            </a:r>
            <a:r>
              <a:rPr lang="ru-RU" altLang="ru-RU" sz="2000" b="1" dirty="0">
                <a:solidFill>
                  <a:srgbClr val="FF0000"/>
                </a:solidFill>
              </a:rPr>
              <a:t>Контроль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200777" y="1474239"/>
            <a:ext cx="2650331" cy="3932099"/>
          </a:xfrm>
          <a:prstGeom prst="roundRect">
            <a:avLst>
              <a:gd name="adj" fmla="val 5695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dirty="0"/>
              <a:t>Направление базы данных в ЦНИИОИЗ необходимо осуществлять только </a:t>
            </a:r>
            <a:r>
              <a:rPr lang="ru-RU" sz="2400" b="1" dirty="0">
                <a:solidFill>
                  <a:srgbClr val="0000FF"/>
                </a:solidFill>
              </a:rPr>
              <a:t>после проведения и анализа</a:t>
            </a:r>
            <a:r>
              <a:rPr lang="ru-RU" sz="2400" dirty="0">
                <a:solidFill>
                  <a:srgbClr val="0000FF"/>
                </a:solidFill>
              </a:rPr>
              <a:t> </a:t>
            </a:r>
            <a:r>
              <a:rPr lang="ru-RU" sz="2400" dirty="0"/>
              <a:t>результатов </a:t>
            </a:r>
            <a:r>
              <a:rPr lang="ru-RU" sz="2400" b="1" dirty="0">
                <a:solidFill>
                  <a:srgbClr val="0000FF"/>
                </a:solidFill>
              </a:rPr>
              <a:t>всех видов контроля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14462" y="4945732"/>
            <a:ext cx="2057338" cy="563676"/>
          </a:xfrm>
          <a:prstGeom prst="roundRect">
            <a:avLst>
              <a:gd name="adj" fmla="val 7465"/>
            </a:avLst>
          </a:prstGeom>
          <a:noFill/>
          <a:ln w="28575">
            <a:solidFill>
              <a:srgbClr val="FF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34822766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896542" y="-22490"/>
            <a:ext cx="1319213" cy="12038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5604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F382672B-527B-46BB-87B3-EABFEE6ADF87}" type="slidenum">
              <a:rPr lang="ru-RU" altLang="ru-RU" smtClean="0">
                <a:solidFill>
                  <a:srgbClr val="898989"/>
                </a:solidFill>
                <a:latin typeface="Calibri" pitchFamily="34" charset="0"/>
              </a:rPr>
              <a:pPr/>
              <a:t>17</a:t>
            </a:fld>
            <a:endParaRPr lang="ru-RU" altLang="ru-RU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242889" y="93928"/>
            <a:ext cx="8639175" cy="473689"/>
          </a:xfr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indent="274638">
              <a:tabLst>
                <a:tab pos="266700" algn="l"/>
              </a:tabLst>
              <a:defRPr/>
            </a:pPr>
            <a:r>
              <a:rPr lang="ru-RU" sz="2800" b="1" dirty="0" smtClean="0"/>
              <a:t>Межгодовое сопоставление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7617"/>
            <a:ext cx="8075240" cy="4904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01088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Прямоугольник 3"/>
          <p:cNvSpPr>
            <a:spLocks noChangeArrowheads="1"/>
          </p:cNvSpPr>
          <p:nvPr/>
        </p:nvSpPr>
        <p:spPr bwMode="auto">
          <a:xfrm>
            <a:off x="1403648" y="2929508"/>
            <a:ext cx="570388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000" b="1" dirty="0" smtClean="0">
                <a:solidFill>
                  <a:srgbClr val="FFFFFF"/>
                </a:solidFill>
              </a:rPr>
              <a:t>Голубев Никита Алексеевич, </a:t>
            </a:r>
            <a:r>
              <a:rPr lang="ru-RU" altLang="ru-RU" sz="2000" b="1" dirty="0">
                <a:solidFill>
                  <a:srgbClr val="FFFFFF"/>
                </a:solidFill>
              </a:rPr>
              <a:t>к.м.н., </a:t>
            </a:r>
            <a:endParaRPr lang="ru-RU" altLang="ru-RU" sz="2000" b="1" dirty="0" smtClean="0">
              <a:solidFill>
                <a:srgbClr val="FFFFFF"/>
              </a:solidFill>
            </a:endParaRPr>
          </a:p>
          <a:p>
            <a:pPr eaLnBrk="1" hangingPunct="1"/>
            <a:r>
              <a:rPr lang="ru-RU" altLang="ru-RU" sz="2000" b="1" dirty="0" smtClean="0">
                <a:solidFill>
                  <a:srgbClr val="FFFFFF"/>
                </a:solidFill>
              </a:rPr>
              <a:t>зав</a:t>
            </a:r>
            <a:r>
              <a:rPr lang="ru-RU" altLang="ru-RU" sz="2000" b="1" dirty="0">
                <a:solidFill>
                  <a:srgbClr val="FFFFFF"/>
                </a:solidFill>
              </a:rPr>
              <a:t>. отделом статистики</a:t>
            </a:r>
          </a:p>
          <a:p>
            <a:pPr eaLnBrk="1" hangingPunct="1"/>
            <a:r>
              <a:rPr lang="ru-RU" altLang="ru-RU" sz="2000" b="1" dirty="0">
                <a:solidFill>
                  <a:srgbClr val="FFFFFF"/>
                </a:solidFill>
              </a:rPr>
              <a:t> ФГБУ </a:t>
            </a:r>
            <a:r>
              <a:rPr lang="ru-RU" altLang="ru-RU" sz="2000" b="1" dirty="0" smtClean="0">
                <a:solidFill>
                  <a:srgbClr val="FFFFFF"/>
                </a:solidFill>
              </a:rPr>
              <a:t>«ЦНИИОИЗ» Минздрава России</a:t>
            </a:r>
            <a:endParaRPr lang="ru-RU" altLang="ru-RU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5" name="Прямоугольник 3"/>
          <p:cNvSpPr>
            <a:spLocks noChangeArrowheads="1"/>
          </p:cNvSpPr>
          <p:nvPr/>
        </p:nvSpPr>
        <p:spPr bwMode="auto">
          <a:xfrm>
            <a:off x="4572000" y="4153644"/>
            <a:ext cx="36004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800" dirty="0" smtClean="0">
                <a:solidFill>
                  <a:srgbClr val="FFFFFF"/>
                </a:solidFill>
              </a:rPr>
              <a:t>+7 (495) 611 53 56</a:t>
            </a:r>
          </a:p>
          <a:p>
            <a:pPr eaLnBrk="1" hangingPunct="1"/>
            <a:r>
              <a:rPr lang="en-US" altLang="ru-RU" sz="2800" dirty="0" smtClean="0">
                <a:solidFill>
                  <a:srgbClr val="FFFFFF"/>
                </a:solidFill>
                <a:latin typeface="Calibri" pitchFamily="34" charset="0"/>
              </a:rPr>
              <a:t>golubev@mednet.ru</a:t>
            </a:r>
            <a:endParaRPr lang="ru-RU" altLang="ru-RU" sz="3200" dirty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449971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42889" y="93928"/>
            <a:ext cx="8639175" cy="650875"/>
          </a:xfr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/>
              <a:t>Основные этапы взаимодействия при формировании</a:t>
            </a:r>
            <a:br>
              <a:rPr lang="ru-RU" sz="2400" b="1" dirty="0" smtClean="0"/>
            </a:br>
            <a:r>
              <a:rPr lang="ru-RU" sz="2400" b="1" dirty="0" smtClean="0"/>
              <a:t> и сборе статистической отчетности </a:t>
            </a:r>
            <a:endParaRPr lang="ru-RU" sz="2400" b="1" dirty="0"/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896542" y="-22490"/>
            <a:ext cx="1319213" cy="12038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grpSp>
        <p:nvGrpSpPr>
          <p:cNvPr id="49" name="Группа 48"/>
          <p:cNvGrpSpPr/>
          <p:nvPr/>
        </p:nvGrpSpPr>
        <p:grpSpPr>
          <a:xfrm>
            <a:off x="282002" y="874579"/>
            <a:ext cx="8147580" cy="4320719"/>
            <a:chOff x="107504" y="1345063"/>
            <a:chExt cx="8720025" cy="5700657"/>
          </a:xfrm>
        </p:grpSpPr>
        <p:sp>
          <p:nvSpPr>
            <p:cNvPr id="50" name="Скругленный прямоугольник 49"/>
            <p:cNvSpPr/>
            <p:nvPr/>
          </p:nvSpPr>
          <p:spPr>
            <a:xfrm>
              <a:off x="3484932" y="3756354"/>
              <a:ext cx="1084725" cy="589834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МЕДСТАТ-</a:t>
              </a: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WEB</a:t>
              </a:r>
              <a:endParaRPr kumimoji="0" lang="ru-RU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393050" y="5964273"/>
              <a:ext cx="1287478" cy="48728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6695428" y="6109520"/>
              <a:ext cx="1287478" cy="48728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60" name="Скругленный прямоугольник 59"/>
            <p:cNvSpPr/>
            <p:nvPr/>
          </p:nvSpPr>
          <p:spPr bwMode="auto">
            <a:xfrm>
              <a:off x="3397367" y="4683967"/>
              <a:ext cx="3489447" cy="634962"/>
            </a:xfrm>
            <a:prstGeom prst="roundRect">
              <a:avLst/>
            </a:prstGeom>
            <a:gradFill rotWithShape="1">
              <a:gsLst>
                <a:gs pos="0">
                  <a:srgbClr val="9BBB59">
                    <a:shade val="51000"/>
                    <a:satMod val="130000"/>
                  </a:srgbClr>
                </a:gs>
                <a:gs pos="80000">
                  <a:srgbClr val="9BBB59">
                    <a:shade val="93000"/>
                    <a:satMod val="130000"/>
                  </a:srgbClr>
                </a:gs>
                <a:gs pos="100000">
                  <a:srgbClr val="9BBB59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</a:t>
              </a:r>
            </a:p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kumimoji="0" lang="ru-RU" altLang="ru-RU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Орган исполнительной власти субъекта в сфере охраны </a:t>
              </a:r>
              <a:r>
                <a:rPr kumimoji="0" lang="ru-RU" altLang="ru-RU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здоровья </a:t>
              </a:r>
              <a:r>
                <a:rPr kumimoji="0" lang="ru-RU" altLang="ru-RU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(МИАЦ) </a:t>
              </a:r>
            </a:p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 </a:t>
              </a:r>
            </a:p>
          </p:txBody>
        </p:sp>
        <p:sp>
          <p:nvSpPr>
            <p:cNvPr id="61" name="Скругленный прямоугольник 60"/>
            <p:cNvSpPr/>
            <p:nvPr/>
          </p:nvSpPr>
          <p:spPr bwMode="auto">
            <a:xfrm>
              <a:off x="1188975" y="2658337"/>
              <a:ext cx="4956829" cy="732144"/>
            </a:xfrm>
            <a:prstGeom prst="roundRect">
              <a:avLst>
                <a:gd name="adj" fmla="val 30053"/>
              </a:avLst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                       МИНЗДРАВ РОССИИ</a:t>
              </a:r>
            </a:p>
            <a:p>
              <a:pPr marL="0" marR="0" lvl="0" indent="0" defTabSz="914400" eaLnBrk="1" fontAlgn="base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9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             ФГБУ «ЦНИИОИЗ» Минздрава России</a:t>
              </a:r>
            </a:p>
          </p:txBody>
        </p:sp>
        <p:sp>
          <p:nvSpPr>
            <p:cNvPr id="62" name="Скругленный прямоугольник 61"/>
            <p:cNvSpPr/>
            <p:nvPr/>
          </p:nvSpPr>
          <p:spPr bwMode="auto">
            <a:xfrm>
              <a:off x="3860973" y="1369982"/>
              <a:ext cx="2758484" cy="620406"/>
            </a:xfrm>
            <a:prstGeom prst="roundRect">
              <a:avLst>
                <a:gd name="adj" fmla="val 41464"/>
              </a:avLst>
            </a:prstGeom>
            <a:gradFill rotWithShape="1">
              <a:gsLst>
                <a:gs pos="0">
                  <a:srgbClr val="8064A2">
                    <a:shade val="51000"/>
                    <a:satMod val="130000"/>
                  </a:srgbClr>
                </a:gs>
                <a:gs pos="80000">
                  <a:srgbClr val="8064A2">
                    <a:shade val="93000"/>
                    <a:satMod val="130000"/>
                  </a:srgbClr>
                </a:gs>
                <a:gs pos="100000">
                  <a:srgbClr val="8064A2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064A2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lvl="0" algn="ctr" ea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altLang="ru-RU" sz="1400" b="1" kern="0" dirty="0">
                  <a:solidFill>
                    <a:srgbClr val="FFFF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РОССТАТ</a:t>
              </a:r>
            </a:p>
          </p:txBody>
        </p:sp>
        <p:sp>
          <p:nvSpPr>
            <p:cNvPr id="63" name="Блок-схема: память с посл. доступом 62"/>
            <p:cNvSpPr/>
            <p:nvPr/>
          </p:nvSpPr>
          <p:spPr bwMode="auto">
            <a:xfrm>
              <a:off x="7275068" y="4854661"/>
              <a:ext cx="786855" cy="417170"/>
            </a:xfrm>
            <a:prstGeom prst="flowChartMagneticTape">
              <a:avLst/>
            </a:prstGeom>
            <a:gradFill rotWithShape="1">
              <a:gsLst>
                <a:gs pos="0">
                  <a:srgbClr val="4BACC6">
                    <a:shade val="51000"/>
                    <a:satMod val="130000"/>
                  </a:srgbClr>
                </a:gs>
                <a:gs pos="80000">
                  <a:srgbClr val="4BACC6">
                    <a:shade val="93000"/>
                    <a:satMod val="130000"/>
                  </a:srgbClr>
                </a:gs>
                <a:gs pos="100000">
                  <a:srgbClr val="4BACC6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4BACC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Dbf</a:t>
              </a:r>
              <a:endPara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64" name="Блок-схема: память с посл. доступом 63"/>
            <p:cNvSpPr/>
            <p:nvPr/>
          </p:nvSpPr>
          <p:spPr bwMode="auto">
            <a:xfrm>
              <a:off x="7169148" y="4769088"/>
              <a:ext cx="786855" cy="417170"/>
            </a:xfrm>
            <a:prstGeom prst="flowChartMagneticTape">
              <a:avLst/>
            </a:prstGeom>
            <a:gradFill rotWithShape="1">
              <a:gsLst>
                <a:gs pos="0">
                  <a:srgbClr val="4BACC6">
                    <a:shade val="51000"/>
                    <a:satMod val="130000"/>
                  </a:srgbClr>
                </a:gs>
                <a:gs pos="80000">
                  <a:srgbClr val="4BACC6">
                    <a:shade val="93000"/>
                    <a:satMod val="130000"/>
                  </a:srgbClr>
                </a:gs>
                <a:gs pos="100000">
                  <a:srgbClr val="4BACC6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4BACC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Dbf</a:t>
              </a:r>
              <a:endParaRPr kumimoji="0" lang="ru-RU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65" name="Блок-схема: память с посл. доступом 64"/>
            <p:cNvSpPr/>
            <p:nvPr/>
          </p:nvSpPr>
          <p:spPr bwMode="auto">
            <a:xfrm>
              <a:off x="7048092" y="4694210"/>
              <a:ext cx="786855" cy="417170"/>
            </a:xfrm>
            <a:prstGeom prst="flowChartMagneticTape">
              <a:avLst/>
            </a:prstGeom>
            <a:gradFill rotWithShape="1">
              <a:gsLst>
                <a:gs pos="0">
                  <a:srgbClr val="4BACC6">
                    <a:shade val="51000"/>
                    <a:satMod val="130000"/>
                  </a:srgbClr>
                </a:gs>
                <a:gs pos="80000">
                  <a:srgbClr val="4BACC6">
                    <a:shade val="93000"/>
                    <a:satMod val="130000"/>
                  </a:srgbClr>
                </a:gs>
                <a:gs pos="100000">
                  <a:srgbClr val="4BACC6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4BACC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lvl="0" algn="ctr" ea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00" kern="0" dirty="0">
                  <a:solidFill>
                    <a:prstClr val="white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База данных</a:t>
              </a:r>
            </a:p>
          </p:txBody>
        </p:sp>
        <p:cxnSp>
          <p:nvCxnSpPr>
            <p:cNvPr id="66" name="Соединительная линия уступом 65"/>
            <p:cNvCxnSpPr>
              <a:stCxn id="50" idx="0"/>
            </p:cNvCxnSpPr>
            <p:nvPr/>
          </p:nvCxnSpPr>
          <p:spPr bwMode="auto">
            <a:xfrm rot="5400000" flipH="1" flipV="1">
              <a:off x="3862700" y="3591760"/>
              <a:ext cx="329189" cy="1"/>
            </a:xfrm>
            <a:prstGeom prst="bentConnector3">
              <a:avLst>
                <a:gd name="adj1" fmla="val 50000"/>
              </a:avLst>
            </a:prstGeom>
            <a:noFill/>
            <a:ln w="28575" cap="flat" cmpd="sng" algn="ctr">
              <a:solidFill>
                <a:srgbClr val="4F81BD"/>
              </a:solidFill>
              <a:prstDash val="solid"/>
              <a:tailEnd type="triangle"/>
            </a:ln>
            <a:effectLst/>
          </p:spPr>
        </p:cxnSp>
        <p:cxnSp>
          <p:nvCxnSpPr>
            <p:cNvPr id="67" name="Соединительная линия уступом 66"/>
            <p:cNvCxnSpPr>
              <a:stCxn id="72" idx="0"/>
              <a:endCxn id="71" idx="3"/>
            </p:cNvCxnSpPr>
            <p:nvPr/>
          </p:nvCxnSpPr>
          <p:spPr bwMode="auto">
            <a:xfrm rot="16200000" flipV="1">
              <a:off x="5371957" y="3536902"/>
              <a:ext cx="803041" cy="2205919"/>
            </a:xfrm>
            <a:prstGeom prst="bentConnector2">
              <a:avLst/>
            </a:prstGeom>
            <a:noFill/>
            <a:ln w="2857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triangle"/>
            </a:ln>
            <a:effectLst/>
          </p:spPr>
        </p:cxnSp>
        <p:sp>
          <p:nvSpPr>
            <p:cNvPr id="70" name="Блок-схема: типовой процесс 69"/>
            <p:cNvSpPr/>
            <p:nvPr/>
          </p:nvSpPr>
          <p:spPr bwMode="auto">
            <a:xfrm>
              <a:off x="5437441" y="6353165"/>
              <a:ext cx="1476163" cy="445525"/>
            </a:xfrm>
            <a:prstGeom prst="flowChartPredefinedProcess">
              <a:avLst/>
            </a:prstGeom>
            <a:gradFill rotWithShape="1">
              <a:gsLst>
                <a:gs pos="0">
                  <a:srgbClr val="F79646">
                    <a:tint val="50000"/>
                    <a:satMod val="300000"/>
                  </a:srgbClr>
                </a:gs>
                <a:gs pos="35000">
                  <a:srgbClr val="F79646">
                    <a:tint val="37000"/>
                    <a:satMod val="300000"/>
                  </a:srgbClr>
                </a:gs>
                <a:gs pos="100000">
                  <a:srgbClr val="F79646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8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Информацион-ная</a:t>
              </a:r>
              <a:r>
                <a:rPr kumimoji="0" lang="ru-RU" altLang="ru-RU" sz="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система</a:t>
              </a:r>
              <a:endParaRPr kumimoji="0" lang="ru-RU" altLang="ru-RU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71" name="Блок-схема: память с посл. доступом 70"/>
            <p:cNvSpPr/>
            <p:nvPr/>
          </p:nvSpPr>
          <p:spPr bwMode="auto">
            <a:xfrm>
              <a:off x="4007224" y="4056196"/>
              <a:ext cx="663294" cy="364291"/>
            </a:xfrm>
            <a:prstGeom prst="flowChartMagneticTape">
              <a:avLst/>
            </a:prstGeom>
            <a:gradFill rotWithShape="1">
              <a:gsLst>
                <a:gs pos="0">
                  <a:srgbClr val="4BACC6">
                    <a:shade val="51000"/>
                    <a:satMod val="130000"/>
                  </a:srgbClr>
                </a:gs>
                <a:gs pos="80000">
                  <a:srgbClr val="4BACC6">
                    <a:shade val="93000"/>
                    <a:satMod val="130000"/>
                  </a:srgbClr>
                </a:gs>
                <a:gs pos="100000">
                  <a:srgbClr val="4BACC6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4BACC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lvl="0" algn="ctr" ea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500" kern="0" dirty="0">
                  <a:solidFill>
                    <a:prstClr val="white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База данных</a:t>
              </a:r>
            </a:p>
          </p:txBody>
        </p:sp>
        <p:sp>
          <p:nvSpPr>
            <p:cNvPr id="72" name="Блок-схема: типовой процесс 71"/>
            <p:cNvSpPr/>
            <p:nvPr/>
          </p:nvSpPr>
          <p:spPr bwMode="auto">
            <a:xfrm>
              <a:off x="6109514" y="5041383"/>
              <a:ext cx="1533847" cy="421207"/>
            </a:xfrm>
            <a:prstGeom prst="flowChartPredefinedProcess">
              <a:avLst/>
            </a:prstGeom>
            <a:gradFill rotWithShape="1">
              <a:gsLst>
                <a:gs pos="0">
                  <a:srgbClr val="F79646">
                    <a:tint val="50000"/>
                    <a:satMod val="300000"/>
                  </a:srgbClr>
                </a:gs>
                <a:gs pos="35000">
                  <a:srgbClr val="F79646">
                    <a:tint val="37000"/>
                    <a:satMod val="300000"/>
                  </a:srgbClr>
                </a:gs>
                <a:gs pos="100000">
                  <a:srgbClr val="F79646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lvl="0" algn="ctr" ea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altLang="ru-RU" sz="800" b="1" kern="0" dirty="0" err="1">
                  <a:solidFill>
                    <a:srgbClr val="595959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Информацион-ная</a:t>
              </a:r>
              <a:r>
                <a:rPr lang="ru-RU" altLang="ru-RU" sz="800" b="1" kern="0" dirty="0">
                  <a:solidFill>
                    <a:srgbClr val="595959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система</a:t>
              </a:r>
              <a:endParaRPr lang="ru-RU" altLang="ru-RU" sz="1200" b="1" kern="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cxnSp>
          <p:nvCxnSpPr>
            <p:cNvPr id="73" name="Соединительная линия уступом 72"/>
            <p:cNvCxnSpPr>
              <a:stCxn id="70" idx="1"/>
              <a:endCxn id="60" idx="2"/>
            </p:cNvCxnSpPr>
            <p:nvPr/>
          </p:nvCxnSpPr>
          <p:spPr>
            <a:xfrm rot="10800000">
              <a:off x="5142093" y="5318930"/>
              <a:ext cx="295350" cy="1256998"/>
            </a:xfrm>
            <a:prstGeom prst="bentConnector2">
              <a:avLst/>
            </a:prstGeom>
            <a:noFill/>
            <a:ln w="2857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sp>
          <p:nvSpPr>
            <p:cNvPr id="75" name="Блок-схема: типовой процесс 74"/>
            <p:cNvSpPr/>
            <p:nvPr/>
          </p:nvSpPr>
          <p:spPr bwMode="auto">
            <a:xfrm>
              <a:off x="4750942" y="3193190"/>
              <a:ext cx="1533847" cy="467953"/>
            </a:xfrm>
            <a:prstGeom prst="flowChartPredefinedProcess">
              <a:avLst/>
            </a:prstGeom>
            <a:gradFill rotWithShape="1">
              <a:gsLst>
                <a:gs pos="0">
                  <a:srgbClr val="F79646">
                    <a:tint val="50000"/>
                    <a:satMod val="300000"/>
                  </a:srgbClr>
                </a:gs>
                <a:gs pos="35000">
                  <a:srgbClr val="F79646">
                    <a:tint val="37000"/>
                    <a:satMod val="300000"/>
                  </a:srgbClr>
                </a:gs>
                <a:gs pos="100000">
                  <a:srgbClr val="F79646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lvl="0" algn="ctr" ea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altLang="ru-RU" sz="800" b="1" kern="0" dirty="0" err="1">
                  <a:solidFill>
                    <a:srgbClr val="595959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Информацион-ная</a:t>
              </a:r>
              <a:r>
                <a:rPr lang="ru-RU" altLang="ru-RU" sz="800" b="1" kern="0" dirty="0">
                  <a:solidFill>
                    <a:srgbClr val="595959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система</a:t>
              </a:r>
              <a:endParaRPr lang="ru-RU" altLang="ru-RU" sz="1200" b="1" kern="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76" name="Блок-схема: память с посл. доступом 75"/>
            <p:cNvSpPr/>
            <p:nvPr/>
          </p:nvSpPr>
          <p:spPr bwMode="auto">
            <a:xfrm>
              <a:off x="5437441" y="2583909"/>
              <a:ext cx="786855" cy="417170"/>
            </a:xfrm>
            <a:prstGeom prst="flowChartMagneticTape">
              <a:avLst/>
            </a:prstGeom>
            <a:gradFill rotWithShape="1">
              <a:gsLst>
                <a:gs pos="0">
                  <a:srgbClr val="4BACC6">
                    <a:shade val="51000"/>
                    <a:satMod val="130000"/>
                  </a:srgbClr>
                </a:gs>
                <a:gs pos="80000">
                  <a:srgbClr val="4BACC6">
                    <a:shade val="93000"/>
                    <a:satMod val="130000"/>
                  </a:srgbClr>
                </a:gs>
                <a:gs pos="100000">
                  <a:srgbClr val="4BACC6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4BACC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lvl="0" algn="ctr" ea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00" kern="0" dirty="0">
                  <a:solidFill>
                    <a:prstClr val="white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База данных</a:t>
              </a:r>
            </a:p>
          </p:txBody>
        </p:sp>
        <p:sp>
          <p:nvSpPr>
            <p:cNvPr id="77" name="Блок-схема: память с посл. доступом 76"/>
            <p:cNvSpPr/>
            <p:nvPr/>
          </p:nvSpPr>
          <p:spPr bwMode="auto">
            <a:xfrm>
              <a:off x="2194807" y="1345063"/>
              <a:ext cx="1161313" cy="670246"/>
            </a:xfrm>
            <a:prstGeom prst="flowChartMagneticTape">
              <a:avLst/>
            </a:prstGeom>
            <a:gradFill rotWithShape="1">
              <a:gsLst>
                <a:gs pos="0">
                  <a:srgbClr val="4BACC6">
                    <a:shade val="51000"/>
                    <a:satMod val="130000"/>
                  </a:srgbClr>
                </a:gs>
                <a:gs pos="80000">
                  <a:srgbClr val="4BACC6">
                    <a:shade val="93000"/>
                    <a:satMod val="130000"/>
                  </a:srgbClr>
                </a:gs>
                <a:gs pos="100000">
                  <a:srgbClr val="4BACC6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4BACC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lvl="0" algn="ctr" ea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200" kern="0" dirty="0">
                  <a:solidFill>
                    <a:prstClr val="white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База данных</a:t>
              </a:r>
            </a:p>
          </p:txBody>
        </p:sp>
        <p:cxnSp>
          <p:nvCxnSpPr>
            <p:cNvPr id="78" name="Соединительная линия уступом 77"/>
            <p:cNvCxnSpPr>
              <a:stCxn id="76" idx="0"/>
              <a:endCxn id="77" idx="2"/>
            </p:cNvCxnSpPr>
            <p:nvPr/>
          </p:nvCxnSpPr>
          <p:spPr>
            <a:xfrm rot="16200000" flipV="1">
              <a:off x="4018867" y="771906"/>
              <a:ext cx="568600" cy="3055405"/>
            </a:xfrm>
            <a:prstGeom prst="bentConnector3">
              <a:avLst>
                <a:gd name="adj1" fmla="val 67028"/>
              </a:avLst>
            </a:prstGeom>
            <a:noFill/>
            <a:ln w="28575" cap="flat" cmpd="sng" algn="ctr">
              <a:solidFill>
                <a:srgbClr val="4F81BD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79" name="Соединительная линия уступом 78"/>
            <p:cNvCxnSpPr>
              <a:stCxn id="77" idx="3"/>
              <a:endCxn id="62" idx="1"/>
            </p:cNvCxnSpPr>
            <p:nvPr/>
          </p:nvCxnSpPr>
          <p:spPr>
            <a:xfrm flipV="1">
              <a:off x="3356120" y="1680185"/>
              <a:ext cx="504853" cy="1"/>
            </a:xfrm>
            <a:prstGeom prst="bentConnector3">
              <a:avLst>
                <a:gd name="adj1" fmla="val 50000"/>
              </a:avLst>
            </a:prstGeom>
            <a:noFill/>
            <a:ln w="2857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sp>
          <p:nvSpPr>
            <p:cNvPr id="80" name="Стрелка вправо 79"/>
            <p:cNvSpPr/>
            <p:nvPr/>
          </p:nvSpPr>
          <p:spPr>
            <a:xfrm>
              <a:off x="6419981" y="2896130"/>
              <a:ext cx="456456" cy="494351"/>
            </a:xfrm>
            <a:prstGeom prst="rightArrow">
              <a:avLst/>
            </a:prstGeom>
            <a:gradFill rotWithShape="1">
              <a:gsLst>
                <a:gs pos="0">
                  <a:srgbClr val="4F81BD">
                    <a:tint val="50000"/>
                    <a:satMod val="300000"/>
                  </a:srgbClr>
                </a:gs>
                <a:gs pos="35000">
                  <a:srgbClr val="4F81BD">
                    <a:tint val="37000"/>
                    <a:satMod val="300000"/>
                  </a:srgbClr>
                </a:gs>
                <a:gs pos="100000">
                  <a:srgbClr val="4F81BD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0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7133939" y="2546665"/>
              <a:ext cx="1554977" cy="799619"/>
            </a:xfrm>
            <a:prstGeom prst="foldedCorner">
              <a:avLst/>
            </a:prstGeom>
            <a:gradFill rotWithShape="1">
              <a:gsLst>
                <a:gs pos="0">
                  <a:srgbClr val="8064A2">
                    <a:tint val="50000"/>
                    <a:satMod val="300000"/>
                  </a:srgbClr>
                </a:gs>
                <a:gs pos="35000">
                  <a:srgbClr val="8064A2">
                    <a:tint val="37000"/>
                    <a:satMod val="300000"/>
                  </a:srgbClr>
                </a:gs>
                <a:gs pos="100000">
                  <a:srgbClr val="8064A2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8064A2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9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Сборники медико-статистических показателей</a:t>
              </a:r>
              <a:endParaRPr kumimoji="0" lang="ru-RU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82" name="Загнутый угол 81"/>
            <p:cNvSpPr/>
            <p:nvPr/>
          </p:nvSpPr>
          <p:spPr bwMode="auto">
            <a:xfrm>
              <a:off x="7633288" y="3301681"/>
              <a:ext cx="1194241" cy="756221"/>
            </a:xfrm>
            <a:prstGeom prst="foldedCorner">
              <a:avLst/>
            </a:prstGeom>
            <a:gradFill rotWithShape="1">
              <a:gsLst>
                <a:gs pos="0">
                  <a:srgbClr val="8064A2">
                    <a:tint val="50000"/>
                    <a:satMod val="300000"/>
                  </a:srgbClr>
                </a:gs>
                <a:gs pos="35000">
                  <a:srgbClr val="8064A2">
                    <a:tint val="37000"/>
                    <a:satMod val="300000"/>
                  </a:srgbClr>
                </a:gs>
                <a:gs pos="100000">
                  <a:srgbClr val="8064A2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8064A2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Авто-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справки</a:t>
              </a:r>
              <a:endParaRPr kumimoji="0" lang="ru-RU" altLang="ru-RU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cxnSp>
          <p:nvCxnSpPr>
            <p:cNvPr id="83" name="Прямая соединительная линия 82"/>
            <p:cNvCxnSpPr/>
            <p:nvPr/>
          </p:nvCxnSpPr>
          <p:spPr>
            <a:xfrm>
              <a:off x="1045922" y="5733542"/>
              <a:ext cx="7459312" cy="0"/>
            </a:xfrm>
            <a:prstGeom prst="line">
              <a:avLst/>
            </a:prstGeom>
            <a:noFill/>
            <a:ln w="28575" cap="flat" cmpd="sng" algn="ctr">
              <a:solidFill>
                <a:srgbClr val="C00000"/>
              </a:solidFill>
              <a:prstDash val="dash"/>
            </a:ln>
            <a:effectLst/>
          </p:spPr>
        </p:cxnSp>
        <p:cxnSp>
          <p:nvCxnSpPr>
            <p:cNvPr id="85" name="Прямая соединительная линия 84"/>
            <p:cNvCxnSpPr/>
            <p:nvPr/>
          </p:nvCxnSpPr>
          <p:spPr>
            <a:xfrm>
              <a:off x="340931" y="4487927"/>
              <a:ext cx="8154028" cy="0"/>
            </a:xfrm>
            <a:prstGeom prst="line">
              <a:avLst/>
            </a:prstGeom>
            <a:noFill/>
            <a:ln w="28575" cap="flat" cmpd="sng" algn="ctr">
              <a:solidFill>
                <a:srgbClr val="C00000"/>
              </a:solidFill>
              <a:prstDash val="dash"/>
            </a:ln>
            <a:effectLst/>
          </p:spPr>
        </p:cxnSp>
        <p:cxnSp>
          <p:nvCxnSpPr>
            <p:cNvPr id="86" name="Прямая соединительная линия 85"/>
            <p:cNvCxnSpPr/>
            <p:nvPr/>
          </p:nvCxnSpPr>
          <p:spPr>
            <a:xfrm>
              <a:off x="1045922" y="2399695"/>
              <a:ext cx="7441435" cy="0"/>
            </a:xfrm>
            <a:prstGeom prst="line">
              <a:avLst/>
            </a:prstGeom>
            <a:noFill/>
            <a:ln w="28575" cap="flat" cmpd="sng" algn="ctr">
              <a:solidFill>
                <a:srgbClr val="C00000"/>
              </a:solidFill>
              <a:prstDash val="dash"/>
            </a:ln>
            <a:effectLst/>
          </p:spPr>
        </p:cxnSp>
        <p:sp>
          <p:nvSpPr>
            <p:cNvPr id="87" name="Загнутый угол 86"/>
            <p:cNvSpPr/>
            <p:nvPr/>
          </p:nvSpPr>
          <p:spPr bwMode="auto">
            <a:xfrm>
              <a:off x="6965960" y="3143305"/>
              <a:ext cx="880703" cy="613048"/>
            </a:xfrm>
            <a:prstGeom prst="foldedCorner">
              <a:avLst/>
            </a:prstGeom>
            <a:gradFill rotWithShape="1">
              <a:gsLst>
                <a:gs pos="0">
                  <a:srgbClr val="8064A2">
                    <a:tint val="50000"/>
                    <a:satMod val="300000"/>
                  </a:srgbClr>
                </a:gs>
                <a:gs pos="35000">
                  <a:srgbClr val="8064A2">
                    <a:tint val="37000"/>
                    <a:satMod val="300000"/>
                  </a:srgbClr>
                </a:gs>
                <a:gs pos="100000">
                  <a:srgbClr val="8064A2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8064A2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АСИР</a:t>
              </a:r>
              <a:endParaRPr kumimoji="0" lang="ru-RU" altLang="ru-RU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88" name="Скругленный прямоугольник 87"/>
            <p:cNvSpPr/>
            <p:nvPr/>
          </p:nvSpPr>
          <p:spPr>
            <a:xfrm rot="16200000">
              <a:off x="-562626" y="5287476"/>
              <a:ext cx="2124022" cy="783762"/>
            </a:xfrm>
            <a:prstGeom prst="roundRect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9525" cap="flat" cmpd="sng" algn="ctr">
              <a:noFill/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Региональный уровень</a:t>
              </a:r>
            </a:p>
          </p:txBody>
        </p:sp>
        <p:sp>
          <p:nvSpPr>
            <p:cNvPr id="89" name="Скругленный прямоугольник 88"/>
            <p:cNvSpPr/>
            <p:nvPr/>
          </p:nvSpPr>
          <p:spPr>
            <a:xfrm rot="16200000">
              <a:off x="-1016243" y="2468812"/>
              <a:ext cx="3031260" cy="783762"/>
            </a:xfrm>
            <a:prstGeom prst="roundRect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9525" cap="flat" cmpd="sng" algn="ctr">
              <a:noFill/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Федеральный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уровень</a:t>
              </a:r>
              <a:endPara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90" name="Скругленный прямоугольник 89"/>
            <p:cNvSpPr/>
            <p:nvPr/>
          </p:nvSpPr>
          <p:spPr>
            <a:xfrm>
              <a:off x="2541034" y="3332088"/>
              <a:ext cx="1407330" cy="344466"/>
            </a:xfrm>
            <a:prstGeom prst="roundRect">
              <a:avLst/>
            </a:prstGeom>
            <a:gradFill rotWithShape="1">
              <a:gsLst>
                <a:gs pos="0">
                  <a:srgbClr val="4F81BD">
                    <a:tint val="50000"/>
                    <a:satMod val="300000"/>
                  </a:srgbClr>
                </a:gs>
                <a:gs pos="35000">
                  <a:srgbClr val="4F81BD">
                    <a:tint val="37000"/>
                    <a:satMod val="300000"/>
                  </a:srgbClr>
                </a:gs>
                <a:gs pos="100000">
                  <a:srgbClr val="4F81BD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0" rIns="0"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9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Очное согласование</a:t>
              </a: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6971534" y="6192966"/>
              <a:ext cx="1287478" cy="85275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Медицинские организации </a:t>
              </a:r>
              <a:r>
                <a:rPr kumimoji="0" lang="ru-RU" sz="9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подчинения субъекта РФ</a:t>
              </a: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293302" y="5945707"/>
              <a:ext cx="2191629" cy="48728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1411667" y="6038679"/>
              <a:ext cx="2255722" cy="48728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Медицинские организации </a:t>
              </a:r>
              <a:r>
                <a:rPr kumimoji="0" lang="ru-RU" sz="9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подчинения Минздрава России</a:t>
              </a:r>
            </a:p>
          </p:txBody>
        </p:sp>
        <p:cxnSp>
          <p:nvCxnSpPr>
            <p:cNvPr id="98" name="Соединительная линия уступом 97"/>
            <p:cNvCxnSpPr/>
            <p:nvPr/>
          </p:nvCxnSpPr>
          <p:spPr>
            <a:xfrm rot="5400000" flipH="1" flipV="1">
              <a:off x="2187692" y="4969454"/>
              <a:ext cx="944258" cy="1008250"/>
            </a:xfrm>
            <a:prstGeom prst="bentConnector2">
              <a:avLst/>
            </a:prstGeom>
            <a:noFill/>
            <a:ln w="2857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110" name="Соединительная линия уступом 109"/>
            <p:cNvCxnSpPr/>
            <p:nvPr/>
          </p:nvCxnSpPr>
          <p:spPr>
            <a:xfrm rot="5400000" flipH="1" flipV="1">
              <a:off x="732428" y="4671834"/>
              <a:ext cx="2584878" cy="1"/>
            </a:xfrm>
            <a:prstGeom prst="bentConnector3">
              <a:avLst>
                <a:gd name="adj1" fmla="val 50000"/>
              </a:avLst>
            </a:prstGeom>
            <a:noFill/>
            <a:ln w="2857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sp>
        <p:nvSpPr>
          <p:cNvPr id="118" name="Прямоугольник 117"/>
          <p:cNvSpPr/>
          <p:nvPr/>
        </p:nvSpPr>
        <p:spPr>
          <a:xfrm>
            <a:off x="2195736" y="3630424"/>
            <a:ext cx="11256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00" dirty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по месту нахождения соответствующего обособленного подразделения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42889" y="93928"/>
            <a:ext cx="8639175" cy="819356"/>
          </a:xfr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400" b="1" dirty="0"/>
              <a:t>Указания по заполнению формы федерального статистического наблюдения</a:t>
            </a:r>
            <a:endParaRPr lang="ru-RU" sz="2400" dirty="0"/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896542" y="-22490"/>
            <a:ext cx="1319213" cy="12038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222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2CA1981E-3FF9-4831-9750-DA0F99CA600B}" type="slidenum">
              <a:rPr lang="ru-RU" altLang="ru-RU" smtClean="0">
                <a:solidFill>
                  <a:srgbClr val="898989"/>
                </a:solidFill>
                <a:latin typeface="Calibri" pitchFamily="34" charset="0"/>
              </a:rPr>
              <a:pPr/>
              <a:t>3</a:t>
            </a:fld>
            <a:endParaRPr lang="ru-RU" altLang="ru-RU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11560" y="1345332"/>
            <a:ext cx="7848872" cy="3208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 algn="just">
              <a:lnSpc>
                <a:spcPct val="125000"/>
              </a:lnSpc>
            </a:pPr>
            <a:r>
              <a:rPr lang="ru-RU" dirty="0" smtClean="0"/>
              <a:t>Заполненная </a:t>
            </a:r>
            <a:r>
              <a:rPr lang="ru-RU" dirty="0"/>
              <a:t>форма представляется юридическим лицом в органы местного самоуправления, осуществляющего полномочия в сфере охраны здоровья </a:t>
            </a:r>
            <a:r>
              <a:rPr lang="ru-RU" b="1" dirty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по месту нахождения соответствующего обособленного подразделения (по обособленному подразделению)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/>
              <a:t>и по месту нахождения юридического лица (без обособленных подразделений). В случае, когда юридическое лицо (его обособленное подразделение) не осуществляет деятельность по месту своего нахождения, форма предоставляется </a:t>
            </a:r>
            <a:r>
              <a:rPr lang="ru-RU" b="1" dirty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по месту фактического осуществления им деятельности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7106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42889" y="93928"/>
            <a:ext cx="8639175" cy="819356"/>
          </a:xfr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>
              <a:lnSpc>
                <a:spcPts val="2500"/>
              </a:lnSpc>
              <a:spcBef>
                <a:spcPts val="0"/>
              </a:spcBef>
              <a:defRPr/>
            </a:pPr>
            <a:r>
              <a:rPr lang="ru-RU" sz="2400" b="1" dirty="0"/>
              <a:t>Органам исполнительной власти субъектов Российской Федерации в сфере охраны </a:t>
            </a:r>
            <a:r>
              <a:rPr lang="ru-RU" sz="2400" b="1" dirty="0" smtClean="0"/>
              <a:t>здоровья:</a:t>
            </a:r>
            <a:endParaRPr lang="ru-RU" sz="2400" b="1" dirty="0"/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896542" y="-22490"/>
            <a:ext cx="1319213" cy="12038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222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2CA1981E-3FF9-4831-9750-DA0F99CA600B}" type="slidenum">
              <a:rPr lang="ru-RU" altLang="ru-RU" smtClean="0">
                <a:solidFill>
                  <a:srgbClr val="898989"/>
                </a:solidFill>
                <a:latin typeface="Calibri" pitchFamily="34" charset="0"/>
              </a:rPr>
              <a:pPr/>
              <a:t>4</a:t>
            </a:fld>
            <a:endParaRPr lang="ru-RU" altLang="ru-RU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" y="982149"/>
            <a:ext cx="9144000" cy="3838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14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1400" dirty="0" smtClean="0"/>
              <a:t>Осуществить </a:t>
            </a:r>
            <a:r>
              <a:rPr lang="ru-RU" sz="1400" dirty="0"/>
              <a:t>сбор и прием от медицинских организаций, находящихся в ведении субъекта Российской Федерации, в том числе от </a:t>
            </a:r>
            <a:r>
              <a:rPr lang="ru-RU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расположенных на их территории федеральных государственных </a:t>
            </a:r>
            <a:r>
              <a:rPr lang="ru-RU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учреждений</a:t>
            </a:r>
            <a:r>
              <a:rPr lang="ru-RU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находящихся в ведении Министерства здравоохранения Российской Федерации, оказывающих медицинскую помощь </a:t>
            </a:r>
            <a:r>
              <a:rPr lang="ru-RU" sz="1400" dirty="0"/>
              <a:t>гражданам Российской Федерации, отчеты по формам федерального и отраслевого статистического наблюдения согласно видам и объемам оказанной медицинской помощи (на бумажном и электронном носителях). </a:t>
            </a:r>
            <a:endParaRPr lang="ru-RU" sz="1400" b="1" dirty="0"/>
          </a:p>
          <a:p>
            <a:pPr marL="285750" indent="-285750">
              <a:lnSpc>
                <a:spcPct val="114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Провести </a:t>
            </a:r>
            <a:r>
              <a:rPr lang="ru-RU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форматную, логическую и методологическую проверку</a:t>
            </a:r>
            <a:r>
              <a:rPr lang="ru-RU" sz="1400" dirty="0"/>
              <a:t> принятых отчетов и в случае выявления замечаний потребовать их устранения.</a:t>
            </a:r>
            <a:endParaRPr lang="ru-RU" sz="1400" b="1" dirty="0"/>
          </a:p>
          <a:p>
            <a:pPr marL="285750" indent="-285750">
              <a:lnSpc>
                <a:spcPct val="114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1400" dirty="0" smtClean="0"/>
              <a:t>Представить </a:t>
            </a:r>
            <a:r>
              <a:rPr lang="ru-RU" sz="1400" dirty="0"/>
              <a:t>на бумажном и электронном носителях сводные годовые статистические отчеты по формам федерального и отраслевого статистического наблюдения за истекший год, а также </a:t>
            </a:r>
            <a:r>
              <a:rPr lang="ru-RU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отдельно формы федерального статистического наблюдения</a:t>
            </a:r>
            <a:r>
              <a:rPr lang="ru-RU" sz="1400" dirty="0"/>
              <a:t> №30 «Сведения о медицинской организации», №14 «Сведения о деятельности подразделений медицинской организации, оказывающих медицинскую помощь в стационарных условиях» </a:t>
            </a:r>
            <a:r>
              <a:rPr lang="ru-RU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</a:t>
            </a:r>
            <a:r>
              <a:rPr lang="ru-RU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ФГУ </a:t>
            </a:r>
            <a:r>
              <a:rPr lang="ru-RU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их филиалам</a:t>
            </a:r>
            <a:r>
              <a:rPr lang="ru-RU" sz="1400" dirty="0"/>
              <a:t>, расположенных на территории субъекта и оказывающих медицинскую помощь гражданам Российской Федерации.</a:t>
            </a:r>
            <a:endParaRPr lang="ru-RU" sz="14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339952" y="4820379"/>
            <a:ext cx="4346848" cy="817245"/>
          </a:xfrm>
          <a:prstGeom prst="roundRect">
            <a:avLst>
              <a:gd name="adj" fmla="val 10451"/>
            </a:avLst>
          </a:prstGeom>
          <a:noFill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050" dirty="0"/>
              <a:t>Порядок </a:t>
            </a:r>
            <a:r>
              <a:rPr lang="ru-RU" sz="1050" dirty="0" smtClean="0"/>
              <a:t>составления </a:t>
            </a:r>
            <a:r>
              <a:rPr lang="ru-RU" sz="1050" dirty="0"/>
              <a:t>сводных годовых статистических  </a:t>
            </a:r>
            <a:r>
              <a:rPr lang="ru-RU" sz="1050" dirty="0" smtClean="0"/>
              <a:t>отчетов по </a:t>
            </a:r>
            <a:r>
              <a:rPr lang="ru-RU" sz="1050" dirty="0"/>
              <a:t>формам федерального и отраслевого статистического наблюдения </a:t>
            </a:r>
            <a:r>
              <a:rPr lang="ru-RU" sz="1050" dirty="0" smtClean="0"/>
              <a:t>органами </a:t>
            </a:r>
            <a:r>
              <a:rPr lang="ru-RU" sz="1050" dirty="0"/>
              <a:t>исполнительной власти   субъектов Российской Федерации </a:t>
            </a:r>
            <a:r>
              <a:rPr lang="ru-RU" sz="1050" dirty="0" smtClean="0"/>
              <a:t>в </a:t>
            </a:r>
            <a:r>
              <a:rPr lang="ru-RU" sz="1050" dirty="0"/>
              <a:t>сфере охраны здоровья </a:t>
            </a:r>
          </a:p>
        </p:txBody>
      </p:sp>
    </p:spTree>
    <p:extLst>
      <p:ext uri="{BB962C8B-B14F-4D97-AF65-F5344CB8AC3E}">
        <p14:creationId xmlns:p14="http://schemas.microsoft.com/office/powerpoint/2010/main" val="3433131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42889" y="93928"/>
            <a:ext cx="8639175" cy="603332"/>
          </a:xfr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>
              <a:lnSpc>
                <a:spcPts val="2500"/>
              </a:lnSpc>
              <a:spcBef>
                <a:spcPts val="0"/>
              </a:spcBef>
              <a:defRPr/>
            </a:pPr>
            <a:r>
              <a:rPr lang="ru-RU" sz="2400" b="1" dirty="0" smtClean="0"/>
              <a:t>Сопоставление данных с отчетами ФГУ</a:t>
            </a:r>
            <a:endParaRPr lang="ru-RU" sz="2400" b="1" dirty="0"/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896542" y="-22490"/>
            <a:ext cx="1319213" cy="12038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222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2CA1981E-3FF9-4831-9750-DA0F99CA600B}" type="slidenum">
              <a:rPr lang="ru-RU" altLang="ru-RU" smtClean="0">
                <a:solidFill>
                  <a:srgbClr val="898989"/>
                </a:solidFill>
                <a:latin typeface="Calibri" pitchFamily="34" charset="0"/>
              </a:rPr>
              <a:pPr/>
              <a:t>5</a:t>
            </a:fld>
            <a:endParaRPr lang="ru-RU" altLang="ru-RU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5717" y="751260"/>
            <a:ext cx="8639175" cy="2083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/>
              <a:t>Форма 47 </a:t>
            </a:r>
            <a:r>
              <a:rPr lang="ru-RU" b="1" dirty="0"/>
              <a:t>с формой 30 (по федералам</a:t>
            </a:r>
            <a:r>
              <a:rPr lang="ru-RU" b="1" dirty="0" smtClean="0"/>
              <a:t>)</a:t>
            </a:r>
            <a:endParaRPr lang="ru-RU" sz="1400" dirty="0"/>
          </a:p>
          <a:p>
            <a:pPr lvl="0">
              <a:lnSpc>
                <a:spcPct val="150000"/>
              </a:lnSpc>
            </a:pPr>
            <a:r>
              <a:rPr lang="ru-RU" sz="1400" dirty="0" smtClean="0"/>
              <a:t>Ф.47, </a:t>
            </a:r>
            <a:r>
              <a:rPr lang="ru-RU" sz="1400" dirty="0"/>
              <a:t>т.1200, стр.27, гр.3 </a:t>
            </a:r>
            <a:r>
              <a:rPr lang="ru-RU" sz="1400" dirty="0" smtClean="0"/>
              <a:t>    -       </a:t>
            </a:r>
            <a:r>
              <a:rPr lang="ru-RU" sz="1400" dirty="0"/>
              <a:t>ф.30, </a:t>
            </a:r>
            <a:r>
              <a:rPr lang="ru-RU" sz="1400" dirty="0" smtClean="0"/>
              <a:t>т.1000,стр.3,гр.3</a:t>
            </a:r>
            <a:endParaRPr lang="ru-RU" sz="1400" dirty="0"/>
          </a:p>
          <a:p>
            <a:pPr lvl="0">
              <a:lnSpc>
                <a:spcPct val="150000"/>
              </a:lnSpc>
            </a:pPr>
            <a:r>
              <a:rPr lang="ru-RU" sz="1400" dirty="0" smtClean="0"/>
              <a:t>Ф.47, т.0100, стр.44</a:t>
            </a:r>
            <a:r>
              <a:rPr lang="ru-RU" sz="1400" dirty="0"/>
              <a:t>, гр.8,9,10,11,12 </a:t>
            </a:r>
            <a:r>
              <a:rPr lang="ru-RU" sz="1400" dirty="0" smtClean="0"/>
              <a:t>          -           </a:t>
            </a:r>
            <a:r>
              <a:rPr lang="ru-RU" sz="1400" dirty="0"/>
              <a:t>ф.30,т.3100, стр.1</a:t>
            </a:r>
            <a:r>
              <a:rPr lang="ru-RU" sz="1400" dirty="0" smtClean="0"/>
              <a:t>, гр.3,5,6,7,15</a:t>
            </a:r>
            <a:endParaRPr lang="ru-RU" sz="1400" dirty="0"/>
          </a:p>
          <a:p>
            <a:pPr lvl="0">
              <a:lnSpc>
                <a:spcPct val="150000"/>
              </a:lnSpc>
            </a:pPr>
            <a:r>
              <a:rPr lang="ru-RU" sz="1400" dirty="0" smtClean="0"/>
              <a:t>Ф.47, т.800,стр.14,гр.4,5            -           </a:t>
            </a:r>
            <a:r>
              <a:rPr lang="ru-RU" sz="1400" dirty="0"/>
              <a:t>ф.30, т.2100, стр.1,гр.3,9 </a:t>
            </a:r>
          </a:p>
          <a:p>
            <a:pPr lvl="0">
              <a:lnSpc>
                <a:spcPct val="150000"/>
              </a:lnSpc>
            </a:pPr>
            <a:r>
              <a:rPr lang="ru-RU" sz="1400" dirty="0" smtClean="0"/>
              <a:t>Ф.47, т.1200,стр.27,гр.4            -            ф.30,т.8000,стр.9,гр.3</a:t>
            </a:r>
            <a:endParaRPr lang="ru-RU" sz="1400" dirty="0"/>
          </a:p>
          <a:p>
            <a:pPr lvl="0">
              <a:lnSpc>
                <a:spcPct val="150000"/>
              </a:lnSpc>
            </a:pPr>
            <a:r>
              <a:rPr lang="ru-RU" sz="1400" dirty="0"/>
              <a:t>Ф.47, т.1700, стр.1, гр.3,4,5,6,7,8 </a:t>
            </a:r>
            <a:r>
              <a:rPr lang="ru-RU" sz="1400" dirty="0" smtClean="0"/>
              <a:t>     -         </a:t>
            </a:r>
            <a:r>
              <a:rPr lang="ru-RU" sz="1400" dirty="0"/>
              <a:t>ф.30, стр1, гр.3,4,5,6,9,10 </a:t>
            </a:r>
            <a:r>
              <a:rPr lang="ru-RU" sz="1400" dirty="0" smtClean="0"/>
              <a:t>       -          </a:t>
            </a:r>
            <a:r>
              <a:rPr lang="ru-RU" sz="1400" dirty="0"/>
              <a:t>стр.124, </a:t>
            </a:r>
            <a:r>
              <a:rPr lang="ru-RU" sz="1400" dirty="0" smtClean="0"/>
              <a:t>гр.3,4,5,6,9,10</a:t>
            </a:r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0565" y="3145532"/>
            <a:ext cx="8075240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/>
              <a:t>Форма 30 со сводными данными по форме 30 (по федералам)</a:t>
            </a:r>
            <a:endParaRPr lang="ru-RU" sz="1600" b="1" dirty="0"/>
          </a:p>
          <a:p>
            <a:pPr>
              <a:lnSpc>
                <a:spcPct val="150000"/>
              </a:lnSpc>
            </a:pPr>
            <a:r>
              <a:rPr lang="ru-RU" sz="1400" dirty="0" smtClean="0"/>
              <a:t>Ф.30 </a:t>
            </a:r>
            <a:r>
              <a:rPr lang="ru-RU" sz="1400" dirty="0"/>
              <a:t>т.1000, стр.3,гр.3 </a:t>
            </a:r>
            <a:r>
              <a:rPr lang="ru-RU" sz="1400" dirty="0" smtClean="0"/>
              <a:t>       -        </a:t>
            </a:r>
            <a:r>
              <a:rPr lang="ru-RU" sz="1400" dirty="0"/>
              <a:t>свод по федералам</a:t>
            </a:r>
          </a:p>
          <a:p>
            <a:pPr>
              <a:lnSpc>
                <a:spcPct val="150000"/>
              </a:lnSpc>
            </a:pPr>
            <a:r>
              <a:rPr lang="ru-RU" sz="1400" dirty="0"/>
              <a:t>Ф.30,т.1100,стр.124 по всем графам </a:t>
            </a:r>
            <a:r>
              <a:rPr lang="ru-RU" sz="1400" dirty="0" smtClean="0"/>
              <a:t>        -       </a:t>
            </a:r>
            <a:r>
              <a:rPr lang="ru-RU" sz="1400" dirty="0"/>
              <a:t>свод по федералам</a:t>
            </a:r>
          </a:p>
          <a:p>
            <a:pPr>
              <a:lnSpc>
                <a:spcPct val="150000"/>
              </a:lnSpc>
            </a:pPr>
            <a:r>
              <a:rPr lang="ru-RU" sz="1400" dirty="0"/>
              <a:t>                       стр.145 по всем </a:t>
            </a:r>
            <a:r>
              <a:rPr lang="ru-RU" sz="1400" dirty="0" smtClean="0"/>
              <a:t>графам</a:t>
            </a:r>
            <a:r>
              <a:rPr lang="ru-RU" sz="1400" dirty="0"/>
              <a:t> </a:t>
            </a:r>
            <a:r>
              <a:rPr lang="ru-RU" sz="1400" dirty="0" smtClean="0"/>
              <a:t>      -      свод </a:t>
            </a:r>
            <a:r>
              <a:rPr lang="ru-RU" sz="1400" dirty="0"/>
              <a:t>по федералам</a:t>
            </a:r>
          </a:p>
          <a:p>
            <a:pPr>
              <a:lnSpc>
                <a:spcPct val="150000"/>
              </a:lnSpc>
            </a:pPr>
            <a:r>
              <a:rPr lang="ru-RU" sz="1400" dirty="0"/>
              <a:t>                       стр.214 по всем </a:t>
            </a:r>
            <a:r>
              <a:rPr lang="ru-RU" sz="1400" dirty="0" smtClean="0"/>
              <a:t>графам       </a:t>
            </a:r>
            <a:r>
              <a:rPr lang="ru-RU" sz="1400" dirty="0"/>
              <a:t>- </a:t>
            </a:r>
            <a:r>
              <a:rPr lang="ru-RU" sz="1400" dirty="0" smtClean="0"/>
              <a:t>     свод </a:t>
            </a:r>
            <a:r>
              <a:rPr lang="ru-RU" sz="1400" dirty="0"/>
              <a:t>по федералам</a:t>
            </a:r>
          </a:p>
        </p:txBody>
      </p:sp>
    </p:spTree>
    <p:extLst>
      <p:ext uri="{BB962C8B-B14F-4D97-AF65-F5344CB8AC3E}">
        <p14:creationId xmlns:p14="http://schemas.microsoft.com/office/powerpoint/2010/main" val="214951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42889" y="93928"/>
            <a:ext cx="8639175" cy="650875"/>
          </a:xfr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indent="274638">
              <a:tabLst>
                <a:tab pos="266700" algn="l"/>
              </a:tabLst>
              <a:defRPr/>
            </a:pPr>
            <a:r>
              <a:rPr lang="ru-RU" sz="2800" b="1" dirty="0" smtClean="0"/>
              <a:t>Проведение контроля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896542" y="-22490"/>
            <a:ext cx="1319213" cy="12038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9308"/>
            <a:ext cx="8749930" cy="2031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604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F382672B-527B-46BB-87B3-EABFEE6ADF87}" type="slidenum">
              <a:rPr lang="ru-RU" altLang="ru-RU" smtClean="0">
                <a:solidFill>
                  <a:srgbClr val="898989"/>
                </a:solidFill>
                <a:latin typeface="Calibri" pitchFamily="34" charset="0"/>
              </a:rPr>
              <a:pPr/>
              <a:t>6</a:t>
            </a:fld>
            <a:endParaRPr lang="ru-RU" altLang="ru-RU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7164288" y="1969401"/>
            <a:ext cx="1387500" cy="600067"/>
          </a:xfrm>
          <a:prstGeom prst="roundRect">
            <a:avLst>
              <a:gd name="adj" fmla="val 7465"/>
            </a:avLst>
          </a:prstGeom>
          <a:noFill/>
          <a:ln w="28575">
            <a:solidFill>
              <a:srgbClr val="FF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noFill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762401" y="3477387"/>
            <a:ext cx="5442708" cy="461665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Запуск проверок в формате </a:t>
            </a:r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Excel</a:t>
            </a:r>
            <a:endParaRPr lang="ru-RU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797744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896542" y="-22490"/>
            <a:ext cx="1319213" cy="12038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5604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F382672B-527B-46BB-87B3-EABFEE6ADF87}" type="slidenum">
              <a:rPr lang="ru-RU" altLang="ru-RU" smtClean="0">
                <a:solidFill>
                  <a:srgbClr val="898989"/>
                </a:solidFill>
                <a:latin typeface="Calibri" pitchFamily="34" charset="0"/>
              </a:rPr>
              <a:pPr/>
              <a:t>7</a:t>
            </a:fld>
            <a:endParaRPr lang="ru-RU" altLang="ru-RU" smtClean="0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592" y="697260"/>
            <a:ext cx="8834686" cy="4708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242889" y="93928"/>
            <a:ext cx="8639175" cy="473689"/>
          </a:xfr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indent="274638">
              <a:tabLst>
                <a:tab pos="266700" algn="l"/>
              </a:tabLst>
              <a:defRPr/>
            </a:pPr>
            <a:r>
              <a:rPr lang="ru-RU" sz="2800" b="1" dirty="0"/>
              <a:t>Запуск проверок в формате </a:t>
            </a:r>
            <a:r>
              <a:rPr lang="ru-RU" sz="2800" b="1" dirty="0" err="1"/>
              <a:t>Excel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14462" y="5089748"/>
            <a:ext cx="2993442" cy="207212"/>
          </a:xfrm>
          <a:prstGeom prst="roundRect">
            <a:avLst>
              <a:gd name="adj" fmla="val 7465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27889403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896542" y="-22490"/>
            <a:ext cx="1319213" cy="12038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5604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F382672B-527B-46BB-87B3-EABFEE6ADF87}" type="slidenum">
              <a:rPr lang="ru-RU" altLang="ru-RU" smtClean="0">
                <a:solidFill>
                  <a:srgbClr val="898989"/>
                </a:solidFill>
                <a:latin typeface="Calibri" pitchFamily="34" charset="0"/>
              </a:rPr>
              <a:pPr/>
              <a:t>8</a:t>
            </a:fld>
            <a:endParaRPr lang="ru-RU" altLang="ru-RU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242889" y="93928"/>
            <a:ext cx="8639175" cy="473689"/>
          </a:xfr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indent="274638">
              <a:tabLst>
                <a:tab pos="266700" algn="l"/>
              </a:tabLst>
              <a:defRPr/>
            </a:pPr>
            <a:r>
              <a:rPr lang="ru-RU" sz="2800" b="1" dirty="0"/>
              <a:t>Запуск проверок в формате </a:t>
            </a:r>
            <a:r>
              <a:rPr lang="ru-RU" sz="2800" b="1" dirty="0" err="1"/>
              <a:t>Excel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697260"/>
            <a:ext cx="8639175" cy="4604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263229" y="5026552"/>
            <a:ext cx="1952526" cy="207212"/>
          </a:xfrm>
          <a:prstGeom prst="roundRect">
            <a:avLst>
              <a:gd name="adj" fmla="val 7465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31485618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896542" y="-22490"/>
            <a:ext cx="1319213" cy="12038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5604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F382672B-527B-46BB-87B3-EABFEE6ADF87}" type="slidenum">
              <a:rPr lang="ru-RU" altLang="ru-RU" smtClean="0">
                <a:solidFill>
                  <a:srgbClr val="898989"/>
                </a:solidFill>
                <a:latin typeface="Calibri" pitchFamily="34" charset="0"/>
              </a:rPr>
              <a:pPr/>
              <a:t>9</a:t>
            </a:fld>
            <a:endParaRPr lang="ru-RU" altLang="ru-RU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242889" y="93928"/>
            <a:ext cx="8639175" cy="473689"/>
          </a:xfr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indent="274638">
              <a:tabLst>
                <a:tab pos="266700" algn="l"/>
              </a:tabLst>
              <a:defRPr/>
            </a:pPr>
            <a:r>
              <a:rPr lang="ru-RU" sz="2800" b="1" dirty="0"/>
              <a:t>Запуск проверок в формате </a:t>
            </a:r>
            <a:r>
              <a:rPr lang="ru-RU" sz="2800" b="1" dirty="0" err="1"/>
              <a:t>Excel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542" y="913284"/>
            <a:ext cx="7416824" cy="4576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49865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презентации ЦНИИОИЗ 97-200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Шаблон презентации ЦНИИОИЗ 97-200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презентации ЦНИИОИЗ 97-2003</Template>
  <TotalTime>3245</TotalTime>
  <Words>717</Words>
  <Application>Microsoft Office PowerPoint</Application>
  <PresentationFormat>Экран (16:10)</PresentationFormat>
  <Paragraphs>113</Paragraphs>
  <Slides>18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Шаблон презентации ЦНИИОИЗ 97-2003</vt:lpstr>
      <vt:lpstr>1_Шаблон презентации ЦНИИОИЗ 97-2003</vt:lpstr>
      <vt:lpstr>Презентация PowerPoint</vt:lpstr>
      <vt:lpstr>Основные этапы взаимодействия при формировании  и сборе статистической отчетности </vt:lpstr>
      <vt:lpstr>Указания по заполнению формы федерального статистического наблюдения</vt:lpstr>
      <vt:lpstr>Органам исполнительной власти субъектов Российской Федерации в сфере охраны здоровья:</vt:lpstr>
      <vt:lpstr>Сопоставление данных с отчетами ФГУ</vt:lpstr>
      <vt:lpstr>Проведение контроля</vt:lpstr>
      <vt:lpstr>Запуск проверок в формате Excel</vt:lpstr>
      <vt:lpstr>Запуск проверок в формате Excel</vt:lpstr>
      <vt:lpstr>Запуск проверок в формате Excel</vt:lpstr>
      <vt:lpstr>Проведение контроля</vt:lpstr>
      <vt:lpstr>Проведение контроля</vt:lpstr>
      <vt:lpstr>Межгодовое сопоставление</vt:lpstr>
      <vt:lpstr>Межгодовое сопоставление</vt:lpstr>
      <vt:lpstr>Межгодовое сопоставление</vt:lpstr>
      <vt:lpstr>Межгодовое сопоставление</vt:lpstr>
      <vt:lpstr>Проведение контроля</vt:lpstr>
      <vt:lpstr>Межгодовое сопоставление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Лисненко А.А</dc:creator>
  <cp:lastModifiedBy>Yoga</cp:lastModifiedBy>
  <cp:revision>224</cp:revision>
  <cp:lastPrinted>2017-09-28T20:25:10Z</cp:lastPrinted>
  <dcterms:created xsi:type="dcterms:W3CDTF">2015-09-10T08:43:19Z</dcterms:created>
  <dcterms:modified xsi:type="dcterms:W3CDTF">2019-12-09T06:17:26Z</dcterms:modified>
</cp:coreProperties>
</file>